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5" r:id="rId5"/>
    <p:sldId id="295" r:id="rId6"/>
    <p:sldId id="288" r:id="rId7"/>
    <p:sldId id="289" r:id="rId8"/>
    <p:sldId id="290" r:id="rId9"/>
    <p:sldId id="286" r:id="rId10"/>
    <p:sldId id="292" r:id="rId11"/>
    <p:sldId id="291" r:id="rId12"/>
    <p:sldId id="293" r:id="rId13"/>
    <p:sldId id="296" r:id="rId14"/>
    <p:sldId id="297" r:id="rId15"/>
    <p:sldId id="298" r:id="rId16"/>
    <p:sldId id="307" r:id="rId17"/>
    <p:sldId id="305" r:id="rId18"/>
    <p:sldId id="306" r:id="rId19"/>
    <p:sldId id="300" r:id="rId20"/>
    <p:sldId id="301" r:id="rId21"/>
    <p:sldId id="302" r:id="rId22"/>
    <p:sldId id="303" r:id="rId23"/>
    <p:sldId id="29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244"/>
    <a:srgbClr val="4370AA"/>
    <a:srgbClr val="FF7878"/>
    <a:srgbClr val="0000B1"/>
    <a:srgbClr val="241B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5988" autoAdjust="0"/>
  </p:normalViewPr>
  <p:slideViewPr>
    <p:cSldViewPr>
      <p:cViewPr>
        <p:scale>
          <a:sx n="75" d="100"/>
          <a:sy n="75" d="100"/>
        </p:scale>
        <p:origin x="-1022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483F2-5368-4622-9ED8-F92586A1269C}" type="datetimeFigureOut">
              <a:rPr lang="en-US" smtClean="0"/>
              <a:pPr/>
              <a:t>2/28/2006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s logo-transparen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031" y="1124744"/>
            <a:ext cx="6107937" cy="3504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86916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Reciklaža elektronskog i </a:t>
            </a:r>
            <a:r>
              <a:rPr lang="x-none" sz="32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električnog otpada</a:t>
            </a:r>
            <a:endParaRPr lang="sr-Latn-R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R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BALCAN LAMP TOTAL RECYCLING SYSTEM</a:t>
            </a:r>
            <a:endParaRPr lang="sr-Latn-C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6488668"/>
            <a:ext cx="462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“BOŽIĆ I SINOVI” d.o.o -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Pančevo 2012. godina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5273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r-Latn-R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Emisija žive tokom pet godina iz energetskog postrojenja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31640" y="1700808"/>
          <a:ext cx="6336704" cy="4844590"/>
        </p:xfrm>
        <a:graphic>
          <a:graphicData uri="http://schemas.openxmlformats.org/presentationml/2006/ole">
            <p:oleObj spid="_x0000_s22529" r:id="rId3" imgW="3901440" imgH="2987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31A244"/>
                </a:solidFill>
              </a:rPr>
              <a:t>Prvi smo nabavili </a:t>
            </a:r>
            <a:r>
              <a:rPr lang="en-US" sz="2800" b="1" dirty="0" err="1" smtClean="0">
                <a:solidFill>
                  <a:srgbClr val="31A244"/>
                </a:solidFill>
              </a:rPr>
              <a:t>prenosni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uređaj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za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tretman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fluoroscentnih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lampi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400" dirty="0" err="1" smtClean="0">
                <a:solidFill>
                  <a:srgbClr val="31A244"/>
                </a:solidFill>
              </a:rPr>
              <a:t>koj</a:t>
            </a:r>
            <a:r>
              <a:rPr lang="sr-Latn-RS" sz="2400" dirty="0" smtClean="0">
                <a:solidFill>
                  <a:srgbClr val="31A244"/>
                </a:solidFill>
              </a:rPr>
              <a:t>i</a:t>
            </a:r>
            <a:r>
              <a:rPr lang="en-US" sz="2400" dirty="0" smtClean="0">
                <a:solidFill>
                  <a:srgbClr val="31A244"/>
                </a:solidFill>
              </a:rPr>
              <a:t> </a:t>
            </a:r>
            <a:r>
              <a:rPr lang="en-US" sz="2400" dirty="0" err="1" smtClean="0">
                <a:solidFill>
                  <a:srgbClr val="31A244"/>
                </a:solidFill>
              </a:rPr>
              <a:t>rad</a:t>
            </a:r>
            <a:r>
              <a:rPr lang="sr-Latn-RS" sz="2400" dirty="0" smtClean="0">
                <a:solidFill>
                  <a:srgbClr val="31A244"/>
                </a:solidFill>
              </a:rPr>
              <a:t>i</a:t>
            </a:r>
            <a:r>
              <a:rPr lang="en-US" sz="2400" dirty="0" smtClean="0">
                <a:solidFill>
                  <a:srgbClr val="31A244"/>
                </a:solidFill>
              </a:rPr>
              <a:t> </a:t>
            </a:r>
            <a:r>
              <a:rPr lang="sr-Latn-RS" sz="2400" dirty="0" smtClean="0">
                <a:solidFill>
                  <a:srgbClr val="31A244"/>
                </a:solidFill>
              </a:rPr>
              <a:t>po </a:t>
            </a:r>
            <a:r>
              <a:rPr lang="en-US" sz="2400" dirty="0" err="1" smtClean="0">
                <a:solidFill>
                  <a:srgbClr val="31A244"/>
                </a:solidFill>
              </a:rPr>
              <a:t>principu</a:t>
            </a:r>
            <a:r>
              <a:rPr lang="en-US" sz="2400" dirty="0" smtClean="0">
                <a:solidFill>
                  <a:srgbClr val="31A244"/>
                </a:solidFill>
              </a:rPr>
              <a:t> </a:t>
            </a:r>
            <a:r>
              <a:rPr lang="en-US" sz="2400" dirty="0" err="1" smtClean="0">
                <a:solidFill>
                  <a:srgbClr val="31A244"/>
                </a:solidFill>
              </a:rPr>
              <a:t>vakuuma</a:t>
            </a:r>
            <a:r>
              <a:rPr lang="sr-Latn-RS" sz="2400" dirty="0" smtClean="0">
                <a:solidFill>
                  <a:srgbClr val="31A244"/>
                </a:solidFill>
              </a:rPr>
              <a:t>.</a:t>
            </a:r>
            <a:endParaRPr lang="en-US" sz="2400" dirty="0" smtClean="0">
              <a:solidFill>
                <a:srgbClr val="31A244"/>
              </a:solidFill>
            </a:endParaRPr>
          </a:p>
        </p:txBody>
      </p:sp>
      <p:pic>
        <p:nvPicPr>
          <p:cNvPr id="23553" name="Picture 1" descr="D:\BiS\Ulazna tabla\slik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61" y="2564904"/>
            <a:ext cx="4320481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kruš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32048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rgbClr val="437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BALCAN LAMP TOTAL RECYCLING SYSTEM </a:t>
            </a:r>
            <a:r>
              <a:rPr lang="sr-Latn-RS" sz="2800" dirty="0" smtClean="0"/>
              <a:t> </a:t>
            </a:r>
          </a:p>
          <a:p>
            <a:pPr algn="ctr"/>
            <a:r>
              <a:rPr lang="en-US" sz="2800" b="1" dirty="0" err="1" smtClean="0">
                <a:solidFill>
                  <a:srgbClr val="31A244"/>
                </a:solidFill>
              </a:rPr>
              <a:t>Sistem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za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sabijanje</a:t>
            </a:r>
            <a:r>
              <a:rPr lang="en-US" sz="2800" b="1" dirty="0" smtClean="0">
                <a:solidFill>
                  <a:srgbClr val="31A244"/>
                </a:solidFill>
              </a:rPr>
              <a:t>, </a:t>
            </a:r>
            <a:r>
              <a:rPr lang="en-US" sz="2800" b="1" dirty="0" err="1" smtClean="0">
                <a:solidFill>
                  <a:srgbClr val="31A244"/>
                </a:solidFill>
              </a:rPr>
              <a:t>drobljenje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i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separaciju</a:t>
            </a:r>
            <a:endParaRPr lang="en-US" sz="2800" b="1" dirty="0">
              <a:solidFill>
                <a:srgbClr val="31A244"/>
              </a:solidFill>
            </a:endParaRPr>
          </a:p>
        </p:txBody>
      </p:sp>
      <p:pic>
        <p:nvPicPr>
          <p:cNvPr id="9" name="Picture 8" descr="maš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7920880" cy="3821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Latn-RS" b="1" dirty="0" smtClean="0">
                <a:solidFill>
                  <a:srgbClr val="00B050"/>
                </a:solidFill>
              </a:rPr>
              <a:t>VIDEO FILMOVI</a:t>
            </a:r>
          </a:p>
          <a:p>
            <a:pPr algn="ctr">
              <a:buNone/>
            </a:pPr>
            <a:endParaRPr lang="sr-Latn-RS" b="1" dirty="0" smtClean="0">
              <a:solidFill>
                <a:srgbClr val="00B050"/>
              </a:solidFill>
            </a:endParaRPr>
          </a:p>
          <a:p>
            <a:pPr marL="514350" indent="-514350" algn="ctr">
              <a:buAutoNum type="arabicPeriod"/>
            </a:pPr>
            <a:r>
              <a:rPr lang="sr-Latn-RS" b="1" dirty="0" smtClean="0">
                <a:solidFill>
                  <a:srgbClr val="00B050"/>
                </a:solidFill>
              </a:rPr>
              <a:t>Balcan Lamp Total Recycling System – šema</a:t>
            </a:r>
          </a:p>
          <a:p>
            <a:pPr marL="514350" indent="-514350" algn="ctr">
              <a:buAutoNum type="arabicPeriod"/>
            </a:pPr>
            <a:r>
              <a:rPr lang="sr-Latn-RS" b="1" dirty="0" smtClean="0">
                <a:solidFill>
                  <a:srgbClr val="00B050"/>
                </a:solidFill>
              </a:rPr>
              <a:t>Balcan Lamp Total Recycling System – kako radi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712968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0070C0"/>
                </a:solidFill>
              </a:rPr>
              <a:t>Tehnička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specifikacija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sr-Latn-RS" b="1" dirty="0" smtClean="0">
                <a:solidFill>
                  <a:srgbClr val="0070C0"/>
                </a:solidFill>
              </a:rPr>
              <a:t>       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b="1" dirty="0" err="1" smtClean="0">
                <a:solidFill>
                  <a:srgbClr val="0070C0"/>
                </a:solidFill>
              </a:rPr>
              <a:t>Učinak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Kapacitet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 </a:t>
            </a:r>
            <a:r>
              <a:rPr lang="sr-Latn-RS" dirty="0" smtClean="0">
                <a:solidFill>
                  <a:srgbClr val="0070C0"/>
                </a:solidFill>
              </a:rPr>
              <a:t>  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Vrednost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preostale</a:t>
            </a:r>
            <a:r>
              <a:rPr lang="en-US" dirty="0" smtClean="0">
                <a:solidFill>
                  <a:srgbClr val="0070C0"/>
                </a:solidFill>
              </a:rPr>
              <a:t> Hg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Emisije</a:t>
            </a:r>
            <a:r>
              <a:rPr lang="en-US" dirty="0" smtClean="0">
                <a:solidFill>
                  <a:srgbClr val="0070C0"/>
                </a:solidFill>
              </a:rPr>
              <a:t> Hg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Dimenzije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</a:p>
          <a:p>
            <a:pPr algn="r"/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Preporučena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podna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površina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 </a:t>
            </a:r>
          </a:p>
          <a:p>
            <a:pPr algn="r"/>
            <a:r>
              <a:rPr lang="en-US" b="1" dirty="0" err="1" smtClean="0">
                <a:solidFill>
                  <a:srgbClr val="0070C0"/>
                </a:solidFill>
              </a:rPr>
              <a:t>Potrošnja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Potrošnja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električne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energije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</a:p>
          <a:p>
            <a:pPr algn="r"/>
            <a:r>
              <a:rPr lang="sr-Latn-R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Komprimovani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vazduh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Izduvni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vazduh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Prečnik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kanala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 </a:t>
            </a:r>
            <a:r>
              <a:rPr lang="sr-Latn-RS" dirty="0" smtClean="0"/>
              <a:t>  </a:t>
            </a:r>
          </a:p>
          <a:p>
            <a:r>
              <a:rPr lang="sr-Latn-RS" dirty="0" smtClean="0">
                <a:solidFill>
                  <a:srgbClr val="00B050"/>
                </a:solidFill>
              </a:rPr>
              <a:t>   </a:t>
            </a:r>
          </a:p>
          <a:p>
            <a:r>
              <a:rPr lang="sr-Latn-RS" dirty="0" smtClean="0">
                <a:solidFill>
                  <a:srgbClr val="00B050"/>
                </a:solidFill>
              </a:rPr>
              <a:t>   </a:t>
            </a:r>
            <a:r>
              <a:rPr lang="en-US" dirty="0" smtClean="0">
                <a:solidFill>
                  <a:srgbClr val="00B050"/>
                </a:solidFill>
              </a:rPr>
              <a:t>Do  </a:t>
            </a:r>
            <a:r>
              <a:rPr lang="sr-Latn-RS" b="1" dirty="0" smtClean="0">
                <a:solidFill>
                  <a:srgbClr val="00B050"/>
                </a:solidFill>
              </a:rPr>
              <a:t>6</a:t>
            </a:r>
            <a:r>
              <a:rPr lang="en-US" b="1" dirty="0" smtClean="0">
                <a:solidFill>
                  <a:srgbClr val="00B050"/>
                </a:solidFill>
              </a:rPr>
              <a:t>000 </a:t>
            </a:r>
            <a:r>
              <a:rPr lang="en-US" b="1" dirty="0" err="1" smtClean="0">
                <a:solidFill>
                  <a:srgbClr val="00B050"/>
                </a:solidFill>
              </a:rPr>
              <a:t>cevi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sr-Latn-RS" dirty="0" err="1" smtClean="0">
                <a:solidFill>
                  <a:srgbClr val="00B050"/>
                </a:solidFill>
              </a:rPr>
              <a:t>z</a:t>
            </a:r>
            <a:r>
              <a:rPr lang="en-US" dirty="0" err="1" smtClean="0">
                <a:solidFill>
                  <a:srgbClr val="00B050"/>
                </a:solidFill>
              </a:rPr>
              <a:t>avisno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veličine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err="1" smtClean="0">
                <a:solidFill>
                  <a:srgbClr val="00B050"/>
                </a:solidFill>
              </a:rPr>
              <a:t>po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sr-Latn-RS" dirty="0" smtClean="0">
                <a:solidFill>
                  <a:srgbClr val="00B050"/>
                </a:solidFill>
              </a:rPr>
              <a:t>satu   </a:t>
            </a:r>
            <a:r>
              <a:rPr lang="sr-Latn-RS" dirty="0" smtClean="0">
                <a:solidFill>
                  <a:schemeClr val="bg1"/>
                </a:solidFill>
              </a:rPr>
              <a:t>.</a:t>
            </a:r>
            <a:r>
              <a:rPr lang="sr-Latn-RS" dirty="0" smtClean="0">
                <a:solidFill>
                  <a:srgbClr val="00B050"/>
                </a:solidFill>
              </a:rPr>
              <a:t>   – </a:t>
            </a:r>
            <a:r>
              <a:rPr lang="sr-Latn-RS" b="1" dirty="0" smtClean="0">
                <a:solidFill>
                  <a:srgbClr val="00B050"/>
                </a:solidFill>
              </a:rPr>
              <a:t>12 </a:t>
            </a:r>
            <a:r>
              <a:rPr lang="sr-Latn-RS" b="1" dirty="0" smtClean="0">
                <a:solidFill>
                  <a:srgbClr val="00B050"/>
                </a:solidFill>
              </a:rPr>
              <a:t>480 </a:t>
            </a:r>
            <a:r>
              <a:rPr lang="sr-Latn-RS" b="1" dirty="0" smtClean="0">
                <a:solidFill>
                  <a:srgbClr val="00B050"/>
                </a:solidFill>
              </a:rPr>
              <a:t>000 </a:t>
            </a:r>
            <a:r>
              <a:rPr lang="sr-Latn-RS" dirty="0" smtClean="0">
                <a:solidFill>
                  <a:srgbClr val="00B050"/>
                </a:solidFill>
              </a:rPr>
              <a:t>na godišnjem nivou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sr-Latn-R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Mnogo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ispod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najstrožih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graničnih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vrednosti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sr-Latn-RS" dirty="0" smtClean="0">
                <a:solidFill>
                  <a:srgbClr val="00B050"/>
                </a:solidFill>
              </a:rPr>
              <a:t>   </a:t>
            </a:r>
            <a:r>
              <a:rPr lang="en-US" dirty="0" err="1" smtClean="0">
                <a:solidFill>
                  <a:srgbClr val="00B050"/>
                </a:solidFill>
              </a:rPr>
              <a:t>Mnogo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ispod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najstrožih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graničnih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vrednosti</a:t>
            </a:r>
            <a:endParaRPr lang="sr-Latn-R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 </a:t>
            </a:r>
            <a:r>
              <a:rPr lang="sr-Latn-RS" dirty="0" smtClean="0">
                <a:solidFill>
                  <a:srgbClr val="00B050"/>
                </a:solidFill>
              </a:rPr>
              <a:t>  </a:t>
            </a:r>
            <a:r>
              <a:rPr lang="sr-Latn-RS" b="1" dirty="0" smtClean="0">
                <a:solidFill>
                  <a:srgbClr val="00B050"/>
                </a:solidFill>
              </a:rPr>
              <a:t>16m x 10m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dužina</a:t>
            </a:r>
            <a:r>
              <a:rPr lang="en-US" dirty="0" smtClean="0">
                <a:solidFill>
                  <a:srgbClr val="00B050"/>
                </a:solidFill>
              </a:rPr>
              <a:t> x </a:t>
            </a:r>
            <a:r>
              <a:rPr lang="en-US" dirty="0" err="1" smtClean="0">
                <a:solidFill>
                  <a:srgbClr val="00B050"/>
                </a:solidFill>
              </a:rPr>
              <a:t>širina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sr-Latn-R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sr-Latn-R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sr-Latn-R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Najmanje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sr-Latn-RS" dirty="0" smtClean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srgbClr val="00B050"/>
                </a:solidFill>
              </a:rPr>
              <a:t>60 m</a:t>
            </a:r>
            <a:r>
              <a:rPr lang="en-US" b="1" baseline="30000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 smtClean="0"/>
          </a:p>
          <a:p>
            <a:endParaRPr lang="sr-Latn-RS" dirty="0" smtClean="0"/>
          </a:p>
          <a:p>
            <a:r>
              <a:rPr lang="sr-Latn-RS" b="1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25 kW,</a:t>
            </a:r>
            <a:r>
              <a:rPr lang="en-US" dirty="0" smtClean="0">
                <a:solidFill>
                  <a:srgbClr val="00B050"/>
                </a:solidFill>
              </a:rPr>
              <a:t> 400 V, 3 Ph </a:t>
            </a:r>
          </a:p>
          <a:p>
            <a:r>
              <a:rPr lang="sr-Latn-RS" dirty="0" smtClean="0">
                <a:solidFill>
                  <a:srgbClr val="00B050"/>
                </a:solidFill>
              </a:rPr>
              <a:t>   </a:t>
            </a:r>
            <a:r>
              <a:rPr lang="en-US" dirty="0" smtClean="0">
                <a:solidFill>
                  <a:srgbClr val="00B050"/>
                </a:solidFill>
              </a:rPr>
              <a:t>min. </a:t>
            </a:r>
            <a:r>
              <a:rPr lang="en-US" b="1" dirty="0" smtClean="0">
                <a:solidFill>
                  <a:srgbClr val="00B050"/>
                </a:solidFill>
              </a:rPr>
              <a:t>6,5 </a:t>
            </a:r>
            <a:r>
              <a:rPr lang="en-US" b="1" dirty="0" err="1" smtClean="0">
                <a:solidFill>
                  <a:srgbClr val="00B050"/>
                </a:solidFill>
              </a:rPr>
              <a:t>bara</a:t>
            </a:r>
            <a:r>
              <a:rPr lang="en-US" dirty="0" smtClean="0">
                <a:solidFill>
                  <a:srgbClr val="00B050"/>
                </a:solidFill>
              </a:rPr>
              <a:t>, 250 l/m</a:t>
            </a:r>
          </a:p>
          <a:p>
            <a:r>
              <a:rPr lang="sr-Latn-RS" dirty="0" smtClean="0">
                <a:solidFill>
                  <a:srgbClr val="00B050"/>
                </a:solidFill>
              </a:rPr>
              <a:t>   </a:t>
            </a:r>
            <a:r>
              <a:rPr lang="de-DE" dirty="0" smtClean="0">
                <a:solidFill>
                  <a:srgbClr val="00B050"/>
                </a:solidFill>
              </a:rPr>
              <a:t>min. </a:t>
            </a:r>
            <a:r>
              <a:rPr lang="de-DE" b="1" dirty="0" smtClean="0">
                <a:solidFill>
                  <a:srgbClr val="00B050"/>
                </a:solidFill>
              </a:rPr>
              <a:t>1500 m</a:t>
            </a:r>
            <a:r>
              <a:rPr lang="de-DE" b="1" baseline="30000" dirty="0" smtClean="0">
                <a:solidFill>
                  <a:srgbClr val="00B050"/>
                </a:solidFill>
              </a:rPr>
              <a:t>3</a:t>
            </a:r>
            <a:r>
              <a:rPr lang="de-DE" b="1" dirty="0" smtClean="0">
                <a:solidFill>
                  <a:srgbClr val="00B050"/>
                </a:solidFill>
              </a:rPr>
              <a:t>/h</a:t>
            </a:r>
            <a:r>
              <a:rPr lang="de-DE" dirty="0" smtClean="0">
                <a:solidFill>
                  <a:srgbClr val="00B050"/>
                </a:solidFill>
              </a:rPr>
              <a:t> kroz </a:t>
            </a:r>
            <a:r>
              <a:rPr lang="sr-Latn-RS" dirty="0" smtClean="0">
                <a:solidFill>
                  <a:srgbClr val="00B050"/>
                </a:solidFill>
              </a:rPr>
              <a:t>filter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sr-Latn-R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sr-Latn-R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200 mm </a:t>
            </a:r>
            <a:r>
              <a:rPr lang="en-US" dirty="0" smtClean="0">
                <a:solidFill>
                  <a:srgbClr val="00B050"/>
                </a:solidFill>
              </a:rPr>
              <a:t>(8 </a:t>
            </a:r>
            <a:r>
              <a:rPr lang="en-US" dirty="0" err="1" smtClean="0">
                <a:solidFill>
                  <a:srgbClr val="00B050"/>
                </a:solidFill>
              </a:rPr>
              <a:t>inč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poda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34" y="620688"/>
            <a:ext cx="7812932" cy="5771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Kutija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odlaganje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fluorescentnih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sijalica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(60 x 60 x 120cm)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P107019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988840"/>
            <a:ext cx="324036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551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117193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Klijentima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obezbeđeni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metalni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kontejner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-none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r-Latn-C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x 190 x 180 cm)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lik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2348880"/>
            <a:ext cx="72009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7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9559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Manji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plastični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kontejner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 x 100 x 90cm)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lik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9977" y="1916832"/>
            <a:ext cx="5804046" cy="4347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437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646817"/>
            <a:ext cx="84969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C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C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UVEK za korak ispred:</a:t>
            </a:r>
          </a:p>
          <a:p>
            <a:endParaRPr lang="x-none" sz="2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x-none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lanstvo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američkoj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Privrednoj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komori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AmCham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Nemačkom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privrednom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uduženju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Srbiji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Udruženju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britanskih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reciklera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članstvo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Globalnom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dogovoru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Srbiju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ekologiju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PKS,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Savetu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reciklera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PKS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Savetu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PKS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društveno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odgovorno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poslovanje</a:t>
            </a:r>
            <a:r>
              <a:rPr lang="x-none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x-none" sz="2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endParaRPr lang="x-none" sz="2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x-none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edini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autorizovani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refabrikant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okruženju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reciklaža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rashodovanih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računara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ugradnja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softvera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donacija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refabrikovanih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računara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CS" sz="2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sr-Latn-CS" b="1" dirty="0">
              <a:solidFill>
                <a:srgbClr val="0070C0"/>
              </a:solidFill>
            </a:endParaRPr>
          </a:p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C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en-GB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PRVO </a:t>
            </a:r>
            <a:r>
              <a:rPr lang="en-GB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preduzeće</a:t>
            </a:r>
            <a:r>
              <a:rPr lang="en-GB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GB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Srbiji</a:t>
            </a:r>
            <a:r>
              <a:rPr lang="en-GB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započelo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reciklažu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elektronskog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električnog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otpada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fluorescentnih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svih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vrsta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sijalica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2006.</a:t>
            </a:r>
          </a:p>
          <a:p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-none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x-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x-none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 </a:t>
            </a:r>
            <a:r>
              <a:rPr lang="en-GB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branše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najsavremeniji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najprostraniji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poslovni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dvostruki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nosilac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Nacionalne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nagrade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društveno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odgovorno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poslovanje</a:t>
            </a:r>
            <a:r>
              <a:rPr lang="en-GB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x-none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32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052736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AKCIJE:</a:t>
            </a:r>
          </a:p>
          <a:p>
            <a:pPr>
              <a:buBlip>
                <a:blip r:embed="rId2"/>
              </a:buBlip>
            </a:pPr>
            <a:r>
              <a:rPr lang="x-none" sz="3600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VELIKA DELA MOG MALOG SELA</a:t>
            </a:r>
          </a:p>
          <a:p>
            <a:pPr>
              <a:buBlip>
                <a:blip r:embed="rId2"/>
              </a:buBlip>
            </a:pPr>
            <a:r>
              <a:rPr lang="x-none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EKOLOŠKE VEŠTINE NAŠE OPŠTINE</a:t>
            </a:r>
          </a:p>
          <a:p>
            <a:pPr>
              <a:buBlip>
                <a:blip r:embed="rId2"/>
              </a:buBlip>
            </a:pPr>
            <a:r>
              <a:rPr lang="x-none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RECIKLIRAM, DAKLE POSTOJIM.</a:t>
            </a:r>
          </a:p>
          <a:p>
            <a:pPr>
              <a:buBlip>
                <a:blip r:embed="rId2"/>
              </a:buBlip>
            </a:pPr>
            <a:r>
              <a:rPr lang="x-none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OTPAD DONESI, POKLON </a:t>
            </a:r>
            <a:r>
              <a:rPr lang="en-US" sz="3600" b="1" dirty="0" smtClean="0">
                <a:solidFill>
                  <a:srgbClr val="00B050"/>
                </a:solidFill>
              </a:rPr>
              <a:t>PONESI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>
              <a:buBlip>
                <a:blip r:embed="rId2"/>
              </a:buBlip>
            </a:pPr>
            <a:r>
              <a:rPr lang="x-none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BUDI ODLU(I)ČAN, RECIKLIRAJ.</a:t>
            </a:r>
          </a:p>
          <a:p>
            <a:pPr>
              <a:buBlip>
                <a:blip r:embed="rId2"/>
              </a:buBlip>
            </a:pPr>
            <a:r>
              <a:rPr lang="x-none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DANI EKOLOŠKE PISMENOSTI</a:t>
            </a: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solidFill>
                  <a:srgbClr val="00B050"/>
                </a:solidFill>
              </a:rPr>
              <a:t> OTPAD IZ STANA, ZGRADA BEZ MANA!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470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Minja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Subota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promoter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akcije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"VELIKA DELA MOG MALOG SELA"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slik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425" y="2420888"/>
            <a:ext cx="6299150" cy="3616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470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Boda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Ninković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promoter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akcije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"EKOLOŠKE VEŠTINE NAŠE OPŠTINE"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lik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04863"/>
            <a:ext cx="7344816" cy="4043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posledn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670761" cy="4417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15719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PAŽNJI.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BESPLATAN POZIV: 0800 </a:t>
            </a:r>
            <a:r>
              <a:rPr lang="x-none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333 – 033</a:t>
            </a:r>
          </a:p>
          <a:p>
            <a:pPr algn="ctr"/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Dugoročna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reciklaža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obostrano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zadovoljstvo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221134"/>
            <a:ext cx="831641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Tradicija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iskustvo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kvalitet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profesionalna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odgovornost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rezultovali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x-none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</a:pP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Poslovnim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prostorom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10.000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kvadratnih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metara</a:t>
            </a:r>
            <a:endParaRPr lang="x-none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</a:pPr>
            <a:endParaRPr lang="x-none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</a:pPr>
            <a:r>
              <a:rPr lang="sr-Latn-C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Uvedenim standardima </a:t>
            </a:r>
            <a:r>
              <a:rPr lang="x-non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 </a:t>
            </a:r>
            <a:r>
              <a:rPr lang="x-none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x-non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14001</a:t>
            </a:r>
            <a:endParaRPr lang="x-none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Saradnjom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 od </a:t>
            </a:r>
            <a:r>
              <a:rPr lang="sr-Latn-R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klijenata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respektabilnih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srpskih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institucija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kompanija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firmi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ambasada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800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B1"/>
                </a:solidFill>
              </a:rPr>
              <a:t>“BOŽIĆ I SINOVI” </a:t>
            </a:r>
            <a:r>
              <a:rPr lang="en-US" sz="1800" b="1" dirty="0" err="1" smtClean="0">
                <a:solidFill>
                  <a:srgbClr val="0000B1"/>
                </a:solidFill>
              </a:rPr>
              <a:t>d.o.o</a:t>
            </a:r>
            <a:r>
              <a:rPr lang="en-US" sz="1800" b="1" dirty="0" smtClean="0">
                <a:solidFill>
                  <a:srgbClr val="0000B1"/>
                </a:solidFill>
              </a:rPr>
              <a:t>. – BiS </a:t>
            </a:r>
            <a:r>
              <a:rPr lang="en-US" sz="1800" b="1" dirty="0" err="1" smtClean="0">
                <a:solidFill>
                  <a:srgbClr val="0000B1"/>
                </a:solidFill>
              </a:rPr>
              <a:t>Reciklažni</a:t>
            </a:r>
            <a:r>
              <a:rPr lang="en-US" sz="1800" b="1" dirty="0" smtClean="0">
                <a:solidFill>
                  <a:srgbClr val="0000B1"/>
                </a:solidFill>
              </a:rPr>
              <a:t> centar</a:t>
            </a:r>
            <a:br>
              <a:rPr lang="en-US" sz="1800" b="1" dirty="0" smtClean="0">
                <a:solidFill>
                  <a:srgbClr val="0000B1"/>
                </a:solidFill>
              </a:rPr>
            </a:br>
            <a:endParaRPr lang="en-US" sz="1800" b="1" dirty="0">
              <a:solidFill>
                <a:srgbClr val="0000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UVEK NOVO:</a:t>
            </a:r>
            <a:r>
              <a:rPr lang="en-US" b="1" dirty="0" smtClean="0">
                <a:solidFill>
                  <a:srgbClr val="31A244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31A244"/>
                </a:solidFill>
              </a:rPr>
              <a:t>BALCAN LAMP TOTAL RECYCLING SYSTEM </a:t>
            </a:r>
            <a:endParaRPr lang="en-US" b="1" dirty="0">
              <a:solidFill>
                <a:srgbClr val="31A244"/>
              </a:solidFill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31A244"/>
                </a:solidFill>
              </a:rPr>
              <a:t>RECIKLAŽA FLUORESCENTNIH CEVI I SVIH VRSTA SIJALICA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UVEK BOLJE: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31A244"/>
                </a:solidFill>
              </a:rPr>
              <a:t>SEPARACIJA ČISTOG STAKLA, METALNIH DELOVA I FOSFORNOG PRAHA (I ŽIVE)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glow rad="101600">
                    <a:srgbClr val="FF7878">
                      <a:alpha val="75000"/>
                    </a:srgbClr>
                  </a:glow>
                </a:effectLst>
              </a:rPr>
              <a:t>UVEK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101600">
                    <a:srgbClr val="FF7878">
                      <a:alpha val="75000"/>
                    </a:srgbClr>
                  </a:glow>
                </a:effectLst>
              </a:rPr>
              <a:t>PRVI – MART 2012: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effectLst>
                  <a:glow rad="101600">
                    <a:schemeClr val="accent3">
                      <a:lumMod val="60000"/>
                      <a:lumOff val="40000"/>
                      <a:alpha val="75000"/>
                    </a:schemeClr>
                  </a:glow>
                </a:effectLst>
              </a:rPr>
              <a:t>SRBIJA – </a:t>
            </a:r>
            <a:r>
              <a:rPr lang="en-US" b="1" dirty="0" smtClean="0">
                <a:solidFill>
                  <a:srgbClr val="0000FF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</a:rPr>
              <a:t>CENTAR ZA RECIKLAŽU SIJALIČNOG OTPADA!</a:t>
            </a:r>
          </a:p>
          <a:p>
            <a:pPr algn="ctr"/>
            <a:endParaRPr lang="en-US" b="1" dirty="0">
              <a:solidFill>
                <a:srgbClr val="31A2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0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sijali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695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84969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en-U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800" dirty="0" smtClean="0">
              <a:solidFill>
                <a:srgbClr val="31A244"/>
              </a:solidFill>
            </a:endParaRPr>
          </a:p>
          <a:p>
            <a:pPr algn="just"/>
            <a:endParaRPr lang="sr-Latn-RS" sz="2800" dirty="0" smtClean="0">
              <a:solidFill>
                <a:srgbClr val="31A244"/>
              </a:solidFill>
            </a:endParaRPr>
          </a:p>
          <a:p>
            <a:pPr algn="just"/>
            <a:r>
              <a:rPr lang="sr-Latn-RS" sz="2800" dirty="0" smtClean="0">
                <a:solidFill>
                  <a:srgbClr val="31A244"/>
                </a:solidFill>
              </a:rPr>
              <a:t>Mada je </a:t>
            </a:r>
            <a:r>
              <a:rPr lang="sr-Latn-RS" sz="2800" dirty="0" smtClean="0">
                <a:solidFill>
                  <a:srgbClr val="31A244"/>
                </a:solidFill>
              </a:rPr>
              <a:t>p</a:t>
            </a:r>
            <a:r>
              <a:rPr lang="en-US" sz="2800" dirty="0" err="1" smtClean="0">
                <a:solidFill>
                  <a:srgbClr val="31A244"/>
                </a:solidFill>
              </a:rPr>
              <a:t>rocenat</a:t>
            </a:r>
            <a:r>
              <a:rPr lang="en-US" sz="2800" dirty="0" smtClean="0">
                <a:solidFill>
                  <a:srgbClr val="31A244"/>
                </a:solidFill>
              </a:rPr>
              <a:t> </a:t>
            </a:r>
            <a:r>
              <a:rPr lang="en-US" sz="2800" dirty="0" smtClean="0">
                <a:solidFill>
                  <a:srgbClr val="31A244"/>
                </a:solidFill>
              </a:rPr>
              <a:t>ž</a:t>
            </a:r>
            <a:r>
              <a:rPr lang="sr-Latn-CS" sz="2800" dirty="0" smtClean="0">
                <a:solidFill>
                  <a:srgbClr val="31A244"/>
                </a:solidFill>
              </a:rPr>
              <a:t>ive </a:t>
            </a:r>
            <a:r>
              <a:rPr lang="sr-Latn-CS" sz="2800" dirty="0" smtClean="0">
                <a:solidFill>
                  <a:srgbClr val="31A244"/>
                </a:solidFill>
              </a:rPr>
              <a:t>u </a:t>
            </a:r>
            <a:r>
              <a:rPr lang="sr-Latn-CS" sz="2800" dirty="0" smtClean="0">
                <a:solidFill>
                  <a:srgbClr val="31A244"/>
                </a:solidFill>
              </a:rPr>
              <a:t>sijalicama značajno smanjen</a:t>
            </a:r>
            <a:r>
              <a:rPr lang="sr-Latn-RS" sz="2800" dirty="0" smtClean="0">
                <a:solidFill>
                  <a:srgbClr val="31A244"/>
                </a:solidFill>
              </a:rPr>
              <a:t>, </a:t>
            </a:r>
            <a:r>
              <a:rPr lang="sr-Latn-CS" sz="2800" dirty="0" smtClean="0">
                <a:solidFill>
                  <a:srgbClr val="31A244"/>
                </a:solidFill>
              </a:rPr>
              <a:t>današnj</a:t>
            </a:r>
            <a:r>
              <a:rPr lang="en-US" sz="2800" dirty="0" smtClean="0">
                <a:solidFill>
                  <a:srgbClr val="31A244"/>
                </a:solidFill>
              </a:rPr>
              <a:t>e </a:t>
            </a:r>
            <a:r>
              <a:rPr lang="sr-Latn-CS" sz="2800" dirty="0" smtClean="0">
                <a:solidFill>
                  <a:srgbClr val="31A244"/>
                </a:solidFill>
              </a:rPr>
              <a:t>kompaktne fluorescentne </a:t>
            </a:r>
            <a:r>
              <a:rPr lang="sr-Latn-CS" sz="2800" dirty="0" smtClean="0">
                <a:solidFill>
                  <a:srgbClr val="31A244"/>
                </a:solidFill>
              </a:rPr>
              <a:t>i šted</a:t>
            </a:r>
            <a:r>
              <a:rPr lang="en-US" sz="2800" dirty="0" err="1" smtClean="0">
                <a:solidFill>
                  <a:srgbClr val="31A244"/>
                </a:solidFill>
              </a:rPr>
              <a:t>lj</a:t>
            </a:r>
            <a:r>
              <a:rPr lang="sr-Latn-CS" sz="2800" dirty="0" smtClean="0">
                <a:solidFill>
                  <a:srgbClr val="31A244"/>
                </a:solidFill>
              </a:rPr>
              <a:t>i</a:t>
            </a:r>
            <a:r>
              <a:rPr lang="en-US" sz="2800" dirty="0" smtClean="0">
                <a:solidFill>
                  <a:srgbClr val="31A244"/>
                </a:solidFill>
              </a:rPr>
              <a:t>v</a:t>
            </a:r>
            <a:r>
              <a:rPr lang="sr-Latn-CS" sz="2800" dirty="0" smtClean="0">
                <a:solidFill>
                  <a:srgbClr val="31A244"/>
                </a:solidFill>
              </a:rPr>
              <a:t>e  </a:t>
            </a:r>
            <a:r>
              <a:rPr lang="sr-Latn-RS" sz="2800" dirty="0" smtClean="0">
                <a:solidFill>
                  <a:srgbClr val="31A244"/>
                </a:solidFill>
              </a:rPr>
              <a:t>sijalice </a:t>
            </a:r>
            <a:r>
              <a:rPr lang="sr-Latn-CS" sz="2800" dirty="0" smtClean="0">
                <a:solidFill>
                  <a:srgbClr val="31A244"/>
                </a:solidFill>
              </a:rPr>
              <a:t>i </a:t>
            </a:r>
            <a:r>
              <a:rPr lang="sr-Latn-CS" sz="2800" dirty="0" smtClean="0">
                <a:solidFill>
                  <a:srgbClr val="31A244"/>
                </a:solidFill>
              </a:rPr>
              <a:t>dalje </a:t>
            </a:r>
            <a:r>
              <a:rPr lang="sr-Latn-CS" sz="2800" dirty="0" smtClean="0">
                <a:solidFill>
                  <a:srgbClr val="31A244"/>
                </a:solidFill>
              </a:rPr>
              <a:t>sadrže do 10mg žive.</a:t>
            </a:r>
            <a:endParaRPr lang="sr-Latn-CS" sz="2800" dirty="0" smtClean="0">
              <a:solidFill>
                <a:srgbClr val="31A244"/>
              </a:solidFill>
            </a:endParaRPr>
          </a:p>
        </p:txBody>
      </p:sp>
      <p:pic>
        <p:nvPicPr>
          <p:cNvPr id="8" name="Picture 7" descr="grafi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2310" y="908720"/>
            <a:ext cx="645804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42171" y="5011357"/>
            <a:ext cx="719584" cy="1587318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81879" y="5279361"/>
            <a:ext cx="392712" cy="1732551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149080"/>
            <a:ext cx="932871" cy="2169468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365104"/>
            <a:ext cx="880475" cy="1815412"/>
          </a:xfrm>
          <a:prstGeom prst="rect">
            <a:avLst/>
          </a:prstGeom>
        </p:spPr>
      </p:pic>
      <p:pic>
        <p:nvPicPr>
          <p:cNvPr id="12" name="Picture 11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293096"/>
            <a:ext cx="1191891" cy="2037420"/>
          </a:xfrm>
          <a:prstGeom prst="rect">
            <a:avLst/>
          </a:prstGeom>
        </p:spPr>
      </p:pic>
      <p:pic>
        <p:nvPicPr>
          <p:cNvPr id="13" name="Picture 12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4263422"/>
            <a:ext cx="1983362" cy="1685858"/>
          </a:xfrm>
          <a:prstGeom prst="rect">
            <a:avLst/>
          </a:prstGeom>
        </p:spPr>
      </p:pic>
      <p:pic>
        <p:nvPicPr>
          <p:cNvPr id="14" name="Picture 13" descr="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3717032"/>
            <a:ext cx="1095150" cy="2607500"/>
          </a:xfrm>
          <a:prstGeom prst="rect">
            <a:avLst/>
          </a:prstGeom>
        </p:spPr>
      </p:pic>
      <p:pic>
        <p:nvPicPr>
          <p:cNvPr id="15" name="Picture 14" descr="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6336" y="3645024"/>
            <a:ext cx="1079587" cy="1599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37642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eštačk</a:t>
            </a:r>
            <a:r>
              <a:rPr lang="sr-Latn-R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izvori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svetla</a:t>
            </a:r>
            <a:endParaRPr lang="sr-Latn-R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fluorescentne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projekcione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infracrvene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volfram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halogene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minijaturne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automobilske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31A244"/>
                </a:solidFill>
              </a:rPr>
              <a:t>UV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koje</a:t>
            </a:r>
            <a:r>
              <a:rPr lang="en-US" sz="2400" b="1" dirty="0" smtClean="0">
                <a:solidFill>
                  <a:srgbClr val="31A244"/>
                </a:solidFill>
              </a:rPr>
              <a:t> se </a:t>
            </a:r>
            <a:r>
              <a:rPr lang="en-US" sz="2400" b="1" dirty="0" err="1" smtClean="0">
                <a:solidFill>
                  <a:srgbClr val="31A244"/>
                </a:solidFill>
              </a:rPr>
              <a:t>koriste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sa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osvetl</a:t>
            </a:r>
            <a:r>
              <a:rPr lang="sr-Latn-RS" sz="2400" b="1" dirty="0" smtClean="0">
                <a:solidFill>
                  <a:srgbClr val="31A244"/>
                </a:solidFill>
              </a:rPr>
              <a:t>j</a:t>
            </a:r>
            <a:r>
              <a:rPr lang="en-US" sz="2400" b="1" dirty="0" err="1" smtClean="0">
                <a:solidFill>
                  <a:srgbClr val="31A244"/>
                </a:solidFill>
              </a:rPr>
              <a:t>enje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pozornica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i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za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fotografisanje</a:t>
            </a:r>
            <a:r>
              <a:rPr lang="en-US" sz="2400" b="1" dirty="0" smtClean="0">
                <a:solidFill>
                  <a:srgbClr val="31A244"/>
                </a:solidFill>
              </a:rPr>
              <a:t>, </a:t>
            </a:r>
            <a:r>
              <a:rPr lang="en-US" sz="2400" b="1" dirty="0" err="1" smtClean="0">
                <a:solidFill>
                  <a:srgbClr val="31A244"/>
                </a:solidFill>
              </a:rPr>
              <a:t>blicevi</a:t>
            </a:r>
            <a:r>
              <a:rPr lang="en-US" sz="2400" b="1" dirty="0" smtClean="0">
                <a:solidFill>
                  <a:srgbClr val="31A244"/>
                </a:solidFill>
              </a:rPr>
              <a:t>.</a:t>
            </a:r>
            <a:endParaRPr lang="en-US" sz="2400" b="1" dirty="0">
              <a:solidFill>
                <a:srgbClr val="31A244"/>
              </a:solidFill>
            </a:endParaRPr>
          </a:p>
        </p:txBody>
      </p:sp>
      <p:pic>
        <p:nvPicPr>
          <p:cNvPr id="9" name="Picture 8" descr="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3945624"/>
            <a:ext cx="5486400" cy="347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9269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Dobijeni materijali nakon tretmana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Wall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2736304" cy="242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tak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104733" cy="2351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me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077072"/>
            <a:ext cx="3839220" cy="2196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grafi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978041" cy="2592288"/>
          </a:xfrm>
          <a:prstGeom prst="rect">
            <a:avLst/>
          </a:prstGeom>
        </p:spPr>
      </p:pic>
      <p:pic>
        <p:nvPicPr>
          <p:cNvPr id="8" name="Picture 7" descr="grafi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3201" y="3861048"/>
            <a:ext cx="3977599" cy="2592000"/>
          </a:xfrm>
          <a:prstGeom prst="rect">
            <a:avLst/>
          </a:prstGeom>
        </p:spPr>
      </p:pic>
      <p:pic>
        <p:nvPicPr>
          <p:cNvPr id="9" name="Picture 8" descr="grafik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196752"/>
            <a:ext cx="3977600" cy="259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7664" y="692696"/>
            <a:ext cx="675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Korišćenje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energetski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efikasnih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osvetl</a:t>
            </a:r>
            <a:r>
              <a:rPr lang="sr-Latn-R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enja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68&quot;&gt;&lt;property id=&quot;20148&quot; value=&quot;5&quot;/&gt;&lt;property id=&quot;20300&quot; value=&quot;Slide 2&quot;/&gt;&lt;property id=&quot;20307&quot; value=&quot;257&quot;/&gt;&lt;/object&gt;&lt;object type=&quot;3&quot; unique_id=&quot;10070&quot;&gt;&lt;property id=&quot;20148&quot; value=&quot;5&quot;/&gt;&lt;property id=&quot;20300&quot; value=&quot;Slide 3&quot;/&gt;&lt;property id=&quot;20307&quot; value=&quot;259&quot;/&gt;&lt;/object&gt;&lt;object type=&quot;3&quot; unique_id=&quot;10285&quot;&gt;&lt;property id=&quot;20148&quot; value=&quot;5&quot;/&gt;&lt;property id=&quot;20300&quot; value=&quot;Slide 4 - &amp;quot;“BOŽIĆ I SINOVI” d.o.o. – BiS Reciklažni centar&amp;#x0D;&amp;#x0A;&amp;quot;&quot;/&gt;&lt;property id=&quot;20307&quot; value=&quot;285&quot;/&gt;&lt;/object&gt;&lt;object type=&quot;3&quot; unique_id=&quot;10286&quot;&gt;&lt;property id=&quot;20148&quot; value=&quot;5&quot;/&gt;&lt;property id=&quot;20300&quot; value=&quot;Slide 9&quot;/&gt;&lt;property id=&quot;20307&quot; value=&quot;286&quot;/&gt;&lt;/object&gt;&lt;object type=&quot;3&quot; unique_id=&quot;10480&quot;&gt;&lt;property id=&quot;20148&quot; value=&quot;5&quot;/&gt;&lt;property id=&quot;20300&quot; value=&quot;Slide 5&quot;/&gt;&lt;property id=&quot;20307&quot; value=&quot;295&quot;/&gt;&lt;/object&gt;&lt;object type=&quot;3&quot; unique_id=&quot;10481&quot;&gt;&lt;property id=&quot;20148&quot; value=&quot;5&quot;/&gt;&lt;property id=&quot;20300&quot; value=&quot;Slide 6&quot;/&gt;&lt;property id=&quot;20307&quot; value=&quot;288&quot;/&gt;&lt;/object&gt;&lt;object type=&quot;3&quot; unique_id=&quot;10482&quot;&gt;&lt;property id=&quot;20148&quot; value=&quot;5&quot;/&gt;&lt;property id=&quot;20300&quot; value=&quot;Slide 7&quot;/&gt;&lt;property id=&quot;20307&quot; value=&quot;289&quot;/&gt;&lt;/object&gt;&lt;object type=&quot;3&quot; unique_id=&quot;10483&quot;&gt;&lt;property id=&quot;20148&quot; value=&quot;5&quot;/&gt;&lt;property id=&quot;20300&quot; value=&quot;Slide 8&quot;/&gt;&lt;property id=&quot;20307&quot; value=&quot;290&quot;/&gt;&lt;/object&gt;&lt;object type=&quot;3&quot; unique_id=&quot;10484&quot;&gt;&lt;property id=&quot;20148&quot; value=&quot;5&quot;/&gt;&lt;property id=&quot;20300&quot; value=&quot;Slide 10&quot;/&gt;&lt;property id=&quot;20307&quot; value=&quot;292&quot;/&gt;&lt;/object&gt;&lt;object type=&quot;3&quot; unique_id=&quot;10485&quot;&gt;&lt;property id=&quot;20148&quot; value=&quot;5&quot;/&gt;&lt;property id=&quot;20300&quot; value=&quot;Slide 11&quot;/&gt;&lt;property id=&quot;20307&quot; value=&quot;291&quot;/&gt;&lt;/object&gt;&lt;object type=&quot;3&quot; unique_id=&quot;10486&quot;&gt;&lt;property id=&quot;20148&quot; value=&quot;5&quot;/&gt;&lt;property id=&quot;20300&quot; value=&quot;Slide 12&quot;/&gt;&lt;property id=&quot;20307&quot; value=&quot;293&quot;/&gt;&lt;/object&gt;&lt;object type=&quot;3&quot; unique_id=&quot;10488&quot;&gt;&lt;property id=&quot;20148&quot; value=&quot;5&quot;/&gt;&lt;property id=&quot;20300&quot; value=&quot;Slide 13&quot;/&gt;&lt;property id=&quot;20307&quot; value=&quot;296&quot;/&gt;&lt;/object&gt;&lt;object type=&quot;3&quot; unique_id=&quot;10489&quot;&gt;&lt;property id=&quot;20148&quot; value=&quot;5&quot;/&gt;&lt;property id=&quot;20300&quot; value=&quot;Slide 14&quot;/&gt;&lt;property id=&quot;20307&quot; value=&quot;297&quot;/&gt;&lt;/object&gt;&lt;object type=&quot;3&quot; unique_id=&quot;10490&quot;&gt;&lt;property id=&quot;20148&quot; value=&quot;5&quot;/&gt;&lt;property id=&quot;20300&quot; value=&quot;Slide 15&quot;/&gt;&lt;property id=&quot;20307&quot; value=&quot;298&quot;/&gt;&lt;/object&gt;&lt;object type=&quot;3&quot; unique_id=&quot;10643&quot;&gt;&lt;property id=&quot;20148&quot; value=&quot;5&quot;/&gt;&lt;property id=&quot;20300&quot; value=&quot;Slide 23&quot;/&gt;&lt;property id=&quot;20307&quot; value=&quot;299&quot;/&gt;&lt;/object&gt;&lt;object type=&quot;3&quot; unique_id=&quot;10910&quot;&gt;&lt;property id=&quot;20148&quot; value=&quot;5&quot;/&gt;&lt;property id=&quot;20300&quot; value=&quot;Slide 16&quot;/&gt;&lt;property id=&quot;20307&quot; value=&quot;307&quot;/&gt;&lt;/object&gt;&lt;object type=&quot;3&quot; unique_id=&quot;10911&quot;&gt;&lt;property id=&quot;20148&quot; value=&quot;5&quot;/&gt;&lt;property id=&quot;20300&quot; value=&quot;Slide 17&quot;/&gt;&lt;property id=&quot;20307&quot; value=&quot;305&quot;/&gt;&lt;/object&gt;&lt;object type=&quot;3&quot; unique_id=&quot;10912&quot;&gt;&lt;property id=&quot;20148&quot; value=&quot;5&quot;/&gt;&lt;property id=&quot;20300&quot; value=&quot;Slide 18&quot;/&gt;&lt;property id=&quot;20307&quot; value=&quot;306&quot;/&gt;&lt;/object&gt;&lt;object type=&quot;3&quot; unique_id=&quot;10913&quot;&gt;&lt;property id=&quot;20148&quot; value=&quot;5&quot;/&gt;&lt;property id=&quot;20300&quot; value=&quot;Slide 19&quot;/&gt;&lt;property id=&quot;20307&quot; value=&quot;300&quot;/&gt;&lt;/object&gt;&lt;object type=&quot;3&quot; unique_id=&quot;10914&quot;&gt;&lt;property id=&quot;20148&quot; value=&quot;5&quot;/&gt;&lt;property id=&quot;20300&quot; value=&quot;Slide 20&quot;/&gt;&lt;property id=&quot;20307&quot; value=&quot;301&quot;/&gt;&lt;/object&gt;&lt;object type=&quot;3&quot; unique_id=&quot;10915&quot;&gt;&lt;property id=&quot;20148&quot; value=&quot;5&quot;/&gt;&lt;property id=&quot;20300&quot; value=&quot;Slide 21&quot;/&gt;&lt;property id=&quot;20307&quot; value=&quot;302&quot;/&gt;&lt;/object&gt;&lt;object type=&quot;3&quot; unique_id=&quot;10916&quot;&gt;&lt;property id=&quot;20148&quot; value=&quot;5&quot;/&gt;&lt;property id=&quot;20300&quot; value=&quot;Slide 22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6310807</TotalTime>
  <Words>856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“BOŽIĆ I SINOVI” d.o.o. – BiS Reciklažni centar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Bogisha</dc:creator>
  <cp:lastModifiedBy>Bogisha</cp:lastModifiedBy>
  <cp:revision>71</cp:revision>
  <dcterms:created xsi:type="dcterms:W3CDTF">2012-01-25T12:16:52Z</dcterms:created>
  <dcterms:modified xsi:type="dcterms:W3CDTF">2012-02-28T11:51:40Z</dcterms:modified>
</cp:coreProperties>
</file>