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85" r:id="rId5"/>
    <p:sldId id="289" r:id="rId6"/>
    <p:sldId id="295" r:id="rId7"/>
    <p:sldId id="288" r:id="rId8"/>
    <p:sldId id="291" r:id="rId9"/>
    <p:sldId id="293" r:id="rId10"/>
    <p:sldId id="290" r:id="rId11"/>
    <p:sldId id="296" r:id="rId12"/>
    <p:sldId id="297" r:id="rId13"/>
    <p:sldId id="298" r:id="rId14"/>
    <p:sldId id="308" r:id="rId15"/>
    <p:sldId id="305" r:id="rId16"/>
    <p:sldId id="306" r:id="rId17"/>
    <p:sldId id="307" r:id="rId18"/>
    <p:sldId id="300" r:id="rId19"/>
    <p:sldId id="301" r:id="rId20"/>
    <p:sldId id="302" r:id="rId21"/>
    <p:sldId id="303" r:id="rId22"/>
    <p:sldId id="299" r:id="rId23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A244"/>
    <a:srgbClr val="4370AA"/>
    <a:srgbClr val="FF7878"/>
    <a:srgbClr val="0000B1"/>
    <a:srgbClr val="241B9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6" autoAdjust="0"/>
    <p:restoredTop sz="95988" autoAdjust="0"/>
  </p:normalViewPr>
  <p:slideViewPr>
    <p:cSldViewPr>
      <p:cViewPr>
        <p:scale>
          <a:sx n="75" d="100"/>
          <a:sy n="75" d="100"/>
        </p:scale>
        <p:origin x="-1230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83F2-5368-4622-9ED8-F92586A1269C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E8177-5698-41CA-A6AC-634CFA929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83F2-5368-4622-9ED8-F92586A1269C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E8177-5698-41CA-A6AC-634CFA929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83F2-5368-4622-9ED8-F92586A1269C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E8177-5698-41CA-A6AC-634CFA929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83F2-5368-4622-9ED8-F92586A1269C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E8177-5698-41CA-A6AC-634CFA929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83F2-5368-4622-9ED8-F92586A1269C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E8177-5698-41CA-A6AC-634CFA929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83F2-5368-4622-9ED8-F92586A1269C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E8177-5698-41CA-A6AC-634CFA929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83F2-5368-4622-9ED8-F92586A1269C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E8177-5698-41CA-A6AC-634CFA929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83F2-5368-4622-9ED8-F92586A1269C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E8177-5698-41CA-A6AC-634CFA929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83F2-5368-4622-9ED8-F92586A1269C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E8177-5698-41CA-A6AC-634CFA929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83F2-5368-4622-9ED8-F92586A1269C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E8177-5698-41CA-A6AC-634CFA929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83F2-5368-4622-9ED8-F92586A1269C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E8177-5698-41CA-A6AC-634CFA929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483F2-5368-4622-9ED8-F92586A1269C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E8177-5698-41CA-A6AC-634CFA929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is logo-transparent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8031" y="1124744"/>
            <a:ext cx="6107937" cy="35047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" y="4869160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Reciklaža elektronskog i </a:t>
            </a:r>
            <a:r>
              <a:rPr lang="x-none" sz="3200" b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električnog otpada</a:t>
            </a:r>
            <a:endParaRPr lang="sr-Latn-RS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Latn-R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BALCAN LAMP TOTAL RECYCLING SYSTEM</a:t>
            </a:r>
            <a:endParaRPr lang="sr-Latn-C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7944" y="6488668"/>
            <a:ext cx="4623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“BOŽIĆ I SINOVI” d.o.o - </a:t>
            </a:r>
            <a:r>
              <a:rPr lang="x-non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Pančevo 2012. godina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43295" y="6488668"/>
            <a:ext cx="3898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x-non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x-none" sz="17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 9001, 14001 </a:t>
            </a:r>
            <a:r>
              <a:rPr lang="x-non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 www.it-recycling.biz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b="1" dirty="0" smtClean="0">
                <a:solidFill>
                  <a:srgbClr val="0070C0"/>
                </a:solidFill>
              </a:rPr>
              <a:t>“BOŽIĆ I SINOVI” d.o.o. - </a:t>
            </a:r>
            <a:r>
              <a:rPr lang="x-none" b="1" dirty="0" smtClean="0">
                <a:solidFill>
                  <a:srgbClr val="0070C0"/>
                </a:solidFill>
              </a:rPr>
              <a:t>BiS Reciklažni centar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692696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Dobijeni materijali nakon tretmana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71800" y="2420888"/>
            <a:ext cx="3240360" cy="2160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 smtClean="0"/>
              <a:t>BALCAN</a:t>
            </a:r>
            <a:br>
              <a:rPr lang="sr-Latn-RS" sz="2400" b="1" dirty="0" smtClean="0"/>
            </a:br>
            <a:r>
              <a:rPr lang="sr-Latn-RS" sz="2400" b="1" dirty="0" smtClean="0"/>
              <a:t>LAMP</a:t>
            </a:r>
          </a:p>
          <a:p>
            <a:pPr algn="ctr"/>
            <a:r>
              <a:rPr lang="sr-Latn-RS" sz="3200" b="1" dirty="0" smtClean="0"/>
              <a:t>TOTAL</a:t>
            </a:r>
            <a:endParaRPr lang="sr-Latn-RS" sz="2400" b="1" dirty="0" smtClean="0"/>
          </a:p>
          <a:p>
            <a:pPr algn="ctr"/>
            <a:r>
              <a:rPr lang="sr-Latn-RS" sz="2400" b="1" dirty="0" smtClean="0"/>
              <a:t>RECYCLING</a:t>
            </a:r>
            <a:br>
              <a:rPr lang="sr-Latn-RS" sz="2400" b="1" dirty="0" smtClean="0"/>
            </a:br>
            <a:r>
              <a:rPr lang="sr-Latn-RS" sz="2400" b="1" dirty="0" smtClean="0"/>
              <a:t>SYSTEM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6" y="3140968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SIJALICE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051720" y="3464134"/>
            <a:ext cx="648072" cy="368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44208" y="1700808"/>
            <a:ext cx="2510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STAKLENI KRŠ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19" name="Straight Arrow Connector 18"/>
          <p:cNvCxnSpPr>
            <a:endCxn id="15" idx="1"/>
          </p:cNvCxnSpPr>
          <p:nvPr/>
        </p:nvCxnSpPr>
        <p:spPr>
          <a:xfrm flipV="1">
            <a:off x="6084168" y="1993196"/>
            <a:ext cx="360040" cy="10037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40156" y="2924944"/>
            <a:ext cx="2803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PLASTIKA,METALI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22" name="Straight Arrow Connector 21"/>
          <p:cNvCxnSpPr>
            <a:endCxn id="20" idx="1"/>
          </p:cNvCxnSpPr>
          <p:nvPr/>
        </p:nvCxnSpPr>
        <p:spPr>
          <a:xfrm flipV="1">
            <a:off x="6084168" y="3186554"/>
            <a:ext cx="255988" cy="264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804248" y="3789040"/>
            <a:ext cx="22881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R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VREĆASTI FILTER</a:t>
            </a:r>
          </a:p>
          <a:p>
            <a:pPr algn="ctr"/>
            <a:r>
              <a:rPr lang="sr-Latn-R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ZA PRAŠINU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084168" y="3789040"/>
            <a:ext cx="72008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27121" y="5085184"/>
            <a:ext cx="38168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RS" sz="240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FILTER SA AKTIVNIM UGLJEM</a:t>
            </a:r>
          </a:p>
          <a:p>
            <a:pPr algn="ctr"/>
            <a:r>
              <a:rPr lang="sr-Latn-RS" sz="240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ZA GASOVITE MATERIJALE</a:t>
            </a:r>
            <a:endParaRPr lang="en-US" sz="2400" dirty="0">
              <a:ln w="10160">
                <a:solidFill>
                  <a:schemeClr val="accent1"/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28" name="Straight Arrow Connector 27"/>
          <p:cNvCxnSpPr>
            <a:endCxn id="26" idx="0"/>
          </p:cNvCxnSpPr>
          <p:nvPr/>
        </p:nvCxnSpPr>
        <p:spPr>
          <a:xfrm>
            <a:off x="6012160" y="4509120"/>
            <a:ext cx="1223401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sr-Latn-RS" b="1" dirty="0" smtClean="0">
                <a:solidFill>
                  <a:srgbClr val="00B050"/>
                </a:solidFill>
              </a:rPr>
              <a:t>VIDEO FILMOVI</a:t>
            </a:r>
          </a:p>
          <a:p>
            <a:pPr algn="ctr">
              <a:buNone/>
            </a:pPr>
            <a:endParaRPr lang="sr-Latn-RS" b="1" dirty="0" smtClean="0">
              <a:solidFill>
                <a:srgbClr val="00B050"/>
              </a:solidFill>
            </a:endParaRPr>
          </a:p>
          <a:p>
            <a:pPr marL="514350" indent="-514350" algn="ctr">
              <a:buAutoNum type="arabicPeriod"/>
            </a:pPr>
            <a:r>
              <a:rPr lang="sr-Latn-RS" b="1" dirty="0" smtClean="0">
                <a:solidFill>
                  <a:srgbClr val="00B050"/>
                </a:solidFill>
              </a:rPr>
              <a:t>Balcan Lamp Total Recycling System – šema</a:t>
            </a:r>
          </a:p>
          <a:p>
            <a:pPr marL="514350" indent="-514350" algn="ctr">
              <a:buAutoNum type="arabicPeriod"/>
            </a:pPr>
            <a:r>
              <a:rPr lang="sr-Latn-RS" b="1" dirty="0" smtClean="0">
                <a:solidFill>
                  <a:srgbClr val="00B050"/>
                </a:solidFill>
              </a:rPr>
              <a:t>Balcan Lamp Total Recycling System – kako radi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43295" y="6488668"/>
            <a:ext cx="3898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x-non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x-none" sz="17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 9001, 14001 </a:t>
            </a:r>
            <a:r>
              <a:rPr lang="x-non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 www.it-recycling.biz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b="1" dirty="0" smtClean="0">
                <a:solidFill>
                  <a:srgbClr val="0070C0"/>
                </a:solidFill>
              </a:rPr>
              <a:t>“BOŽIĆ I SINOVI” d.o.o. - </a:t>
            </a:r>
            <a:r>
              <a:rPr lang="x-none" b="1" dirty="0" smtClean="0">
                <a:solidFill>
                  <a:srgbClr val="0070C0"/>
                </a:solidFill>
              </a:rPr>
              <a:t>BiS Reciklažni centar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43295" y="6488668"/>
            <a:ext cx="3898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x-non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x-none" sz="17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 9001, 14001 </a:t>
            </a:r>
            <a:r>
              <a:rPr lang="x-non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 www.it-recycling.biz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b="1" dirty="0" smtClean="0">
                <a:solidFill>
                  <a:srgbClr val="0070C0"/>
                </a:solidFill>
              </a:rPr>
              <a:t>“BOŽIĆ I SINOVI” d.o.o. - </a:t>
            </a:r>
            <a:r>
              <a:rPr lang="x-none" b="1" dirty="0" smtClean="0">
                <a:solidFill>
                  <a:srgbClr val="0070C0"/>
                </a:solidFill>
              </a:rPr>
              <a:t>BiS Reciklažni centar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412776"/>
            <a:ext cx="8712968" cy="507831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r"/>
            <a:r>
              <a:rPr lang="en-US" b="1" dirty="0" err="1" smtClean="0">
                <a:solidFill>
                  <a:srgbClr val="0070C0"/>
                </a:solidFill>
              </a:rPr>
              <a:t>Tehnička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specifikacija</a:t>
            </a:r>
            <a:r>
              <a:rPr lang="en-US" b="1" dirty="0" smtClean="0">
                <a:solidFill>
                  <a:srgbClr val="0070C0"/>
                </a:solidFill>
              </a:rPr>
              <a:t>:</a:t>
            </a:r>
            <a:r>
              <a:rPr lang="sr-Latn-RS" b="1" dirty="0" smtClean="0">
                <a:solidFill>
                  <a:srgbClr val="0070C0"/>
                </a:solidFill>
              </a:rPr>
              <a:t>       </a:t>
            </a:r>
            <a:endParaRPr lang="en-US" dirty="0" smtClean="0">
              <a:solidFill>
                <a:srgbClr val="0070C0"/>
              </a:solidFill>
            </a:endParaRPr>
          </a:p>
          <a:p>
            <a:pPr algn="r"/>
            <a:r>
              <a:rPr lang="en-US" b="1" dirty="0" err="1" smtClean="0">
                <a:solidFill>
                  <a:srgbClr val="0070C0"/>
                </a:solidFill>
              </a:rPr>
              <a:t>Učinak</a:t>
            </a:r>
            <a:r>
              <a:rPr lang="en-US" b="1" dirty="0" smtClean="0">
                <a:solidFill>
                  <a:srgbClr val="0070C0"/>
                </a:solidFill>
              </a:rPr>
              <a:t>:</a:t>
            </a:r>
            <a:endParaRPr lang="en-US" dirty="0" smtClean="0">
              <a:solidFill>
                <a:srgbClr val="0070C0"/>
              </a:solidFill>
            </a:endParaRPr>
          </a:p>
          <a:p>
            <a:pPr algn="r"/>
            <a:r>
              <a:rPr lang="en-US" dirty="0" err="1" smtClean="0">
                <a:solidFill>
                  <a:srgbClr val="0070C0"/>
                </a:solidFill>
              </a:rPr>
              <a:t>Kapacitet</a:t>
            </a:r>
            <a:r>
              <a:rPr lang="sr-Latn-RS" dirty="0" smtClean="0">
                <a:solidFill>
                  <a:srgbClr val="0070C0"/>
                </a:solidFill>
              </a:rPr>
              <a:t>:</a:t>
            </a:r>
          </a:p>
          <a:p>
            <a:pPr algn="r"/>
            <a:r>
              <a:rPr lang="en-US" dirty="0" smtClean="0">
                <a:solidFill>
                  <a:srgbClr val="0070C0"/>
                </a:solidFill>
              </a:rPr>
              <a:t> </a:t>
            </a:r>
            <a:r>
              <a:rPr lang="sr-Latn-RS" dirty="0" smtClean="0">
                <a:solidFill>
                  <a:srgbClr val="0070C0"/>
                </a:solidFill>
              </a:rPr>
              <a:t>  </a:t>
            </a:r>
            <a:endParaRPr lang="en-US" dirty="0" smtClean="0">
              <a:solidFill>
                <a:srgbClr val="0070C0"/>
              </a:solidFill>
            </a:endParaRPr>
          </a:p>
          <a:p>
            <a:pPr algn="r"/>
            <a:r>
              <a:rPr lang="en-US" dirty="0" err="1" smtClean="0">
                <a:solidFill>
                  <a:srgbClr val="0070C0"/>
                </a:solidFill>
              </a:rPr>
              <a:t>Vrednost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preostale</a:t>
            </a:r>
            <a:r>
              <a:rPr lang="en-US" dirty="0" smtClean="0">
                <a:solidFill>
                  <a:srgbClr val="0070C0"/>
                </a:solidFill>
              </a:rPr>
              <a:t> Hg</a:t>
            </a:r>
            <a:r>
              <a:rPr lang="sr-Latn-RS" dirty="0" smtClean="0">
                <a:solidFill>
                  <a:srgbClr val="0070C0"/>
                </a:solidFill>
              </a:rPr>
              <a:t>:</a:t>
            </a:r>
            <a:endParaRPr lang="en-US" dirty="0" smtClean="0">
              <a:solidFill>
                <a:srgbClr val="0070C0"/>
              </a:solidFill>
            </a:endParaRPr>
          </a:p>
          <a:p>
            <a:pPr algn="r"/>
            <a:r>
              <a:rPr lang="en-US" dirty="0" err="1" smtClean="0">
                <a:solidFill>
                  <a:srgbClr val="0070C0"/>
                </a:solidFill>
              </a:rPr>
              <a:t>Emisije</a:t>
            </a:r>
            <a:r>
              <a:rPr lang="en-US" dirty="0" smtClean="0">
                <a:solidFill>
                  <a:srgbClr val="0070C0"/>
                </a:solidFill>
              </a:rPr>
              <a:t> Hg</a:t>
            </a:r>
            <a:r>
              <a:rPr lang="sr-Latn-RS" dirty="0" smtClean="0">
                <a:solidFill>
                  <a:srgbClr val="0070C0"/>
                </a:solidFill>
              </a:rPr>
              <a:t>:</a:t>
            </a:r>
            <a:endParaRPr lang="en-US" dirty="0" smtClean="0">
              <a:solidFill>
                <a:srgbClr val="0070C0"/>
              </a:solidFill>
            </a:endParaRPr>
          </a:p>
          <a:p>
            <a:pPr algn="r"/>
            <a:r>
              <a:rPr lang="en-US" dirty="0" err="1" smtClean="0">
                <a:solidFill>
                  <a:srgbClr val="0070C0"/>
                </a:solidFill>
              </a:rPr>
              <a:t>Dimenzije</a:t>
            </a:r>
            <a:r>
              <a:rPr lang="sr-Latn-RS" dirty="0" smtClean="0">
                <a:solidFill>
                  <a:srgbClr val="0070C0"/>
                </a:solidFill>
              </a:rPr>
              <a:t>:</a:t>
            </a:r>
          </a:p>
          <a:p>
            <a:pPr algn="r"/>
            <a:endParaRPr lang="en-US" dirty="0" smtClean="0">
              <a:solidFill>
                <a:srgbClr val="0070C0"/>
              </a:solidFill>
            </a:endParaRPr>
          </a:p>
          <a:p>
            <a:pPr algn="r"/>
            <a:r>
              <a:rPr lang="en-US" dirty="0" err="1" smtClean="0">
                <a:solidFill>
                  <a:srgbClr val="0070C0"/>
                </a:solidFill>
              </a:rPr>
              <a:t>Preporučena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podna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površina</a:t>
            </a:r>
            <a:r>
              <a:rPr lang="sr-Latn-RS" dirty="0" smtClean="0">
                <a:solidFill>
                  <a:srgbClr val="0070C0"/>
                </a:solidFill>
              </a:rPr>
              <a:t>: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</a:p>
          <a:p>
            <a:pPr algn="r"/>
            <a:r>
              <a:rPr lang="en-US" dirty="0" smtClean="0">
                <a:solidFill>
                  <a:srgbClr val="0070C0"/>
                </a:solidFill>
              </a:rPr>
              <a:t> </a:t>
            </a:r>
          </a:p>
          <a:p>
            <a:pPr algn="r"/>
            <a:r>
              <a:rPr lang="en-US" b="1" dirty="0" err="1" smtClean="0">
                <a:solidFill>
                  <a:srgbClr val="0070C0"/>
                </a:solidFill>
              </a:rPr>
              <a:t>Potrošnja</a:t>
            </a:r>
            <a:r>
              <a:rPr lang="en-US" b="1" dirty="0" smtClean="0">
                <a:solidFill>
                  <a:srgbClr val="0070C0"/>
                </a:solidFill>
              </a:rPr>
              <a:t>:</a:t>
            </a:r>
            <a:endParaRPr lang="en-US" dirty="0" smtClean="0">
              <a:solidFill>
                <a:srgbClr val="0070C0"/>
              </a:solidFill>
            </a:endParaRPr>
          </a:p>
          <a:p>
            <a:pPr algn="r"/>
            <a:r>
              <a:rPr lang="en-US" dirty="0" err="1" smtClean="0">
                <a:solidFill>
                  <a:srgbClr val="0070C0"/>
                </a:solidFill>
              </a:rPr>
              <a:t>Potrošnja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električne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energije</a:t>
            </a:r>
            <a:r>
              <a:rPr lang="sr-Latn-RS" dirty="0" smtClean="0">
                <a:solidFill>
                  <a:srgbClr val="0070C0"/>
                </a:solidFill>
              </a:rPr>
              <a:t>:</a:t>
            </a:r>
          </a:p>
          <a:p>
            <a:pPr algn="r"/>
            <a:r>
              <a:rPr lang="sr-Latn-RS" dirty="0" smtClean="0">
                <a:solidFill>
                  <a:srgbClr val="0070C0"/>
                </a:solidFill>
              </a:rPr>
              <a:t>  </a:t>
            </a:r>
            <a:r>
              <a:rPr lang="en-US" dirty="0" err="1" smtClean="0">
                <a:solidFill>
                  <a:srgbClr val="0070C0"/>
                </a:solidFill>
              </a:rPr>
              <a:t>Komprimovani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vazduh</a:t>
            </a:r>
            <a:r>
              <a:rPr lang="sr-Latn-RS" dirty="0" smtClean="0">
                <a:solidFill>
                  <a:srgbClr val="0070C0"/>
                </a:solidFill>
              </a:rPr>
              <a:t>:</a:t>
            </a:r>
            <a:endParaRPr lang="en-US" dirty="0" smtClean="0">
              <a:solidFill>
                <a:srgbClr val="0070C0"/>
              </a:solidFill>
            </a:endParaRPr>
          </a:p>
          <a:p>
            <a:pPr algn="r"/>
            <a:r>
              <a:rPr lang="en-US" dirty="0" err="1" smtClean="0">
                <a:solidFill>
                  <a:srgbClr val="0070C0"/>
                </a:solidFill>
              </a:rPr>
              <a:t>Izduvni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vazduh</a:t>
            </a:r>
            <a:r>
              <a:rPr lang="sr-Latn-RS" dirty="0" smtClean="0">
                <a:solidFill>
                  <a:srgbClr val="0070C0"/>
                </a:solidFill>
              </a:rPr>
              <a:t>:</a:t>
            </a:r>
            <a:endParaRPr lang="en-US" dirty="0" smtClean="0">
              <a:solidFill>
                <a:srgbClr val="0070C0"/>
              </a:solidFill>
            </a:endParaRPr>
          </a:p>
          <a:p>
            <a:pPr algn="r"/>
            <a:r>
              <a:rPr lang="en-US" dirty="0" err="1" smtClean="0">
                <a:solidFill>
                  <a:srgbClr val="0070C0"/>
                </a:solidFill>
              </a:rPr>
              <a:t>Prečnik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kanala</a:t>
            </a:r>
            <a:r>
              <a:rPr lang="sr-Latn-RS" dirty="0" smtClean="0">
                <a:solidFill>
                  <a:srgbClr val="0070C0"/>
                </a:solidFill>
              </a:rPr>
              <a:t>:</a:t>
            </a:r>
          </a:p>
          <a:p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r>
              <a:rPr lang="en-US" dirty="0" smtClean="0"/>
              <a:t> </a:t>
            </a:r>
            <a:r>
              <a:rPr lang="sr-Latn-RS" dirty="0" smtClean="0"/>
              <a:t>  </a:t>
            </a:r>
          </a:p>
          <a:p>
            <a:r>
              <a:rPr lang="sr-Latn-RS" dirty="0" smtClean="0">
                <a:solidFill>
                  <a:srgbClr val="00B050"/>
                </a:solidFill>
              </a:rPr>
              <a:t>   </a:t>
            </a:r>
          </a:p>
          <a:p>
            <a:r>
              <a:rPr lang="sr-Latn-RS" dirty="0" smtClean="0">
                <a:solidFill>
                  <a:srgbClr val="00B050"/>
                </a:solidFill>
              </a:rPr>
              <a:t>   </a:t>
            </a:r>
            <a:r>
              <a:rPr lang="en-US" dirty="0" smtClean="0">
                <a:solidFill>
                  <a:srgbClr val="00B050"/>
                </a:solidFill>
              </a:rPr>
              <a:t>Do  </a:t>
            </a:r>
            <a:r>
              <a:rPr lang="sr-Latn-RS" b="1" dirty="0" smtClean="0">
                <a:solidFill>
                  <a:srgbClr val="00B050"/>
                </a:solidFill>
              </a:rPr>
              <a:t>6</a:t>
            </a:r>
            <a:r>
              <a:rPr lang="en-US" b="1" dirty="0" smtClean="0">
                <a:solidFill>
                  <a:srgbClr val="00B050"/>
                </a:solidFill>
              </a:rPr>
              <a:t>000 </a:t>
            </a:r>
            <a:r>
              <a:rPr lang="en-US" b="1" dirty="0" err="1" smtClean="0">
                <a:solidFill>
                  <a:srgbClr val="00B050"/>
                </a:solidFill>
              </a:rPr>
              <a:t>cevi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(</a:t>
            </a:r>
            <a:r>
              <a:rPr lang="sr-Latn-RS" dirty="0" err="1" smtClean="0">
                <a:solidFill>
                  <a:srgbClr val="00B050"/>
                </a:solidFill>
              </a:rPr>
              <a:t>z</a:t>
            </a:r>
            <a:r>
              <a:rPr lang="en-US" dirty="0" err="1" smtClean="0">
                <a:solidFill>
                  <a:srgbClr val="00B050"/>
                </a:solidFill>
              </a:rPr>
              <a:t>avisno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od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veličine</a:t>
            </a:r>
            <a:r>
              <a:rPr lang="en-US" dirty="0" smtClean="0">
                <a:solidFill>
                  <a:srgbClr val="00B050"/>
                </a:solidFill>
              </a:rPr>
              <a:t>) </a:t>
            </a:r>
            <a:r>
              <a:rPr lang="en-US" dirty="0" err="1" smtClean="0">
                <a:solidFill>
                  <a:srgbClr val="00B050"/>
                </a:solidFill>
              </a:rPr>
              <a:t>po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sr-Latn-RS" dirty="0" smtClean="0">
                <a:solidFill>
                  <a:srgbClr val="00B050"/>
                </a:solidFill>
              </a:rPr>
              <a:t>satu   </a:t>
            </a:r>
            <a:r>
              <a:rPr lang="sr-Latn-RS" dirty="0" smtClean="0">
                <a:solidFill>
                  <a:schemeClr val="bg1"/>
                </a:solidFill>
              </a:rPr>
              <a:t>.</a:t>
            </a:r>
            <a:r>
              <a:rPr lang="sr-Latn-RS" dirty="0" smtClean="0">
                <a:solidFill>
                  <a:srgbClr val="00B050"/>
                </a:solidFill>
              </a:rPr>
              <a:t>   – </a:t>
            </a:r>
            <a:r>
              <a:rPr lang="sr-Latn-RS" b="1" dirty="0" smtClean="0">
                <a:solidFill>
                  <a:srgbClr val="00B050"/>
                </a:solidFill>
              </a:rPr>
              <a:t>12 480 000 </a:t>
            </a:r>
            <a:r>
              <a:rPr lang="sr-Latn-RS" dirty="0" smtClean="0">
                <a:solidFill>
                  <a:srgbClr val="00B050"/>
                </a:solidFill>
              </a:rPr>
              <a:t>na godišnjem nivou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sr-Latn-RS" dirty="0" smtClean="0">
                <a:solidFill>
                  <a:srgbClr val="00B050"/>
                </a:solidFill>
              </a:rPr>
              <a:t>  </a:t>
            </a:r>
            <a:r>
              <a:rPr lang="en-US" dirty="0" err="1" smtClean="0">
                <a:solidFill>
                  <a:srgbClr val="00B050"/>
                </a:solidFill>
              </a:rPr>
              <a:t>Mnogo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ispod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najstrožih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graničnih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vrednosti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sr-Latn-RS" dirty="0" smtClean="0">
                <a:solidFill>
                  <a:srgbClr val="00B050"/>
                </a:solidFill>
              </a:rPr>
              <a:t>   </a:t>
            </a:r>
            <a:r>
              <a:rPr lang="en-US" dirty="0" err="1" smtClean="0">
                <a:solidFill>
                  <a:srgbClr val="00B050"/>
                </a:solidFill>
              </a:rPr>
              <a:t>Mnogo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ispod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najstrožih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graničnih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vrednosti</a:t>
            </a:r>
            <a:endParaRPr lang="sr-Latn-RS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 </a:t>
            </a:r>
            <a:r>
              <a:rPr lang="sr-Latn-RS" dirty="0" smtClean="0">
                <a:solidFill>
                  <a:srgbClr val="00B050"/>
                </a:solidFill>
              </a:rPr>
              <a:t>  </a:t>
            </a:r>
            <a:r>
              <a:rPr lang="sr-Latn-RS" b="1" dirty="0" smtClean="0">
                <a:solidFill>
                  <a:srgbClr val="00B050"/>
                </a:solidFill>
              </a:rPr>
              <a:t>16m x 10m </a:t>
            </a:r>
            <a:r>
              <a:rPr lang="en-US" dirty="0" smtClean="0">
                <a:solidFill>
                  <a:srgbClr val="00B050"/>
                </a:solidFill>
              </a:rPr>
              <a:t>(</a:t>
            </a:r>
            <a:r>
              <a:rPr lang="en-US" dirty="0" err="1" smtClean="0">
                <a:solidFill>
                  <a:srgbClr val="00B050"/>
                </a:solidFill>
              </a:rPr>
              <a:t>dužina</a:t>
            </a:r>
            <a:r>
              <a:rPr lang="en-US" dirty="0" smtClean="0">
                <a:solidFill>
                  <a:srgbClr val="00B050"/>
                </a:solidFill>
              </a:rPr>
              <a:t> x </a:t>
            </a:r>
            <a:r>
              <a:rPr lang="en-US" dirty="0" err="1" smtClean="0">
                <a:solidFill>
                  <a:srgbClr val="00B050"/>
                </a:solidFill>
              </a:rPr>
              <a:t>širina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  <a:endParaRPr lang="sr-Latn-RS" dirty="0" smtClean="0">
              <a:solidFill>
                <a:srgbClr val="00B050"/>
              </a:solidFill>
            </a:endParaRPr>
          </a:p>
          <a:p>
            <a:endParaRPr lang="en-US" dirty="0" smtClean="0">
              <a:solidFill>
                <a:srgbClr val="00B050"/>
              </a:solidFill>
            </a:endParaRPr>
          </a:p>
          <a:p>
            <a:r>
              <a:rPr lang="sr-Latn-RS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sr-Latn-R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Najmanje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sr-Latn-RS" dirty="0" smtClean="0">
                <a:solidFill>
                  <a:srgbClr val="00B050"/>
                </a:solidFill>
              </a:rPr>
              <a:t>1</a:t>
            </a:r>
            <a:r>
              <a:rPr lang="en-US" b="1" dirty="0" smtClean="0">
                <a:solidFill>
                  <a:srgbClr val="00B050"/>
                </a:solidFill>
              </a:rPr>
              <a:t>60 m</a:t>
            </a:r>
            <a:r>
              <a:rPr lang="en-US" b="1" baseline="30000" dirty="0" smtClean="0">
                <a:solidFill>
                  <a:srgbClr val="00B050"/>
                </a:solidFill>
              </a:rPr>
              <a:t>2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</a:p>
          <a:p>
            <a:endParaRPr lang="en-US" dirty="0" smtClean="0"/>
          </a:p>
          <a:p>
            <a:endParaRPr lang="sr-Latn-RS" dirty="0" smtClean="0"/>
          </a:p>
          <a:p>
            <a:r>
              <a:rPr lang="sr-Latn-RS" b="1" dirty="0" smtClean="0"/>
              <a:t>   </a:t>
            </a:r>
            <a:r>
              <a:rPr lang="en-US" b="1" dirty="0" smtClean="0">
                <a:solidFill>
                  <a:srgbClr val="00B050"/>
                </a:solidFill>
              </a:rPr>
              <a:t>25 kW,</a:t>
            </a:r>
            <a:r>
              <a:rPr lang="en-US" dirty="0" smtClean="0">
                <a:solidFill>
                  <a:srgbClr val="00B050"/>
                </a:solidFill>
              </a:rPr>
              <a:t> 400 V, 3 Ph </a:t>
            </a:r>
          </a:p>
          <a:p>
            <a:r>
              <a:rPr lang="sr-Latn-RS" dirty="0" smtClean="0">
                <a:solidFill>
                  <a:srgbClr val="00B050"/>
                </a:solidFill>
              </a:rPr>
              <a:t>   </a:t>
            </a:r>
            <a:r>
              <a:rPr lang="en-US" dirty="0" smtClean="0">
                <a:solidFill>
                  <a:srgbClr val="00B050"/>
                </a:solidFill>
              </a:rPr>
              <a:t>min. </a:t>
            </a:r>
            <a:r>
              <a:rPr lang="en-US" b="1" dirty="0" smtClean="0">
                <a:solidFill>
                  <a:srgbClr val="00B050"/>
                </a:solidFill>
              </a:rPr>
              <a:t>6,5 </a:t>
            </a:r>
            <a:r>
              <a:rPr lang="en-US" b="1" dirty="0" err="1" smtClean="0">
                <a:solidFill>
                  <a:srgbClr val="00B050"/>
                </a:solidFill>
              </a:rPr>
              <a:t>bara</a:t>
            </a:r>
            <a:r>
              <a:rPr lang="en-US" dirty="0" smtClean="0">
                <a:solidFill>
                  <a:srgbClr val="00B050"/>
                </a:solidFill>
              </a:rPr>
              <a:t>, 250 l/m</a:t>
            </a:r>
          </a:p>
          <a:p>
            <a:r>
              <a:rPr lang="sr-Latn-RS" dirty="0" smtClean="0">
                <a:solidFill>
                  <a:srgbClr val="00B050"/>
                </a:solidFill>
              </a:rPr>
              <a:t>   </a:t>
            </a:r>
            <a:r>
              <a:rPr lang="de-DE" dirty="0" smtClean="0">
                <a:solidFill>
                  <a:srgbClr val="00B050"/>
                </a:solidFill>
              </a:rPr>
              <a:t>min. </a:t>
            </a:r>
            <a:r>
              <a:rPr lang="de-DE" b="1" dirty="0" smtClean="0">
                <a:solidFill>
                  <a:srgbClr val="00B050"/>
                </a:solidFill>
              </a:rPr>
              <a:t>1500 m</a:t>
            </a:r>
            <a:r>
              <a:rPr lang="de-DE" b="1" baseline="30000" dirty="0" smtClean="0">
                <a:solidFill>
                  <a:srgbClr val="00B050"/>
                </a:solidFill>
              </a:rPr>
              <a:t>3</a:t>
            </a:r>
            <a:r>
              <a:rPr lang="de-DE" b="1" dirty="0" smtClean="0">
                <a:solidFill>
                  <a:srgbClr val="00B050"/>
                </a:solidFill>
              </a:rPr>
              <a:t>/h</a:t>
            </a:r>
            <a:r>
              <a:rPr lang="de-DE" dirty="0" smtClean="0">
                <a:solidFill>
                  <a:srgbClr val="00B050"/>
                </a:solidFill>
              </a:rPr>
              <a:t> kroz </a:t>
            </a:r>
            <a:r>
              <a:rPr lang="sr-Latn-RS" dirty="0" smtClean="0">
                <a:solidFill>
                  <a:srgbClr val="00B050"/>
                </a:solidFill>
              </a:rPr>
              <a:t>filter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sr-Latn-RS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sr-Latn-RS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200 mm </a:t>
            </a:r>
            <a:r>
              <a:rPr lang="en-US" dirty="0" smtClean="0">
                <a:solidFill>
                  <a:srgbClr val="00B050"/>
                </a:solidFill>
              </a:rPr>
              <a:t>(8 </a:t>
            </a:r>
            <a:r>
              <a:rPr lang="en-US" dirty="0" err="1" smtClean="0">
                <a:solidFill>
                  <a:srgbClr val="00B050"/>
                </a:solidFill>
              </a:rPr>
              <a:t>inč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43295" y="6488668"/>
            <a:ext cx="3898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x-non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x-none" sz="17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 9001, 14001 </a:t>
            </a:r>
            <a:r>
              <a:rPr lang="x-non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 www.it-recycling.biz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b="1" dirty="0" smtClean="0">
                <a:solidFill>
                  <a:srgbClr val="0070C0"/>
                </a:solidFill>
              </a:rPr>
              <a:t>“BOŽIĆ I SINOVI” d.o.o. - </a:t>
            </a:r>
            <a:r>
              <a:rPr lang="x-none" b="1" dirty="0" smtClean="0">
                <a:solidFill>
                  <a:srgbClr val="0070C0"/>
                </a:solidFill>
              </a:rPr>
              <a:t>BiS Reciklažni centar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8" name="Picture 7" descr="podaci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9144000" cy="47660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43295" y="6488668"/>
            <a:ext cx="3898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x-non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x-none" sz="17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 9001, 14001 </a:t>
            </a:r>
            <a:r>
              <a:rPr lang="x-non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 www.it-recycling.biz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b="1" dirty="0" smtClean="0">
                <a:solidFill>
                  <a:srgbClr val="0070C0"/>
                </a:solidFill>
              </a:rPr>
              <a:t>“BOŽIĆ I SINOVI” d.o.o. - </a:t>
            </a:r>
            <a:r>
              <a:rPr lang="x-none" b="1" dirty="0" smtClean="0">
                <a:solidFill>
                  <a:srgbClr val="0070C0"/>
                </a:solidFill>
              </a:rPr>
              <a:t>BiS Reciklažni centar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7" name="Picture 6" descr="podaci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43201"/>
            <a:ext cx="9144000" cy="3771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b="1" dirty="0" smtClean="0">
                <a:solidFill>
                  <a:srgbClr val="0070C0"/>
                </a:solidFill>
              </a:rPr>
              <a:t>“BOŽIĆ I SINOVI” d.o.o. - </a:t>
            </a:r>
            <a:r>
              <a:rPr lang="x-none" b="1" dirty="0" smtClean="0">
                <a:solidFill>
                  <a:srgbClr val="0070C0"/>
                </a:solidFill>
              </a:rPr>
              <a:t>BiS Reciklažni centar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1117193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Klijentima</a:t>
            </a:r>
            <a:r>
              <a:rPr lang="en-US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</a:t>
            </a:r>
            <a:r>
              <a:rPr lang="en-US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obezbeđeni</a:t>
            </a:r>
            <a:r>
              <a:rPr lang="en-US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Veliki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metalni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kontejner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x-none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sr-Latn-CS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400 x 190 x 180 cm)</a:t>
            </a:r>
            <a:endParaRPr lang="en-US" sz="10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43295" y="6488668"/>
            <a:ext cx="3898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x-non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x-none" sz="17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 9001, 14001 </a:t>
            </a:r>
            <a:r>
              <a:rPr lang="x-non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 www.it-recycling.biz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slika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550" y="2348880"/>
            <a:ext cx="7200900" cy="3962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71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b="1" dirty="0" smtClean="0">
                <a:solidFill>
                  <a:srgbClr val="0070C0"/>
                </a:solidFill>
              </a:rPr>
              <a:t>“BOŽIĆ I SINOVI” d.o.o. - </a:t>
            </a:r>
            <a:r>
              <a:rPr lang="x-none" b="1" dirty="0" smtClean="0">
                <a:solidFill>
                  <a:srgbClr val="0070C0"/>
                </a:solidFill>
              </a:rPr>
              <a:t>BiS Reciklažni centar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95598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Manji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plastični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kontejner</a:t>
            </a:r>
            <a:r>
              <a:rPr lang="en-US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(100 x 100 x 90cm)</a:t>
            </a:r>
            <a:endParaRPr lang="en-US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43295" y="6488668"/>
            <a:ext cx="3898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x-non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x-none" sz="17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 9001, 14001 </a:t>
            </a:r>
            <a:r>
              <a:rPr lang="x-non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 www.it-recycling.biz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slika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9977" y="1916832"/>
            <a:ext cx="5804046" cy="4347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4376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b="1" dirty="0" smtClean="0">
                <a:solidFill>
                  <a:srgbClr val="0070C0"/>
                </a:solidFill>
              </a:rPr>
              <a:t>“BOŽIĆ I SINOVI” d.o.o. - </a:t>
            </a:r>
            <a:r>
              <a:rPr lang="x-none" b="1" dirty="0" smtClean="0">
                <a:solidFill>
                  <a:srgbClr val="0070C0"/>
                </a:solidFill>
              </a:rPr>
              <a:t>BiS Reciklažni centar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90872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Kutija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odlaganje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fluorescentnih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cevi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sijalica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(60 x 60 x 120cm)</a:t>
            </a:r>
            <a:endParaRPr lang="en-US" sz="10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43295" y="6488668"/>
            <a:ext cx="3898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x-non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x-none" sz="17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 9001, 14001 </a:t>
            </a:r>
            <a:r>
              <a:rPr lang="x-non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 www.it-recycling.biz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P107019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1988840"/>
            <a:ext cx="3240360" cy="4320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5511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43295" y="6488668"/>
            <a:ext cx="3898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x-non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x-none" sz="17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 9001, 14001 </a:t>
            </a:r>
            <a:r>
              <a:rPr lang="x-non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 www.it-recycling.biz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b="1" dirty="0" smtClean="0">
                <a:solidFill>
                  <a:srgbClr val="0070C0"/>
                </a:solidFill>
              </a:rPr>
              <a:t>“BOŽIĆ I SINOVI” d.o.o. - </a:t>
            </a:r>
            <a:r>
              <a:rPr lang="x-none" b="1" dirty="0" smtClean="0">
                <a:solidFill>
                  <a:srgbClr val="0070C0"/>
                </a:solidFill>
              </a:rPr>
              <a:t>BiS Reciklažni centar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528" y="646817"/>
            <a:ext cx="849694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r-Latn-CS" sz="4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Latn-C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UVEK za korak ispred:</a:t>
            </a:r>
          </a:p>
          <a:p>
            <a:endParaRPr lang="x-none" sz="2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Blip>
                <a:blip r:embed="rId2"/>
              </a:buBlip>
            </a:pPr>
            <a:r>
              <a:rPr lang="x-none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Č</a:t>
            </a:r>
            <a:r>
              <a:rPr lang="en-US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lanstvo</a:t>
            </a:r>
            <a:r>
              <a:rPr lang="en-US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</a:t>
            </a:r>
            <a:r>
              <a:rPr lang="en-US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američkoj</a:t>
            </a:r>
            <a:r>
              <a:rPr lang="en-US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Privrednoj</a:t>
            </a:r>
            <a:r>
              <a:rPr lang="en-US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komori</a:t>
            </a:r>
            <a:r>
              <a:rPr lang="en-US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AmCham</a:t>
            </a:r>
            <a:r>
              <a:rPr lang="en-US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u </a:t>
            </a:r>
            <a:r>
              <a:rPr lang="en-US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Nemačkom</a:t>
            </a:r>
            <a:r>
              <a:rPr lang="en-US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privrednom</a:t>
            </a:r>
            <a:r>
              <a:rPr lang="en-US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uduženju</a:t>
            </a:r>
            <a:r>
              <a:rPr lang="en-US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</a:t>
            </a:r>
            <a:r>
              <a:rPr lang="en-US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Srbiji</a:t>
            </a:r>
            <a:r>
              <a:rPr lang="en-US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u </a:t>
            </a:r>
            <a:r>
              <a:rPr lang="en-US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Udruženju</a:t>
            </a:r>
            <a:r>
              <a:rPr lang="en-US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britanskih</a:t>
            </a:r>
            <a:r>
              <a:rPr lang="en-US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reciklera</a:t>
            </a:r>
            <a:r>
              <a:rPr lang="en-US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članstvo</a:t>
            </a:r>
            <a:r>
              <a:rPr lang="en-US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</a:t>
            </a:r>
            <a:r>
              <a:rPr lang="en-US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Globalnom</a:t>
            </a:r>
            <a:r>
              <a:rPr lang="en-US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dogovoru</a:t>
            </a:r>
            <a:r>
              <a:rPr lang="en-US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 </a:t>
            </a:r>
            <a:r>
              <a:rPr lang="en-US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</a:t>
            </a:r>
            <a:r>
              <a:rPr lang="en-US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Srbiju</a:t>
            </a:r>
            <a:r>
              <a:rPr lang="en-US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u </a:t>
            </a:r>
            <a:r>
              <a:rPr lang="en-US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Odboru</a:t>
            </a:r>
            <a:r>
              <a:rPr lang="en-US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</a:t>
            </a:r>
            <a:r>
              <a:rPr lang="en-US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ekologiju</a:t>
            </a:r>
            <a:r>
              <a:rPr lang="en-US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PKS, u </a:t>
            </a:r>
            <a:r>
              <a:rPr lang="en-US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Savetu</a:t>
            </a:r>
            <a:r>
              <a:rPr lang="en-US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reciklera</a:t>
            </a:r>
            <a:r>
              <a:rPr lang="en-US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PKS </a:t>
            </a:r>
            <a:r>
              <a:rPr lang="en-US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</a:t>
            </a:r>
            <a:r>
              <a:rPr lang="en-US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Savetu</a:t>
            </a:r>
            <a:r>
              <a:rPr lang="en-US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PKS </a:t>
            </a:r>
            <a:r>
              <a:rPr lang="en-US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</a:t>
            </a:r>
            <a:r>
              <a:rPr lang="en-US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društveno</a:t>
            </a:r>
            <a:r>
              <a:rPr lang="en-US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odgovorno</a:t>
            </a:r>
            <a:r>
              <a:rPr lang="en-US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poslovanje</a:t>
            </a:r>
            <a:r>
              <a:rPr lang="x-none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x-none" sz="2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Blip>
                <a:blip r:embed="rId2"/>
              </a:buBlip>
            </a:pPr>
            <a:endParaRPr lang="x-none" sz="26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Blip>
                <a:blip r:embed="rId2"/>
              </a:buBlip>
            </a:pPr>
            <a:r>
              <a:rPr lang="x-none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CS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en-US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edini</a:t>
            </a:r>
            <a:r>
              <a:rPr lang="en-US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autorizovani</a:t>
            </a:r>
            <a:r>
              <a:rPr lang="en-US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Microsoft </a:t>
            </a:r>
            <a:r>
              <a:rPr lang="en-US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refabrikant</a:t>
            </a:r>
            <a:r>
              <a:rPr lang="en-US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</a:t>
            </a:r>
            <a:r>
              <a:rPr lang="en-US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okruženju</a:t>
            </a:r>
            <a:r>
              <a:rPr lang="en-US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</a:t>
            </a:r>
            <a:r>
              <a:rPr lang="en-US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reciklaža</a:t>
            </a:r>
            <a:r>
              <a:rPr lang="en-US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rashodovanih</a:t>
            </a:r>
            <a:r>
              <a:rPr lang="en-US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računara</a:t>
            </a:r>
            <a:r>
              <a:rPr lang="en-US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ugradnja</a:t>
            </a:r>
            <a:r>
              <a:rPr lang="en-US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softvera</a:t>
            </a:r>
            <a:r>
              <a:rPr lang="en-US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donacija</a:t>
            </a:r>
            <a:r>
              <a:rPr lang="en-US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tako</a:t>
            </a:r>
            <a:r>
              <a:rPr lang="en-US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refabrikovanih</a:t>
            </a:r>
            <a:r>
              <a:rPr lang="en-US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računara</a:t>
            </a:r>
            <a:r>
              <a:rPr lang="en-US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sr-Latn-CS" sz="26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43295" y="6488668"/>
            <a:ext cx="3898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x-non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x-none" sz="17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 9001, 14001 </a:t>
            </a:r>
            <a:r>
              <a:rPr lang="x-non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 www.it-recycling.biz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b="1" dirty="0" smtClean="0">
                <a:solidFill>
                  <a:srgbClr val="0070C0"/>
                </a:solidFill>
              </a:rPr>
              <a:t>“BOŽIĆ I SINOVI” d.o.o. - </a:t>
            </a:r>
            <a:r>
              <a:rPr lang="x-none" b="1" dirty="0" smtClean="0">
                <a:solidFill>
                  <a:srgbClr val="0070C0"/>
                </a:solidFill>
              </a:rPr>
              <a:t>BiS Reciklažni centar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1052736"/>
            <a:ext cx="82089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AKCIJE:</a:t>
            </a:r>
          </a:p>
          <a:p>
            <a:pPr>
              <a:buBlip>
                <a:blip r:embed="rId2"/>
              </a:buBlip>
            </a:pPr>
            <a:r>
              <a:rPr lang="x-none" sz="3600" dirty="0" smtClean="0">
                <a:solidFill>
                  <a:srgbClr val="00B050"/>
                </a:solidFill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</a:rPr>
              <a:t>VELIKA DELA MOG MALOG SELA</a:t>
            </a:r>
          </a:p>
          <a:p>
            <a:pPr>
              <a:buBlip>
                <a:blip r:embed="rId2"/>
              </a:buBlip>
            </a:pPr>
            <a:r>
              <a:rPr lang="x-none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</a:rPr>
              <a:t>EKOLOŠKE VEŠTINE NAŠE OPŠTINE</a:t>
            </a:r>
          </a:p>
          <a:p>
            <a:pPr>
              <a:buBlip>
                <a:blip r:embed="rId2"/>
              </a:buBlip>
            </a:pPr>
            <a:r>
              <a:rPr lang="x-none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</a:rPr>
              <a:t>RECIKLIRAM, DAKLE POSTOJIM.</a:t>
            </a:r>
          </a:p>
          <a:p>
            <a:pPr>
              <a:buBlip>
                <a:blip r:embed="rId2"/>
              </a:buBlip>
            </a:pPr>
            <a:r>
              <a:rPr lang="x-none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</a:rPr>
              <a:t>OTPAD DONESI, POKLON PONESI</a:t>
            </a:r>
          </a:p>
          <a:p>
            <a:pPr>
              <a:buBlip>
                <a:blip r:embed="rId2"/>
              </a:buBlip>
            </a:pPr>
            <a:r>
              <a:rPr lang="x-none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</a:rPr>
              <a:t>BUDI ODLU(I)ČAN, RECIKLIRAJ.</a:t>
            </a:r>
          </a:p>
          <a:p>
            <a:pPr>
              <a:buBlip>
                <a:blip r:embed="rId2"/>
              </a:buBlip>
            </a:pPr>
            <a:r>
              <a:rPr lang="x-none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</a:rPr>
              <a:t>DANI EKOLOŠKE PISMENOSTI</a:t>
            </a:r>
          </a:p>
          <a:p>
            <a:pPr>
              <a:buBlip>
                <a:blip r:embed="rId2"/>
              </a:buBlip>
            </a:pPr>
            <a:r>
              <a:rPr lang="en-US" sz="3600" b="1" dirty="0" smtClean="0">
                <a:solidFill>
                  <a:srgbClr val="00B050"/>
                </a:solidFill>
              </a:rPr>
              <a:t> OTPAD IZ STANA, ZGRADA BEZ MANA!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6512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b="1" dirty="0" smtClean="0">
                <a:solidFill>
                  <a:srgbClr val="0070C0"/>
                </a:solidFill>
              </a:rPr>
              <a:t>“BOŽIĆ I SINOVI” d.o.o. - </a:t>
            </a:r>
            <a:r>
              <a:rPr lang="x-none" b="1" dirty="0" smtClean="0">
                <a:solidFill>
                  <a:srgbClr val="0070C0"/>
                </a:solidFill>
              </a:rPr>
              <a:t>BiS Reciklažni centar</a:t>
            </a:r>
            <a:endParaRPr lang="sr-Latn-CS" b="1" dirty="0">
              <a:solidFill>
                <a:srgbClr val="0070C0"/>
              </a:solidFill>
            </a:endParaRPr>
          </a:p>
          <a:p>
            <a:pPr algn="ctr"/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268760"/>
            <a:ext cx="84969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r-Latn-CS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Blip>
                <a:blip r:embed="rId2"/>
              </a:buBlip>
            </a:pPr>
            <a:r>
              <a:rPr lang="en-GB" sz="32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PRVO </a:t>
            </a:r>
            <a:r>
              <a:rPr lang="en-GB" sz="3200" b="1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preduzeće</a:t>
            </a:r>
            <a:r>
              <a:rPr lang="en-GB" sz="32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</a:t>
            </a:r>
            <a:r>
              <a:rPr lang="en-GB" sz="3200" b="1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Srbiji</a:t>
            </a:r>
            <a:r>
              <a:rPr lang="en-GB" sz="32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koje</a:t>
            </a:r>
            <a:r>
              <a:rPr lang="en-GB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 </a:t>
            </a:r>
            <a:r>
              <a:rPr lang="en-GB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započelo</a:t>
            </a:r>
            <a:r>
              <a:rPr lang="en-GB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reciklažu</a:t>
            </a:r>
            <a:r>
              <a:rPr lang="en-GB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elektronskog</a:t>
            </a:r>
            <a:r>
              <a:rPr lang="en-GB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GB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električnog</a:t>
            </a:r>
            <a:r>
              <a:rPr lang="en-GB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otpada</a:t>
            </a:r>
            <a:r>
              <a:rPr lang="en-GB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fluorescentnih</a:t>
            </a:r>
            <a:r>
              <a:rPr lang="en-GB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cevi</a:t>
            </a:r>
            <a:r>
              <a:rPr lang="en-GB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GB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svih</a:t>
            </a:r>
            <a:r>
              <a:rPr lang="en-GB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vrsta</a:t>
            </a:r>
            <a:r>
              <a:rPr lang="en-GB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sijalica</a:t>
            </a:r>
            <a:r>
              <a:rPr lang="en-GB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2006.</a:t>
            </a:r>
          </a:p>
          <a:p>
            <a:r>
              <a:rPr lang="en-GB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x-none" sz="3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x-none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Blip>
                <a:blip r:embed="rId2"/>
              </a:buBlip>
            </a:pPr>
            <a:r>
              <a:rPr lang="x-none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LIDER </a:t>
            </a:r>
            <a:r>
              <a:rPr lang="en-GB" sz="3200" b="1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branše</a:t>
            </a:r>
            <a:r>
              <a:rPr lang="en-GB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najsavremeniji</a:t>
            </a:r>
            <a:r>
              <a:rPr lang="en-GB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GB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najprostraniji</a:t>
            </a:r>
            <a:r>
              <a:rPr lang="en-GB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poslovni</a:t>
            </a:r>
            <a:r>
              <a:rPr lang="en-GB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prostor</a:t>
            </a:r>
            <a:r>
              <a:rPr lang="en-GB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dvostruki</a:t>
            </a:r>
            <a:r>
              <a:rPr lang="en-GB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nosilac</a:t>
            </a:r>
            <a:r>
              <a:rPr lang="en-GB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Nacionalne</a:t>
            </a:r>
            <a:r>
              <a:rPr lang="en-GB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nagrade</a:t>
            </a:r>
            <a:r>
              <a:rPr lang="en-GB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</a:t>
            </a:r>
            <a:r>
              <a:rPr lang="en-GB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društveno</a:t>
            </a:r>
            <a:r>
              <a:rPr lang="en-GB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GB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odgovorno</a:t>
            </a:r>
            <a:r>
              <a:rPr lang="en-GB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poslovanje</a:t>
            </a:r>
            <a:r>
              <a:rPr lang="en-GB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x-none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3200" b="1" dirty="0" smtClean="0">
              <a:solidFill>
                <a:schemeClr val="accent1"/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43295" y="6488668"/>
            <a:ext cx="3898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x-non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x-none" sz="17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 9001, 14001 </a:t>
            </a:r>
            <a:r>
              <a:rPr lang="x-non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 www.it-recycling.biz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43295" y="6488668"/>
            <a:ext cx="3898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x-non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x-none" sz="17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 9001, 14001 </a:t>
            </a:r>
            <a:r>
              <a:rPr lang="x-non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 www.it-recycling.biz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b="1" dirty="0" smtClean="0">
                <a:solidFill>
                  <a:srgbClr val="0070C0"/>
                </a:solidFill>
              </a:rPr>
              <a:t>“BOŽIĆ I SINOVI” d.o.o. - </a:t>
            </a:r>
            <a:r>
              <a:rPr lang="x-none" b="1" dirty="0" smtClean="0">
                <a:solidFill>
                  <a:srgbClr val="0070C0"/>
                </a:solidFill>
              </a:rPr>
              <a:t>BiS Reciklažni centar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764704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Minja</a:t>
            </a:r>
            <a:r>
              <a:rPr lang="en-U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Subota</a:t>
            </a:r>
            <a:r>
              <a:rPr lang="en-U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promoter </a:t>
            </a:r>
            <a:r>
              <a:rPr lang="en-US" sz="4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akcije</a:t>
            </a:r>
            <a:r>
              <a:rPr lang="en-US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"VELIKA DELA MOG MALOG SELA"</a:t>
            </a:r>
            <a:endParaRPr lang="en-US" sz="1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slika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2425" y="2420888"/>
            <a:ext cx="6299150" cy="36164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43295" y="6488668"/>
            <a:ext cx="3898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x-non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x-none" sz="17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 9001, 14001 </a:t>
            </a:r>
            <a:r>
              <a:rPr lang="x-non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 www.it-recycling.biz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b="1" dirty="0" smtClean="0">
                <a:solidFill>
                  <a:srgbClr val="0070C0"/>
                </a:solidFill>
              </a:rPr>
              <a:t>“BOŽIĆ I SINOVI” d.o.o. - </a:t>
            </a:r>
            <a:r>
              <a:rPr lang="x-none" b="1" dirty="0" smtClean="0">
                <a:solidFill>
                  <a:srgbClr val="0070C0"/>
                </a:solidFill>
              </a:rPr>
              <a:t>BiS Reciklažni centar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764704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Boda</a:t>
            </a:r>
            <a:r>
              <a:rPr lang="en-U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Ninković</a:t>
            </a:r>
            <a:r>
              <a:rPr lang="en-US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promoter </a:t>
            </a:r>
            <a:r>
              <a:rPr lang="en-US" sz="4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akcije</a:t>
            </a:r>
            <a:r>
              <a:rPr lang="en-US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"EKOLOŠKE VEŠTINE NAŠE OPŠTINE"</a:t>
            </a:r>
            <a:endParaRPr lang="en-US" sz="1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 descr="slika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204863"/>
            <a:ext cx="7344816" cy="40439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43295" y="6488668"/>
            <a:ext cx="3898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x-non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x-none" sz="17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 9001, 14001 </a:t>
            </a:r>
            <a:r>
              <a:rPr lang="x-non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 www.it-recycling.biz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b="1" dirty="0" smtClean="0">
                <a:solidFill>
                  <a:srgbClr val="0070C0"/>
                </a:solidFill>
              </a:rPr>
              <a:t>“BOŽIĆ I SINOVI” d.o.o. - </a:t>
            </a:r>
            <a:r>
              <a:rPr lang="x-none" b="1" dirty="0" smtClean="0">
                <a:solidFill>
                  <a:srgbClr val="0070C0"/>
                </a:solidFill>
              </a:rPr>
              <a:t>BiS Reciklažni centar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7" name="Picture 6" descr="poslednj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764704"/>
            <a:ext cx="8670761" cy="44175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5157192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HVALA NA PAŽNJI.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BESPLATAN POZIV: 0800 </a:t>
            </a:r>
            <a:r>
              <a:rPr lang="x-none" sz="2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333 – 033</a:t>
            </a:r>
          </a:p>
          <a:p>
            <a:pPr algn="ctr"/>
            <a:r>
              <a:rPr lang="en-US" sz="2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Dugoročna</a:t>
            </a:r>
            <a:r>
              <a:rPr 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reciklaža</a:t>
            </a:r>
            <a:r>
              <a:rPr 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obostrano</a:t>
            </a:r>
            <a:r>
              <a:rPr 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zadovoljstvo</a:t>
            </a:r>
            <a:r>
              <a:rPr 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b="1" dirty="0" smtClean="0">
                <a:solidFill>
                  <a:srgbClr val="0070C0"/>
                </a:solidFill>
              </a:rPr>
              <a:t>“BOŽIĆ I SINOVI” d.o.o. - </a:t>
            </a:r>
            <a:r>
              <a:rPr lang="x-none" b="1" dirty="0" smtClean="0">
                <a:solidFill>
                  <a:srgbClr val="0070C0"/>
                </a:solidFill>
              </a:rPr>
              <a:t>BiS Reciklažni centar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1221134"/>
            <a:ext cx="8316416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Tradicija</a:t>
            </a:r>
            <a:r>
              <a:rPr lang="en-GB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iskustvo</a:t>
            </a:r>
            <a:r>
              <a:rPr lang="en-GB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kvalitet</a:t>
            </a:r>
            <a:r>
              <a:rPr lang="en-GB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GB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profesionalna</a:t>
            </a:r>
            <a:r>
              <a:rPr lang="en-GB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odgovornost</a:t>
            </a:r>
            <a:r>
              <a:rPr lang="en-GB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rezultovali</a:t>
            </a:r>
            <a:r>
              <a:rPr lang="en-GB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</a:t>
            </a:r>
            <a:r>
              <a:rPr lang="en-GB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x-none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4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Blip>
                <a:blip r:embed="rId2"/>
              </a:buBlip>
            </a:pPr>
            <a:r>
              <a:rPr lang="en-US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Poslovnim</a:t>
            </a:r>
            <a:r>
              <a:rPr lang="en-US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prostorom</a:t>
            </a:r>
            <a:r>
              <a:rPr lang="en-US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od 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10.000</a:t>
            </a:r>
            <a:r>
              <a:rPr lang="en-US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kvadratnih</a:t>
            </a:r>
            <a:r>
              <a:rPr lang="en-US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metara</a:t>
            </a:r>
            <a:endParaRPr lang="x-none" sz="3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Blip>
                <a:blip r:embed="rId2"/>
              </a:buBlip>
            </a:pPr>
            <a:endParaRPr lang="x-none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Blip>
                <a:blip r:embed="rId2"/>
              </a:buBlip>
            </a:pPr>
            <a:r>
              <a:rPr lang="sr-Latn-CS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x-none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Uvedenim standardima </a:t>
            </a:r>
            <a:r>
              <a:rPr lang="x-none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 9001 </a:t>
            </a:r>
            <a:r>
              <a:rPr lang="x-none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x-none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 14001</a:t>
            </a:r>
            <a:endParaRPr lang="x-none" sz="16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US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0">
              <a:buBlip>
                <a:blip r:embed="rId2"/>
              </a:buBlip>
            </a:pPr>
            <a:r>
              <a:rPr lang="en-US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Saradnjom</a:t>
            </a:r>
            <a:r>
              <a:rPr lang="en-US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RS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više od </a:t>
            </a:r>
            <a:r>
              <a:rPr lang="sr-Latn-R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</a:t>
            </a:r>
            <a:r>
              <a:rPr lang="en-US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klijenata</a:t>
            </a:r>
            <a:r>
              <a:rPr lang="en-US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respektabilnih</a:t>
            </a:r>
            <a:r>
              <a:rPr lang="en-US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srpskih</a:t>
            </a:r>
            <a:r>
              <a:rPr lang="en-US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institucija</a:t>
            </a:r>
            <a:r>
              <a:rPr lang="en-US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kompanija</a:t>
            </a:r>
            <a:r>
              <a:rPr lang="en-US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ino</a:t>
            </a:r>
            <a:r>
              <a:rPr lang="en-US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firmi</a:t>
            </a:r>
            <a:r>
              <a:rPr lang="en-US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ambasada</a:t>
            </a:r>
            <a:r>
              <a:rPr lang="en-US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en-US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3295" y="6488668"/>
            <a:ext cx="3898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x-non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x-none" sz="17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 9001, 14001 </a:t>
            </a:r>
            <a:r>
              <a:rPr lang="x-non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 www.it-recycling.biz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31440"/>
            <a:ext cx="8229600" cy="1800200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rgbClr val="0000B1"/>
                </a:solidFill>
              </a:rPr>
              <a:t>“BOŽIĆ I SINOVI” </a:t>
            </a:r>
            <a:r>
              <a:rPr lang="en-US" sz="1800" b="1" dirty="0" err="1" smtClean="0">
                <a:solidFill>
                  <a:srgbClr val="0000B1"/>
                </a:solidFill>
              </a:rPr>
              <a:t>d.o.o</a:t>
            </a:r>
            <a:r>
              <a:rPr lang="en-US" sz="1800" b="1" dirty="0" smtClean="0">
                <a:solidFill>
                  <a:srgbClr val="0000B1"/>
                </a:solidFill>
              </a:rPr>
              <a:t>. – BiS </a:t>
            </a:r>
            <a:r>
              <a:rPr lang="en-US" sz="1800" b="1" dirty="0" err="1" smtClean="0">
                <a:solidFill>
                  <a:srgbClr val="0000B1"/>
                </a:solidFill>
              </a:rPr>
              <a:t>Reciklažni</a:t>
            </a:r>
            <a:r>
              <a:rPr lang="en-US" sz="1800" b="1" dirty="0" smtClean="0">
                <a:solidFill>
                  <a:srgbClr val="0000B1"/>
                </a:solidFill>
              </a:rPr>
              <a:t> centar</a:t>
            </a:r>
            <a:br>
              <a:rPr lang="en-US" sz="1800" b="1" dirty="0" smtClean="0">
                <a:solidFill>
                  <a:srgbClr val="0000B1"/>
                </a:solidFill>
              </a:rPr>
            </a:br>
            <a:endParaRPr lang="en-US" sz="1800" b="1" dirty="0">
              <a:solidFill>
                <a:srgbClr val="0000B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820472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UVEK NOVO:</a:t>
            </a:r>
            <a:r>
              <a:rPr lang="en-US" b="1" dirty="0" smtClean="0">
                <a:solidFill>
                  <a:srgbClr val="31A244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31A244"/>
                </a:solidFill>
              </a:rPr>
              <a:t>BALCAN LAMP TOTAL RECYCLING SYSTEM </a:t>
            </a:r>
            <a:endParaRPr lang="en-US" b="1" dirty="0">
              <a:solidFill>
                <a:srgbClr val="31A244"/>
              </a:solidFill>
            </a:endParaRPr>
          </a:p>
          <a:p>
            <a:pPr marL="0" indent="0" algn="ctr">
              <a:buNone/>
            </a:pPr>
            <a:r>
              <a:rPr lang="en-US" sz="2600" b="1" dirty="0" smtClean="0">
                <a:solidFill>
                  <a:srgbClr val="31A244"/>
                </a:solidFill>
              </a:rPr>
              <a:t>RECIKLAŽA FLUORESCENTNIH CEVI I SVIH VRSTA SIJALICA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UVEK BOLJE: 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31A244"/>
                </a:solidFill>
              </a:rPr>
              <a:t>SEPARACIJA ČISTOG STAKLA, METALNIH DELOVA I FOSFORNOG PRAHA (I ŽIVE)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FF0000"/>
                </a:solidFill>
                <a:effectLst>
                  <a:glow rad="101600">
                    <a:srgbClr val="FF7878">
                      <a:alpha val="75000"/>
                    </a:srgbClr>
                  </a:glow>
                </a:effectLst>
              </a:rPr>
              <a:t>UVEK </a:t>
            </a:r>
            <a:r>
              <a:rPr lang="en-US" sz="4000" b="1" dirty="0" smtClean="0">
                <a:solidFill>
                  <a:srgbClr val="FF0000"/>
                </a:solidFill>
                <a:effectLst>
                  <a:glow rad="101600">
                    <a:srgbClr val="FF7878">
                      <a:alpha val="75000"/>
                    </a:srgbClr>
                  </a:glow>
                </a:effectLst>
              </a:rPr>
              <a:t>PRVI – MART 2012: 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8000"/>
                </a:solidFill>
                <a:effectLst>
                  <a:glow rad="101600">
                    <a:schemeClr val="accent3">
                      <a:lumMod val="60000"/>
                      <a:lumOff val="40000"/>
                      <a:alpha val="75000"/>
                    </a:schemeClr>
                  </a:glow>
                </a:effectLst>
              </a:rPr>
              <a:t>SRBIJA – </a:t>
            </a:r>
            <a:r>
              <a:rPr lang="en-US" b="1" dirty="0" smtClean="0">
                <a:solidFill>
                  <a:srgbClr val="0000FF"/>
                </a:solidFill>
                <a:effectLst>
                  <a:glow rad="101600">
                    <a:schemeClr val="accent1">
                      <a:lumMod val="60000"/>
                      <a:lumOff val="40000"/>
                      <a:alpha val="75000"/>
                    </a:schemeClr>
                  </a:glow>
                </a:effectLst>
              </a:rPr>
              <a:t>CENTAR ZA RECIKLAŽU SIJALIČNOG OTPADA!</a:t>
            </a:r>
          </a:p>
          <a:p>
            <a:pPr algn="ctr"/>
            <a:endParaRPr lang="en-US" b="1" dirty="0">
              <a:solidFill>
                <a:srgbClr val="31A244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006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43295" y="6488668"/>
            <a:ext cx="3898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x-non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x-none" sz="17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 9001, 14001 </a:t>
            </a:r>
            <a:r>
              <a:rPr lang="x-non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 www.it-recycling.biz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b="1" dirty="0" smtClean="0">
                <a:solidFill>
                  <a:srgbClr val="0070C0"/>
                </a:solidFill>
              </a:rPr>
              <a:t>“BOŽIĆ I SINOVI” d.o.o. - </a:t>
            </a:r>
            <a:r>
              <a:rPr lang="x-none" b="1" dirty="0" smtClean="0">
                <a:solidFill>
                  <a:srgbClr val="0070C0"/>
                </a:solidFill>
              </a:rPr>
              <a:t>BiS Reciklažni centar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6" name="Picture 5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742171" y="5011357"/>
            <a:ext cx="719584" cy="1587318"/>
          </a:xfrm>
          <a:prstGeom prst="rect">
            <a:avLst/>
          </a:prstGeom>
        </p:spPr>
      </p:pic>
      <p:pic>
        <p:nvPicPr>
          <p:cNvPr id="8" name="Picture 7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881879" y="5279361"/>
            <a:ext cx="392712" cy="1732551"/>
          </a:xfrm>
          <a:prstGeom prst="rect">
            <a:avLst/>
          </a:prstGeom>
        </p:spPr>
      </p:pic>
      <p:pic>
        <p:nvPicPr>
          <p:cNvPr id="10" name="Picture 9" descr="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4149080"/>
            <a:ext cx="932871" cy="2169468"/>
          </a:xfrm>
          <a:prstGeom prst="rect">
            <a:avLst/>
          </a:prstGeom>
        </p:spPr>
      </p:pic>
      <p:pic>
        <p:nvPicPr>
          <p:cNvPr id="11" name="Picture 10" descr="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4365104"/>
            <a:ext cx="880475" cy="1815412"/>
          </a:xfrm>
          <a:prstGeom prst="rect">
            <a:avLst/>
          </a:prstGeom>
        </p:spPr>
      </p:pic>
      <p:pic>
        <p:nvPicPr>
          <p:cNvPr id="12" name="Picture 11" descr="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99792" y="4293096"/>
            <a:ext cx="1191891" cy="2037420"/>
          </a:xfrm>
          <a:prstGeom prst="rect">
            <a:avLst/>
          </a:prstGeom>
        </p:spPr>
      </p:pic>
      <p:pic>
        <p:nvPicPr>
          <p:cNvPr id="13" name="Picture 12" descr="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4263422"/>
            <a:ext cx="1983362" cy="1685858"/>
          </a:xfrm>
          <a:prstGeom prst="rect">
            <a:avLst/>
          </a:prstGeom>
        </p:spPr>
      </p:pic>
      <p:pic>
        <p:nvPicPr>
          <p:cNvPr id="14" name="Picture 13" descr="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00192" y="3717032"/>
            <a:ext cx="1095150" cy="2607500"/>
          </a:xfrm>
          <a:prstGeom prst="rect">
            <a:avLst/>
          </a:prstGeom>
        </p:spPr>
      </p:pic>
      <p:pic>
        <p:nvPicPr>
          <p:cNvPr id="15" name="Picture 14" descr="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96336" y="3645024"/>
            <a:ext cx="1079587" cy="15993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537642"/>
            <a:ext cx="84969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eštačk</a:t>
            </a:r>
            <a:r>
              <a:rPr lang="sr-Latn-R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R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izvori </a:t>
            </a:r>
            <a:r>
              <a:rPr lang="en-US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svetla</a:t>
            </a:r>
            <a:endParaRPr lang="sr-Latn-RS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AutoNum type="arabicPeriod"/>
            </a:pPr>
            <a:r>
              <a:rPr lang="en-US" sz="2400" b="1" dirty="0" err="1" smtClean="0">
                <a:solidFill>
                  <a:srgbClr val="31A244"/>
                </a:solidFill>
              </a:rPr>
              <a:t>fluorescentne</a:t>
            </a:r>
            <a:r>
              <a:rPr lang="en-US" sz="2400" b="1" dirty="0" smtClean="0">
                <a:solidFill>
                  <a:srgbClr val="31A244"/>
                </a:solidFill>
              </a:rPr>
              <a:t> </a:t>
            </a:r>
            <a:r>
              <a:rPr lang="en-US" sz="2400" b="1" dirty="0" err="1" smtClean="0">
                <a:solidFill>
                  <a:srgbClr val="31A244"/>
                </a:solidFill>
              </a:rPr>
              <a:t>lampe</a:t>
            </a:r>
            <a:endParaRPr lang="sr-Latn-RS" sz="2400" b="1" dirty="0" smtClean="0">
              <a:solidFill>
                <a:srgbClr val="31A244"/>
              </a:solidFill>
            </a:endParaRPr>
          </a:p>
          <a:p>
            <a:pPr marL="457200" indent="-457200" algn="just">
              <a:buAutoNum type="arabicPeriod"/>
            </a:pPr>
            <a:r>
              <a:rPr lang="en-US" sz="2400" b="1" dirty="0" err="1" smtClean="0">
                <a:solidFill>
                  <a:srgbClr val="31A244"/>
                </a:solidFill>
              </a:rPr>
              <a:t>projekcione</a:t>
            </a:r>
            <a:r>
              <a:rPr lang="en-US" sz="2400" b="1" dirty="0" smtClean="0">
                <a:solidFill>
                  <a:srgbClr val="31A244"/>
                </a:solidFill>
              </a:rPr>
              <a:t> </a:t>
            </a:r>
            <a:r>
              <a:rPr lang="en-US" sz="2400" b="1" dirty="0" err="1" smtClean="0">
                <a:solidFill>
                  <a:srgbClr val="31A244"/>
                </a:solidFill>
              </a:rPr>
              <a:t>lampe</a:t>
            </a:r>
            <a:endParaRPr lang="sr-Latn-RS" sz="2400" b="1" dirty="0" smtClean="0">
              <a:solidFill>
                <a:srgbClr val="31A244"/>
              </a:solidFill>
            </a:endParaRPr>
          </a:p>
          <a:p>
            <a:pPr marL="457200" indent="-457200" algn="just">
              <a:buAutoNum type="arabicPeriod"/>
            </a:pPr>
            <a:r>
              <a:rPr lang="en-US" sz="2400" b="1" dirty="0" err="1" smtClean="0">
                <a:solidFill>
                  <a:srgbClr val="31A244"/>
                </a:solidFill>
              </a:rPr>
              <a:t>infracrvene</a:t>
            </a:r>
            <a:r>
              <a:rPr lang="en-US" sz="2400" b="1" dirty="0" smtClean="0">
                <a:solidFill>
                  <a:srgbClr val="31A244"/>
                </a:solidFill>
              </a:rPr>
              <a:t> </a:t>
            </a:r>
            <a:r>
              <a:rPr lang="en-US" sz="2400" b="1" dirty="0" err="1" smtClean="0">
                <a:solidFill>
                  <a:srgbClr val="31A244"/>
                </a:solidFill>
              </a:rPr>
              <a:t>lampe</a:t>
            </a:r>
            <a:endParaRPr lang="sr-Latn-RS" sz="2400" b="1" dirty="0" smtClean="0">
              <a:solidFill>
                <a:srgbClr val="31A244"/>
              </a:solidFill>
            </a:endParaRPr>
          </a:p>
          <a:p>
            <a:pPr marL="457200" indent="-457200" algn="just">
              <a:buAutoNum type="arabicPeriod"/>
            </a:pPr>
            <a:r>
              <a:rPr lang="en-US" sz="2400" b="1" dirty="0" err="1" smtClean="0">
                <a:solidFill>
                  <a:srgbClr val="31A244"/>
                </a:solidFill>
              </a:rPr>
              <a:t>volfram</a:t>
            </a:r>
            <a:r>
              <a:rPr lang="en-US" sz="2400" b="1" dirty="0" smtClean="0">
                <a:solidFill>
                  <a:srgbClr val="31A244"/>
                </a:solidFill>
              </a:rPr>
              <a:t> </a:t>
            </a:r>
            <a:r>
              <a:rPr lang="en-US" sz="2400" b="1" dirty="0" err="1" smtClean="0">
                <a:solidFill>
                  <a:srgbClr val="31A244"/>
                </a:solidFill>
              </a:rPr>
              <a:t>halogene</a:t>
            </a:r>
            <a:r>
              <a:rPr lang="en-US" sz="2400" b="1" dirty="0" smtClean="0">
                <a:solidFill>
                  <a:srgbClr val="31A244"/>
                </a:solidFill>
              </a:rPr>
              <a:t> </a:t>
            </a:r>
            <a:r>
              <a:rPr lang="en-US" sz="2400" b="1" dirty="0" err="1" smtClean="0">
                <a:solidFill>
                  <a:srgbClr val="31A244"/>
                </a:solidFill>
              </a:rPr>
              <a:t>lampe</a:t>
            </a:r>
            <a:r>
              <a:rPr lang="en-US" sz="2400" b="1" dirty="0" smtClean="0">
                <a:solidFill>
                  <a:srgbClr val="31A244"/>
                </a:solidFill>
              </a:rPr>
              <a:t> </a:t>
            </a:r>
            <a:endParaRPr lang="sr-Latn-RS" sz="2400" b="1" dirty="0" smtClean="0">
              <a:solidFill>
                <a:srgbClr val="31A244"/>
              </a:solidFill>
            </a:endParaRPr>
          </a:p>
          <a:p>
            <a:pPr marL="457200" indent="-457200" algn="just">
              <a:buAutoNum type="arabicPeriod"/>
            </a:pPr>
            <a:r>
              <a:rPr lang="en-US" sz="2400" b="1" dirty="0" err="1" smtClean="0">
                <a:solidFill>
                  <a:srgbClr val="31A244"/>
                </a:solidFill>
              </a:rPr>
              <a:t>minijaturne</a:t>
            </a:r>
            <a:r>
              <a:rPr lang="en-US" sz="2400" b="1" dirty="0" smtClean="0">
                <a:solidFill>
                  <a:srgbClr val="31A244"/>
                </a:solidFill>
              </a:rPr>
              <a:t> </a:t>
            </a:r>
            <a:r>
              <a:rPr lang="en-US" sz="2400" b="1" dirty="0" err="1" smtClean="0">
                <a:solidFill>
                  <a:srgbClr val="31A244"/>
                </a:solidFill>
              </a:rPr>
              <a:t>automobilske</a:t>
            </a:r>
            <a:r>
              <a:rPr lang="en-US" sz="2400" b="1" dirty="0" smtClean="0">
                <a:solidFill>
                  <a:srgbClr val="31A244"/>
                </a:solidFill>
              </a:rPr>
              <a:t> </a:t>
            </a:r>
            <a:r>
              <a:rPr lang="en-US" sz="2400" b="1" dirty="0" err="1" smtClean="0">
                <a:solidFill>
                  <a:srgbClr val="31A244"/>
                </a:solidFill>
              </a:rPr>
              <a:t>lampe</a:t>
            </a:r>
            <a:endParaRPr lang="sr-Latn-RS" sz="2400" b="1" dirty="0" smtClean="0">
              <a:solidFill>
                <a:srgbClr val="31A244"/>
              </a:solidFill>
            </a:endParaRPr>
          </a:p>
          <a:p>
            <a:pPr marL="457200" indent="-457200" algn="just">
              <a:buAutoNum type="arabicPeriod"/>
            </a:pPr>
            <a:r>
              <a:rPr lang="en-US" sz="2400" b="1" dirty="0" smtClean="0">
                <a:solidFill>
                  <a:srgbClr val="31A244"/>
                </a:solidFill>
              </a:rPr>
              <a:t>UV </a:t>
            </a:r>
            <a:r>
              <a:rPr lang="en-US" sz="2400" b="1" dirty="0" err="1" smtClean="0">
                <a:solidFill>
                  <a:srgbClr val="31A244"/>
                </a:solidFill>
              </a:rPr>
              <a:t>lampe</a:t>
            </a:r>
            <a:endParaRPr lang="sr-Latn-RS" sz="2400" b="1" dirty="0" smtClean="0">
              <a:solidFill>
                <a:srgbClr val="31A244"/>
              </a:solidFill>
            </a:endParaRPr>
          </a:p>
          <a:p>
            <a:pPr marL="457200" indent="-457200" algn="just">
              <a:buAutoNum type="arabicPeriod"/>
            </a:pPr>
            <a:r>
              <a:rPr lang="en-US" sz="2400" b="1" dirty="0" err="1" smtClean="0">
                <a:solidFill>
                  <a:srgbClr val="31A244"/>
                </a:solidFill>
              </a:rPr>
              <a:t>lampe</a:t>
            </a:r>
            <a:r>
              <a:rPr lang="en-US" sz="2400" b="1" dirty="0" smtClean="0">
                <a:solidFill>
                  <a:srgbClr val="31A244"/>
                </a:solidFill>
              </a:rPr>
              <a:t> </a:t>
            </a:r>
            <a:r>
              <a:rPr lang="en-US" sz="2400" b="1" dirty="0" err="1" smtClean="0">
                <a:solidFill>
                  <a:srgbClr val="31A244"/>
                </a:solidFill>
              </a:rPr>
              <a:t>koje</a:t>
            </a:r>
            <a:r>
              <a:rPr lang="en-US" sz="2400" b="1" dirty="0" smtClean="0">
                <a:solidFill>
                  <a:srgbClr val="31A244"/>
                </a:solidFill>
              </a:rPr>
              <a:t> se </a:t>
            </a:r>
            <a:r>
              <a:rPr lang="en-US" sz="2400" b="1" dirty="0" err="1" smtClean="0">
                <a:solidFill>
                  <a:srgbClr val="31A244"/>
                </a:solidFill>
              </a:rPr>
              <a:t>koriste</a:t>
            </a:r>
            <a:r>
              <a:rPr lang="en-US" sz="2400" b="1" dirty="0" smtClean="0">
                <a:solidFill>
                  <a:srgbClr val="31A244"/>
                </a:solidFill>
              </a:rPr>
              <a:t> </a:t>
            </a:r>
            <a:r>
              <a:rPr lang="en-US" sz="2400" b="1" dirty="0" err="1" smtClean="0">
                <a:solidFill>
                  <a:srgbClr val="31A244"/>
                </a:solidFill>
              </a:rPr>
              <a:t>sa</a:t>
            </a:r>
            <a:r>
              <a:rPr lang="en-US" sz="2400" b="1" dirty="0" smtClean="0">
                <a:solidFill>
                  <a:srgbClr val="31A244"/>
                </a:solidFill>
              </a:rPr>
              <a:t> </a:t>
            </a:r>
            <a:r>
              <a:rPr lang="en-US" sz="2400" b="1" dirty="0" err="1" smtClean="0">
                <a:solidFill>
                  <a:srgbClr val="31A244"/>
                </a:solidFill>
              </a:rPr>
              <a:t>osvetl</a:t>
            </a:r>
            <a:r>
              <a:rPr lang="sr-Latn-RS" sz="2400" b="1" dirty="0" smtClean="0">
                <a:solidFill>
                  <a:srgbClr val="31A244"/>
                </a:solidFill>
              </a:rPr>
              <a:t>j</a:t>
            </a:r>
            <a:r>
              <a:rPr lang="en-US" sz="2400" b="1" dirty="0" err="1" smtClean="0">
                <a:solidFill>
                  <a:srgbClr val="31A244"/>
                </a:solidFill>
              </a:rPr>
              <a:t>enje</a:t>
            </a:r>
            <a:r>
              <a:rPr lang="en-US" sz="2400" b="1" dirty="0" smtClean="0">
                <a:solidFill>
                  <a:srgbClr val="31A244"/>
                </a:solidFill>
              </a:rPr>
              <a:t> </a:t>
            </a:r>
            <a:r>
              <a:rPr lang="en-US" sz="2400" b="1" dirty="0" err="1" smtClean="0">
                <a:solidFill>
                  <a:srgbClr val="31A244"/>
                </a:solidFill>
              </a:rPr>
              <a:t>pozornica</a:t>
            </a:r>
            <a:r>
              <a:rPr lang="en-US" sz="2400" b="1" dirty="0" smtClean="0">
                <a:solidFill>
                  <a:srgbClr val="31A244"/>
                </a:solidFill>
              </a:rPr>
              <a:t> </a:t>
            </a:r>
            <a:r>
              <a:rPr lang="en-US" sz="2400" b="1" dirty="0" err="1" smtClean="0">
                <a:solidFill>
                  <a:srgbClr val="31A244"/>
                </a:solidFill>
              </a:rPr>
              <a:t>i</a:t>
            </a:r>
            <a:r>
              <a:rPr lang="en-US" sz="2400" b="1" dirty="0" smtClean="0">
                <a:solidFill>
                  <a:srgbClr val="31A244"/>
                </a:solidFill>
              </a:rPr>
              <a:t> </a:t>
            </a:r>
            <a:r>
              <a:rPr lang="en-US" sz="2400" b="1" dirty="0" err="1" smtClean="0">
                <a:solidFill>
                  <a:srgbClr val="31A244"/>
                </a:solidFill>
              </a:rPr>
              <a:t>za</a:t>
            </a:r>
            <a:r>
              <a:rPr lang="en-US" sz="2400" b="1" dirty="0" smtClean="0">
                <a:solidFill>
                  <a:srgbClr val="31A244"/>
                </a:solidFill>
              </a:rPr>
              <a:t> </a:t>
            </a:r>
            <a:r>
              <a:rPr lang="en-US" sz="2400" b="1" dirty="0" err="1" smtClean="0">
                <a:solidFill>
                  <a:srgbClr val="31A244"/>
                </a:solidFill>
              </a:rPr>
              <a:t>fotografisanje</a:t>
            </a:r>
            <a:r>
              <a:rPr lang="en-US" sz="2400" b="1" dirty="0" smtClean="0">
                <a:solidFill>
                  <a:srgbClr val="31A244"/>
                </a:solidFill>
              </a:rPr>
              <a:t>, </a:t>
            </a:r>
            <a:r>
              <a:rPr lang="en-US" sz="2400" b="1" dirty="0" err="1" smtClean="0">
                <a:solidFill>
                  <a:srgbClr val="31A244"/>
                </a:solidFill>
              </a:rPr>
              <a:t>blicevi</a:t>
            </a:r>
            <a:r>
              <a:rPr lang="en-US" sz="2400" b="1" dirty="0" smtClean="0">
                <a:solidFill>
                  <a:srgbClr val="31A244"/>
                </a:solidFill>
              </a:rPr>
              <a:t>.</a:t>
            </a:r>
            <a:endParaRPr lang="en-US" sz="2400" b="1" dirty="0">
              <a:solidFill>
                <a:srgbClr val="31A244"/>
              </a:solidFill>
            </a:endParaRPr>
          </a:p>
        </p:txBody>
      </p:sp>
      <p:pic>
        <p:nvPicPr>
          <p:cNvPr id="9" name="Picture 8" descr="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5536" y="3945624"/>
            <a:ext cx="5486400" cy="347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b="1" dirty="0" smtClean="0">
                <a:solidFill>
                  <a:srgbClr val="0070C0"/>
                </a:solidFill>
              </a:rPr>
              <a:t>“BOŽIĆ I SINOVI” d.o.o. - </a:t>
            </a:r>
            <a:r>
              <a:rPr lang="x-none" b="1" dirty="0" smtClean="0">
                <a:solidFill>
                  <a:srgbClr val="0070C0"/>
                </a:solidFill>
              </a:rPr>
              <a:t>BiS Reciklažni centar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43295" y="6488668"/>
            <a:ext cx="3898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x-non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x-none" sz="17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 9001, 14001 </a:t>
            </a:r>
            <a:r>
              <a:rPr lang="x-non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 www.it-recycling.biz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sijalic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2696"/>
            <a:ext cx="9144000" cy="56953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43295" y="6488668"/>
            <a:ext cx="3898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x-non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x-none" sz="17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 9001, 14001 </a:t>
            </a:r>
            <a:r>
              <a:rPr lang="x-non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 www.it-recycling.biz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b="1" dirty="0" smtClean="0">
                <a:solidFill>
                  <a:srgbClr val="0070C0"/>
                </a:solidFill>
              </a:rPr>
              <a:t>“BOŽIĆ I SINOVI” d.o.o. - </a:t>
            </a:r>
            <a:r>
              <a:rPr lang="x-none" b="1" dirty="0" smtClean="0">
                <a:solidFill>
                  <a:srgbClr val="0070C0"/>
                </a:solidFill>
              </a:rPr>
              <a:t>BiS Reciklažni centar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340768"/>
            <a:ext cx="849694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sr-Latn-RS" sz="2400" dirty="0" smtClean="0">
              <a:solidFill>
                <a:srgbClr val="31A244"/>
              </a:solidFill>
            </a:endParaRPr>
          </a:p>
          <a:p>
            <a:pPr algn="just"/>
            <a:endParaRPr lang="sr-Latn-RS" sz="2400" dirty="0" smtClean="0">
              <a:solidFill>
                <a:srgbClr val="31A244"/>
              </a:solidFill>
            </a:endParaRPr>
          </a:p>
          <a:p>
            <a:pPr algn="just"/>
            <a:endParaRPr lang="sr-Latn-RS" sz="2400" dirty="0" smtClean="0">
              <a:solidFill>
                <a:srgbClr val="31A244"/>
              </a:solidFill>
            </a:endParaRPr>
          </a:p>
          <a:p>
            <a:pPr algn="just"/>
            <a:endParaRPr lang="sr-Latn-RS" sz="2400" dirty="0" smtClean="0">
              <a:solidFill>
                <a:srgbClr val="31A244"/>
              </a:solidFill>
            </a:endParaRPr>
          </a:p>
          <a:p>
            <a:pPr algn="just"/>
            <a:endParaRPr lang="sr-Latn-RS" sz="2400" dirty="0" smtClean="0">
              <a:solidFill>
                <a:srgbClr val="31A244"/>
              </a:solidFill>
            </a:endParaRPr>
          </a:p>
          <a:p>
            <a:pPr algn="just"/>
            <a:endParaRPr lang="sr-Latn-RS" sz="2400" dirty="0" smtClean="0">
              <a:solidFill>
                <a:srgbClr val="31A244"/>
              </a:solidFill>
            </a:endParaRPr>
          </a:p>
          <a:p>
            <a:pPr algn="just"/>
            <a:endParaRPr lang="en-US" sz="2400" dirty="0" smtClean="0">
              <a:solidFill>
                <a:srgbClr val="31A244"/>
              </a:solidFill>
            </a:endParaRPr>
          </a:p>
          <a:p>
            <a:pPr algn="just"/>
            <a:endParaRPr lang="sr-Latn-RS" sz="2400" dirty="0" smtClean="0">
              <a:solidFill>
                <a:srgbClr val="31A244"/>
              </a:solidFill>
            </a:endParaRPr>
          </a:p>
          <a:p>
            <a:pPr algn="just"/>
            <a:endParaRPr lang="sr-Latn-RS" sz="2800" dirty="0" smtClean="0">
              <a:solidFill>
                <a:srgbClr val="31A244"/>
              </a:solidFill>
            </a:endParaRPr>
          </a:p>
          <a:p>
            <a:pPr algn="just"/>
            <a:endParaRPr lang="sr-Latn-RS" sz="2800" dirty="0" smtClean="0">
              <a:solidFill>
                <a:srgbClr val="31A244"/>
              </a:solidFill>
            </a:endParaRPr>
          </a:p>
          <a:p>
            <a:pPr algn="just"/>
            <a:r>
              <a:rPr lang="sr-Latn-RS" sz="2800" dirty="0" smtClean="0">
                <a:solidFill>
                  <a:srgbClr val="31A244"/>
                </a:solidFill>
              </a:rPr>
              <a:t>Mada je p</a:t>
            </a:r>
            <a:r>
              <a:rPr lang="en-US" sz="2800" dirty="0" err="1" smtClean="0">
                <a:solidFill>
                  <a:srgbClr val="31A244"/>
                </a:solidFill>
              </a:rPr>
              <a:t>rocenat</a:t>
            </a:r>
            <a:r>
              <a:rPr lang="en-US" sz="2800" dirty="0" smtClean="0">
                <a:solidFill>
                  <a:srgbClr val="31A244"/>
                </a:solidFill>
              </a:rPr>
              <a:t> ž</a:t>
            </a:r>
            <a:r>
              <a:rPr lang="sr-Latn-CS" sz="2800" dirty="0" smtClean="0">
                <a:solidFill>
                  <a:srgbClr val="31A244"/>
                </a:solidFill>
              </a:rPr>
              <a:t>ive u sijalicama značajno smanjen</a:t>
            </a:r>
            <a:r>
              <a:rPr lang="sr-Latn-RS" sz="2800" dirty="0" smtClean="0">
                <a:solidFill>
                  <a:srgbClr val="31A244"/>
                </a:solidFill>
              </a:rPr>
              <a:t>, </a:t>
            </a:r>
            <a:r>
              <a:rPr lang="sr-Latn-CS" sz="2800" dirty="0" smtClean="0">
                <a:solidFill>
                  <a:srgbClr val="31A244"/>
                </a:solidFill>
              </a:rPr>
              <a:t>današnj</a:t>
            </a:r>
            <a:r>
              <a:rPr lang="en-US" sz="2800" dirty="0" smtClean="0">
                <a:solidFill>
                  <a:srgbClr val="31A244"/>
                </a:solidFill>
              </a:rPr>
              <a:t>e </a:t>
            </a:r>
            <a:r>
              <a:rPr lang="sr-Latn-CS" sz="2800" dirty="0" smtClean="0">
                <a:solidFill>
                  <a:srgbClr val="31A244"/>
                </a:solidFill>
              </a:rPr>
              <a:t>kompaktne fluorescentne i šted</a:t>
            </a:r>
            <a:r>
              <a:rPr lang="en-US" sz="2800" dirty="0" err="1" smtClean="0">
                <a:solidFill>
                  <a:srgbClr val="31A244"/>
                </a:solidFill>
              </a:rPr>
              <a:t>lj</a:t>
            </a:r>
            <a:r>
              <a:rPr lang="sr-Latn-CS" sz="2800" dirty="0" smtClean="0">
                <a:solidFill>
                  <a:srgbClr val="31A244"/>
                </a:solidFill>
              </a:rPr>
              <a:t>i</a:t>
            </a:r>
            <a:r>
              <a:rPr lang="en-US" sz="2800" dirty="0" smtClean="0">
                <a:solidFill>
                  <a:srgbClr val="31A244"/>
                </a:solidFill>
              </a:rPr>
              <a:t>v</a:t>
            </a:r>
            <a:r>
              <a:rPr lang="sr-Latn-CS" sz="2800" dirty="0" smtClean="0">
                <a:solidFill>
                  <a:srgbClr val="31A244"/>
                </a:solidFill>
              </a:rPr>
              <a:t>e  </a:t>
            </a:r>
            <a:r>
              <a:rPr lang="sr-Latn-RS" sz="2800" dirty="0" smtClean="0">
                <a:solidFill>
                  <a:srgbClr val="31A244"/>
                </a:solidFill>
              </a:rPr>
              <a:t>sijalice </a:t>
            </a:r>
            <a:r>
              <a:rPr lang="sr-Latn-CS" sz="2800" dirty="0" smtClean="0">
                <a:solidFill>
                  <a:srgbClr val="31A244"/>
                </a:solidFill>
              </a:rPr>
              <a:t>i dalje sadrže do 10mg žive.</a:t>
            </a:r>
          </a:p>
        </p:txBody>
      </p:sp>
      <p:pic>
        <p:nvPicPr>
          <p:cNvPr id="8" name="Picture 7" descr="grafik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2310" y="908720"/>
            <a:ext cx="6458042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43295" y="6488668"/>
            <a:ext cx="3898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x-non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x-none" sz="17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 9001, 14001 </a:t>
            </a:r>
            <a:r>
              <a:rPr lang="x-non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 www.it-recycling.biz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b="1" dirty="0" smtClean="0">
                <a:solidFill>
                  <a:srgbClr val="0070C0"/>
                </a:solidFill>
              </a:rPr>
              <a:t>“BOŽIĆ I SINOVI” d.o.o. - </a:t>
            </a:r>
            <a:r>
              <a:rPr lang="x-none" b="1" dirty="0" smtClean="0">
                <a:solidFill>
                  <a:srgbClr val="0070C0"/>
                </a:solidFill>
              </a:rPr>
              <a:t>BiS Reciklažni centar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196752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>
                <a:solidFill>
                  <a:srgbClr val="31A244"/>
                </a:solidFill>
              </a:rPr>
              <a:t>Prvi smo nabavili </a:t>
            </a:r>
            <a:r>
              <a:rPr lang="en-US" sz="2800" b="1" dirty="0" err="1" smtClean="0">
                <a:solidFill>
                  <a:srgbClr val="31A244"/>
                </a:solidFill>
              </a:rPr>
              <a:t>prenosni</a:t>
            </a:r>
            <a:r>
              <a:rPr lang="en-US" sz="2800" b="1" dirty="0" smtClean="0">
                <a:solidFill>
                  <a:srgbClr val="31A244"/>
                </a:solidFill>
              </a:rPr>
              <a:t> </a:t>
            </a:r>
            <a:r>
              <a:rPr lang="en-US" sz="2800" b="1" dirty="0" err="1" smtClean="0">
                <a:solidFill>
                  <a:srgbClr val="31A244"/>
                </a:solidFill>
              </a:rPr>
              <a:t>uređaj</a:t>
            </a:r>
            <a:r>
              <a:rPr lang="en-US" sz="2800" b="1" dirty="0" smtClean="0">
                <a:solidFill>
                  <a:srgbClr val="31A244"/>
                </a:solidFill>
              </a:rPr>
              <a:t> </a:t>
            </a:r>
            <a:r>
              <a:rPr lang="en-US" sz="2800" b="1" dirty="0" err="1" smtClean="0">
                <a:solidFill>
                  <a:srgbClr val="31A244"/>
                </a:solidFill>
              </a:rPr>
              <a:t>za</a:t>
            </a:r>
            <a:r>
              <a:rPr lang="en-US" sz="2800" b="1" dirty="0" smtClean="0">
                <a:solidFill>
                  <a:srgbClr val="31A244"/>
                </a:solidFill>
              </a:rPr>
              <a:t> </a:t>
            </a:r>
            <a:r>
              <a:rPr lang="en-US" sz="2800" b="1" dirty="0" err="1" smtClean="0">
                <a:solidFill>
                  <a:srgbClr val="31A244"/>
                </a:solidFill>
              </a:rPr>
              <a:t>tretman</a:t>
            </a:r>
            <a:r>
              <a:rPr lang="en-US" sz="2800" b="1" dirty="0" smtClean="0">
                <a:solidFill>
                  <a:srgbClr val="31A244"/>
                </a:solidFill>
              </a:rPr>
              <a:t> </a:t>
            </a:r>
            <a:r>
              <a:rPr lang="en-US" sz="2800" b="1" dirty="0" err="1" smtClean="0">
                <a:solidFill>
                  <a:srgbClr val="31A244"/>
                </a:solidFill>
              </a:rPr>
              <a:t>fluoroscentnih</a:t>
            </a:r>
            <a:r>
              <a:rPr lang="en-US" sz="2800" b="1" dirty="0" smtClean="0">
                <a:solidFill>
                  <a:srgbClr val="31A244"/>
                </a:solidFill>
              </a:rPr>
              <a:t> </a:t>
            </a:r>
            <a:r>
              <a:rPr lang="en-US" sz="2800" b="1" dirty="0" err="1" smtClean="0">
                <a:solidFill>
                  <a:srgbClr val="31A244"/>
                </a:solidFill>
              </a:rPr>
              <a:t>lampi</a:t>
            </a:r>
            <a:r>
              <a:rPr lang="en-US" sz="2800" b="1" dirty="0" smtClean="0">
                <a:solidFill>
                  <a:srgbClr val="31A244"/>
                </a:solidFill>
              </a:rPr>
              <a:t> </a:t>
            </a:r>
            <a:r>
              <a:rPr lang="en-US" sz="2400" dirty="0" err="1" smtClean="0">
                <a:solidFill>
                  <a:srgbClr val="31A244"/>
                </a:solidFill>
              </a:rPr>
              <a:t>koj</a:t>
            </a:r>
            <a:r>
              <a:rPr lang="sr-Latn-RS" sz="2400" dirty="0" smtClean="0">
                <a:solidFill>
                  <a:srgbClr val="31A244"/>
                </a:solidFill>
              </a:rPr>
              <a:t>i</a:t>
            </a:r>
            <a:r>
              <a:rPr lang="en-US" sz="2400" dirty="0" smtClean="0">
                <a:solidFill>
                  <a:srgbClr val="31A244"/>
                </a:solidFill>
              </a:rPr>
              <a:t> </a:t>
            </a:r>
            <a:r>
              <a:rPr lang="en-US" sz="2400" dirty="0" err="1" smtClean="0">
                <a:solidFill>
                  <a:srgbClr val="31A244"/>
                </a:solidFill>
              </a:rPr>
              <a:t>rad</a:t>
            </a:r>
            <a:r>
              <a:rPr lang="sr-Latn-RS" sz="2400" dirty="0" smtClean="0">
                <a:solidFill>
                  <a:srgbClr val="31A244"/>
                </a:solidFill>
              </a:rPr>
              <a:t>i</a:t>
            </a:r>
            <a:r>
              <a:rPr lang="en-US" sz="2400" dirty="0" smtClean="0">
                <a:solidFill>
                  <a:srgbClr val="31A244"/>
                </a:solidFill>
              </a:rPr>
              <a:t> </a:t>
            </a:r>
            <a:r>
              <a:rPr lang="sr-Latn-RS" sz="2400" dirty="0" smtClean="0">
                <a:solidFill>
                  <a:srgbClr val="31A244"/>
                </a:solidFill>
              </a:rPr>
              <a:t>po </a:t>
            </a:r>
            <a:r>
              <a:rPr lang="en-US" sz="2400" dirty="0" err="1" smtClean="0">
                <a:solidFill>
                  <a:srgbClr val="31A244"/>
                </a:solidFill>
              </a:rPr>
              <a:t>principu</a:t>
            </a:r>
            <a:r>
              <a:rPr lang="en-US" sz="2400" dirty="0" smtClean="0">
                <a:solidFill>
                  <a:srgbClr val="31A244"/>
                </a:solidFill>
              </a:rPr>
              <a:t> </a:t>
            </a:r>
            <a:r>
              <a:rPr lang="en-US" sz="2400" dirty="0" err="1" smtClean="0">
                <a:solidFill>
                  <a:srgbClr val="31A244"/>
                </a:solidFill>
              </a:rPr>
              <a:t>vakuuma</a:t>
            </a:r>
            <a:r>
              <a:rPr lang="sr-Latn-RS" sz="2400" dirty="0" smtClean="0">
                <a:solidFill>
                  <a:srgbClr val="31A244"/>
                </a:solidFill>
              </a:rPr>
              <a:t>.</a:t>
            </a:r>
            <a:endParaRPr lang="en-US" sz="2400" dirty="0" smtClean="0">
              <a:solidFill>
                <a:srgbClr val="31A244"/>
              </a:solidFill>
            </a:endParaRPr>
          </a:p>
        </p:txBody>
      </p:sp>
      <p:pic>
        <p:nvPicPr>
          <p:cNvPr id="23553" name="Picture 1" descr="D:\BiS\Ulazna tabla\slik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561" y="2564904"/>
            <a:ext cx="4320481" cy="3240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 descr="kruš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564904"/>
            <a:ext cx="4320480" cy="3240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43295" y="6488668"/>
            <a:ext cx="3898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x-non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x-none" sz="17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 9001, 14001 </a:t>
            </a:r>
            <a:r>
              <a:rPr lang="x-none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 www.it-recycling.biz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b="1" dirty="0" smtClean="0">
                <a:solidFill>
                  <a:srgbClr val="0070C0"/>
                </a:solidFill>
              </a:rPr>
              <a:t>“BOŽIĆ I SINOVI” d.o.o. - </a:t>
            </a:r>
            <a:r>
              <a:rPr lang="x-none" b="1" dirty="0" smtClean="0">
                <a:solidFill>
                  <a:srgbClr val="0070C0"/>
                </a:solidFill>
              </a:rPr>
              <a:t>BiS Reciklažni centar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052736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b="1" dirty="0" smtClean="0">
                <a:solidFill>
                  <a:srgbClr val="4370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BALCAN LAMP TOTAL RECYCLING SYSTEM </a:t>
            </a:r>
            <a:r>
              <a:rPr lang="sr-Latn-RS" sz="2800" dirty="0" smtClean="0"/>
              <a:t> </a:t>
            </a:r>
          </a:p>
          <a:p>
            <a:pPr algn="ctr"/>
            <a:r>
              <a:rPr lang="en-US" sz="2800" b="1" dirty="0" err="1" smtClean="0">
                <a:solidFill>
                  <a:srgbClr val="31A244"/>
                </a:solidFill>
              </a:rPr>
              <a:t>Sistem</a:t>
            </a:r>
            <a:r>
              <a:rPr lang="en-US" sz="2800" b="1" dirty="0" smtClean="0">
                <a:solidFill>
                  <a:srgbClr val="31A244"/>
                </a:solidFill>
              </a:rPr>
              <a:t> </a:t>
            </a:r>
            <a:r>
              <a:rPr lang="en-US" sz="2800" b="1" dirty="0" err="1" smtClean="0">
                <a:solidFill>
                  <a:srgbClr val="31A244"/>
                </a:solidFill>
              </a:rPr>
              <a:t>za</a:t>
            </a:r>
            <a:r>
              <a:rPr lang="en-US" sz="2800" b="1" dirty="0" smtClean="0">
                <a:solidFill>
                  <a:srgbClr val="31A244"/>
                </a:solidFill>
              </a:rPr>
              <a:t> </a:t>
            </a:r>
            <a:r>
              <a:rPr lang="en-US" sz="2800" b="1" dirty="0" err="1" smtClean="0">
                <a:solidFill>
                  <a:srgbClr val="31A244"/>
                </a:solidFill>
              </a:rPr>
              <a:t>sabijanje</a:t>
            </a:r>
            <a:r>
              <a:rPr lang="en-US" sz="2800" b="1" dirty="0" smtClean="0">
                <a:solidFill>
                  <a:srgbClr val="31A244"/>
                </a:solidFill>
              </a:rPr>
              <a:t>, </a:t>
            </a:r>
            <a:r>
              <a:rPr lang="en-US" sz="2800" b="1" dirty="0" err="1" smtClean="0">
                <a:solidFill>
                  <a:srgbClr val="31A244"/>
                </a:solidFill>
              </a:rPr>
              <a:t>drobljenje</a:t>
            </a:r>
            <a:r>
              <a:rPr lang="en-US" sz="2800" b="1" dirty="0" smtClean="0">
                <a:solidFill>
                  <a:srgbClr val="31A244"/>
                </a:solidFill>
              </a:rPr>
              <a:t> </a:t>
            </a:r>
            <a:r>
              <a:rPr lang="en-US" sz="2800" b="1" dirty="0" err="1" smtClean="0">
                <a:solidFill>
                  <a:srgbClr val="31A244"/>
                </a:solidFill>
              </a:rPr>
              <a:t>i</a:t>
            </a:r>
            <a:r>
              <a:rPr lang="en-US" sz="2800" b="1" dirty="0" smtClean="0">
                <a:solidFill>
                  <a:srgbClr val="31A244"/>
                </a:solidFill>
              </a:rPr>
              <a:t> </a:t>
            </a:r>
            <a:r>
              <a:rPr lang="en-US" sz="2800" b="1" dirty="0" err="1" smtClean="0">
                <a:solidFill>
                  <a:srgbClr val="31A244"/>
                </a:solidFill>
              </a:rPr>
              <a:t>separaciju</a:t>
            </a:r>
            <a:endParaRPr lang="en-US" sz="2800" b="1" dirty="0">
              <a:solidFill>
                <a:srgbClr val="31A244"/>
              </a:solidFill>
            </a:endParaRPr>
          </a:p>
        </p:txBody>
      </p:sp>
      <p:pic>
        <p:nvPicPr>
          <p:cNvPr id="9" name="Picture 8" descr="maši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348880"/>
            <a:ext cx="7920880" cy="38218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68&quot;&gt;&lt;property id=&quot;20148&quot; value=&quot;5&quot;/&gt;&lt;property id=&quot;20300&quot; value=&quot;Slide 2&quot;/&gt;&lt;property id=&quot;20307&quot; value=&quot;257&quot;/&gt;&lt;/object&gt;&lt;object type=&quot;3&quot; unique_id=&quot;10070&quot;&gt;&lt;property id=&quot;20148&quot; value=&quot;5&quot;/&gt;&lt;property id=&quot;20300&quot; value=&quot;Slide 3&quot;/&gt;&lt;property id=&quot;20307&quot; value=&quot;259&quot;/&gt;&lt;/object&gt;&lt;object type=&quot;3&quot; unique_id=&quot;10285&quot;&gt;&lt;property id=&quot;20148&quot; value=&quot;5&quot;/&gt;&lt;property id=&quot;20300&quot; value=&quot;Slide 4 - &amp;quot;“BOŽIĆ I SINOVI” d.o.o. – BiS Reciklažni centar&amp;#x0D;&amp;#x0A;&amp;quot;&quot;/&gt;&lt;property id=&quot;20307&quot; value=&quot;285&quot;/&gt;&lt;/object&gt;&lt;object type=&quot;3&quot; unique_id=&quot;10480&quot;&gt;&lt;property id=&quot;20148&quot; value=&quot;5&quot;/&gt;&lt;property id=&quot;20300&quot; value=&quot;Slide 5&quot;/&gt;&lt;property id=&quot;20307&quot; value=&quot;295&quot;/&gt;&lt;/object&gt;&lt;object type=&quot;3&quot; unique_id=&quot;10481&quot;&gt;&lt;property id=&quot;20148&quot; value=&quot;5&quot;/&gt;&lt;property id=&quot;20300&quot; value=&quot;Slide 6&quot;/&gt;&lt;property id=&quot;20307&quot; value=&quot;288&quot;/&gt;&lt;/object&gt;&lt;object type=&quot;3&quot; unique_id=&quot;10482&quot;&gt;&lt;property id=&quot;20148&quot; value=&quot;5&quot;/&gt;&lt;property id=&quot;20300&quot; value=&quot;Slide 7&quot;/&gt;&lt;property id=&quot;20307&quot; value=&quot;289&quot;/&gt;&lt;/object&gt;&lt;object type=&quot;3&quot; unique_id=&quot;10483&quot;&gt;&lt;property id=&quot;20148&quot; value=&quot;5&quot;/&gt;&lt;property id=&quot;20300&quot; value=&quot;Slide 8&quot;/&gt;&lt;property id=&quot;20307&quot; value=&quot;290&quot;/&gt;&lt;/object&gt;&lt;object type=&quot;3&quot; unique_id=&quot;10485&quot;&gt;&lt;property id=&quot;20148&quot; value=&quot;5&quot;/&gt;&lt;property id=&quot;20300&quot; value=&quot;Slide 9&quot;/&gt;&lt;property id=&quot;20307&quot; value=&quot;291&quot;/&gt;&lt;/object&gt;&lt;object type=&quot;3&quot; unique_id=&quot;10486&quot;&gt;&lt;property id=&quot;20148&quot; value=&quot;5&quot;/&gt;&lt;property id=&quot;20300&quot; value=&quot;Slide 10&quot;/&gt;&lt;property id=&quot;20307&quot; value=&quot;293&quot;/&gt;&lt;/object&gt;&lt;object type=&quot;3&quot; unique_id=&quot;10488&quot;&gt;&lt;property id=&quot;20148&quot; value=&quot;5&quot;/&gt;&lt;property id=&quot;20300&quot; value=&quot;Slide 11&quot;/&gt;&lt;property id=&quot;20307&quot; value=&quot;296&quot;/&gt;&lt;/object&gt;&lt;object type=&quot;3&quot; unique_id=&quot;10489&quot;&gt;&lt;property id=&quot;20148&quot; value=&quot;5&quot;/&gt;&lt;property id=&quot;20300&quot; value=&quot;Slide 12&quot;/&gt;&lt;property id=&quot;20307&quot; value=&quot;297&quot;/&gt;&lt;/object&gt;&lt;object type=&quot;3&quot; unique_id=&quot;10490&quot;&gt;&lt;property id=&quot;20148&quot; value=&quot;5&quot;/&gt;&lt;property id=&quot;20300&quot; value=&quot;Slide 13&quot;/&gt;&lt;property id=&quot;20307&quot; value=&quot;298&quot;/&gt;&lt;/object&gt;&lt;object type=&quot;3&quot; unique_id=&quot;10643&quot;&gt;&lt;property id=&quot;20148&quot; value=&quot;5&quot;/&gt;&lt;property id=&quot;20300&quot; value=&quot;Slide 22&quot;/&gt;&lt;property id=&quot;20307&quot; value=&quot;299&quot;/&gt;&lt;/object&gt;&lt;object type=&quot;3&quot; unique_id=&quot;10910&quot;&gt;&lt;property id=&quot;20148&quot; value=&quot;5&quot;/&gt;&lt;property id=&quot;20300&quot; value=&quot;Slide 15&quot;/&gt;&lt;property id=&quot;20307&quot; value=&quot;307&quot;/&gt;&lt;/object&gt;&lt;object type=&quot;3&quot; unique_id=&quot;10911&quot;&gt;&lt;property id=&quot;20148&quot; value=&quot;5&quot;/&gt;&lt;property id=&quot;20300&quot; value=&quot;Slide 16&quot;/&gt;&lt;property id=&quot;20307&quot; value=&quot;305&quot;/&gt;&lt;/object&gt;&lt;object type=&quot;3&quot; unique_id=&quot;10912&quot;&gt;&lt;property id=&quot;20148&quot; value=&quot;5&quot;/&gt;&lt;property id=&quot;20300&quot; value=&quot;Slide 17&quot;/&gt;&lt;property id=&quot;20307&quot; value=&quot;306&quot;/&gt;&lt;/object&gt;&lt;object type=&quot;3&quot; unique_id=&quot;10913&quot;&gt;&lt;property id=&quot;20148&quot; value=&quot;5&quot;/&gt;&lt;property id=&quot;20300&quot; value=&quot;Slide 18&quot;/&gt;&lt;property id=&quot;20307&quot; value=&quot;300&quot;/&gt;&lt;/object&gt;&lt;object type=&quot;3&quot; unique_id=&quot;10914&quot;&gt;&lt;property id=&quot;20148&quot; value=&quot;5&quot;/&gt;&lt;property id=&quot;20300&quot; value=&quot;Slide 19&quot;/&gt;&lt;property id=&quot;20307&quot; value=&quot;301&quot;/&gt;&lt;/object&gt;&lt;object type=&quot;3&quot; unique_id=&quot;10915&quot;&gt;&lt;property id=&quot;20148&quot; value=&quot;5&quot;/&gt;&lt;property id=&quot;20300&quot; value=&quot;Slide 20&quot;/&gt;&lt;property id=&quot;20307&quot; value=&quot;302&quot;/&gt;&lt;/object&gt;&lt;object type=&quot;3&quot; unique_id=&quot;10916&quot;&gt;&lt;property id=&quot;20148&quot; value=&quot;5&quot;/&gt;&lt;property id=&quot;20300&quot; value=&quot;Slide 21&quot;/&gt;&lt;property id=&quot;20307&quot; value=&quot;303&quot;/&gt;&lt;/object&gt;&lt;object type=&quot;3&quot; unique_id=&quot;10942&quot;&gt;&lt;property id=&quot;20148&quot; value=&quot;5&quot;/&gt;&lt;property id=&quot;20300&quot; value=&quot;Slide 14&quot;/&gt;&lt;property id=&quot;20307&quot; value=&quot;30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6310883</TotalTime>
  <Words>839</Words>
  <Application>Microsoft Office PowerPoint</Application>
  <PresentationFormat>On-screen Show (4:3)</PresentationFormat>
  <Paragraphs>155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“BOŽIĆ I SINOVI” d.o.o. – BiS Reciklažni centar 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Bogisha</dc:creator>
  <cp:lastModifiedBy>Nikola Egic</cp:lastModifiedBy>
  <cp:revision>80</cp:revision>
  <dcterms:created xsi:type="dcterms:W3CDTF">2012-01-25T12:16:52Z</dcterms:created>
  <dcterms:modified xsi:type="dcterms:W3CDTF">2012-02-28T21:34:23Z</dcterms:modified>
</cp:coreProperties>
</file>