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4" r:id="rId4"/>
    <p:sldId id="280" r:id="rId5"/>
    <p:sldId id="281" r:id="rId6"/>
    <p:sldId id="279" r:id="rId7"/>
    <p:sldId id="282" r:id="rId8"/>
    <p:sldId id="260" r:id="rId9"/>
    <p:sldId id="268" r:id="rId10"/>
    <p:sldId id="285" r:id="rId11"/>
    <p:sldId id="284" r:id="rId12"/>
  </p:sldIdLst>
  <p:sldSz cx="13004800" cy="97536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6" y="-30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nekiUniqe">
  <dgm:title val="Colorful - Start with Accent 1"/>
  <dgm:desc val=""/>
  <dgm:catLst>
    <dgm:cat type="colorful" pri="100"/>
  </dgm:catLst>
  <dgm:styleLbl name="node0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nekiUniqe">
  <dgm:title val="Colorful - Start with Accent 1"/>
  <dgm:desc val=""/>
  <dgm:catLst>
    <dgm:cat type="colorful" pri="100"/>
  </dgm:catLst>
  <dgm:styleLbl name="node0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F2DFA-CA10-4E1A-95DC-A8512982353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x-none"/>
        </a:p>
      </dgm:t>
    </dgm:pt>
    <dgm:pt modelId="{49F23C63-82A5-49D1-A96A-2B769676DA22}">
      <dgm:prSet custT="1"/>
      <dgm:spPr/>
      <dgm:t>
        <a:bodyPr/>
        <a:lstStyle/>
        <a:p>
          <a:pPr rtl="0"/>
          <a:r>
            <a:rPr lang="en-US" sz="1800" b="0" dirty="0" smtClean="0"/>
            <a:t>ProCredit Holding</a:t>
          </a:r>
          <a:r>
            <a:rPr lang="sr-Latn-RS" sz="1800" b="0" dirty="0" smtClean="0"/>
            <a:t>, </a:t>
          </a:r>
          <a:r>
            <a:rPr lang="en-US" sz="1800" dirty="0" smtClean="0"/>
            <a:t>Frankfurt</a:t>
          </a:r>
          <a:r>
            <a:rPr lang="sr-Latn-RS" sz="1800" b="0" dirty="0" smtClean="0"/>
            <a:t> </a:t>
          </a:r>
          <a:r>
            <a:rPr lang="en-US" sz="1800" b="0" dirty="0" smtClean="0"/>
            <a:t>: 83.3%</a:t>
          </a:r>
          <a:endParaRPr lang="x-none" sz="1800" dirty="0"/>
        </a:p>
      </dgm:t>
    </dgm:pt>
    <dgm:pt modelId="{970BAED8-8D55-4969-B686-1BA384E983B3}" type="parTrans" cxnId="{766615E0-4B9B-483B-9E8D-23538127BD7D}">
      <dgm:prSet/>
      <dgm:spPr/>
      <dgm:t>
        <a:bodyPr/>
        <a:lstStyle/>
        <a:p>
          <a:endParaRPr lang="x-none" sz="2400"/>
        </a:p>
      </dgm:t>
    </dgm:pt>
    <dgm:pt modelId="{A928E34A-E597-41CF-94E7-3DCE78107D36}" type="sibTrans" cxnId="{766615E0-4B9B-483B-9E8D-23538127BD7D}">
      <dgm:prSet/>
      <dgm:spPr/>
      <dgm:t>
        <a:bodyPr/>
        <a:lstStyle/>
        <a:p>
          <a:endParaRPr lang="x-none" sz="2400"/>
        </a:p>
      </dgm:t>
    </dgm:pt>
    <dgm:pt modelId="{57CB51C4-9540-4FBA-BF3F-D433042F5CDB}">
      <dgm:prSet custT="1"/>
      <dgm:spPr/>
      <dgm:t>
        <a:bodyPr/>
        <a:lstStyle/>
        <a:p>
          <a:pPr rtl="0"/>
          <a:r>
            <a:rPr lang="en-US" sz="1800" dirty="0" smtClean="0"/>
            <a:t>Commerzbank, Frankfurt: 16.7</a:t>
          </a:r>
          <a:r>
            <a:rPr lang="x-none" sz="1800" smtClean="0"/>
            <a:t>%</a:t>
          </a:r>
          <a:endParaRPr lang="x-none" sz="1800"/>
        </a:p>
      </dgm:t>
    </dgm:pt>
    <dgm:pt modelId="{9D088A25-022A-4952-A51F-23F61D99DA44}" type="parTrans" cxnId="{918FA95D-EFB8-48BB-BD19-B2E8363D756A}">
      <dgm:prSet/>
      <dgm:spPr/>
      <dgm:t>
        <a:bodyPr/>
        <a:lstStyle/>
        <a:p>
          <a:endParaRPr lang="x-none" sz="2400"/>
        </a:p>
      </dgm:t>
    </dgm:pt>
    <dgm:pt modelId="{AFCCC44A-7D76-4BA3-94F8-7D1E9C8FC559}" type="sibTrans" cxnId="{918FA95D-EFB8-48BB-BD19-B2E8363D756A}">
      <dgm:prSet/>
      <dgm:spPr/>
      <dgm:t>
        <a:bodyPr/>
        <a:lstStyle/>
        <a:p>
          <a:endParaRPr lang="x-none" sz="2400"/>
        </a:p>
      </dgm:t>
    </dgm:pt>
    <dgm:pt modelId="{5F603816-8111-4672-9001-80108BFBC175}" type="pres">
      <dgm:prSet presAssocID="{1BBF2DFA-CA10-4E1A-95DC-A851298235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31432-EF3D-4DF5-9142-295AE22EE2B7}" type="pres">
      <dgm:prSet presAssocID="{49F23C63-82A5-49D1-A96A-2B769676DA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1E8EA-383B-4AC1-8A85-6C6458F81532}" type="pres">
      <dgm:prSet presAssocID="{A928E34A-E597-41CF-94E7-3DCE78107D36}" presName="spacer" presStyleCnt="0"/>
      <dgm:spPr/>
    </dgm:pt>
    <dgm:pt modelId="{68DB0704-C6EB-408B-B981-C251411C84BA}" type="pres">
      <dgm:prSet presAssocID="{57CB51C4-9540-4FBA-BF3F-D433042F5C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615E0-4B9B-483B-9E8D-23538127BD7D}" srcId="{1BBF2DFA-CA10-4E1A-95DC-A85129823535}" destId="{49F23C63-82A5-49D1-A96A-2B769676DA22}" srcOrd="0" destOrd="0" parTransId="{970BAED8-8D55-4969-B686-1BA384E983B3}" sibTransId="{A928E34A-E597-41CF-94E7-3DCE78107D36}"/>
    <dgm:cxn modelId="{B3860FF2-1CCA-4FBA-BCE0-23E51DCB699D}" type="presOf" srcId="{57CB51C4-9540-4FBA-BF3F-D433042F5CDB}" destId="{68DB0704-C6EB-408B-B981-C251411C84BA}" srcOrd="0" destOrd="0" presId="urn:microsoft.com/office/officeart/2005/8/layout/vList2"/>
    <dgm:cxn modelId="{4D5FC06A-5454-4BD9-8264-6EE1FC92406A}" type="presOf" srcId="{1BBF2DFA-CA10-4E1A-95DC-A85129823535}" destId="{5F603816-8111-4672-9001-80108BFBC175}" srcOrd="0" destOrd="0" presId="urn:microsoft.com/office/officeart/2005/8/layout/vList2"/>
    <dgm:cxn modelId="{918FA95D-EFB8-48BB-BD19-B2E8363D756A}" srcId="{1BBF2DFA-CA10-4E1A-95DC-A85129823535}" destId="{57CB51C4-9540-4FBA-BF3F-D433042F5CDB}" srcOrd="1" destOrd="0" parTransId="{9D088A25-022A-4952-A51F-23F61D99DA44}" sibTransId="{AFCCC44A-7D76-4BA3-94F8-7D1E9C8FC559}"/>
    <dgm:cxn modelId="{37FE1B54-9152-4DBF-91B5-0DEF650DEE7B}" type="presOf" srcId="{49F23C63-82A5-49D1-A96A-2B769676DA22}" destId="{91A31432-EF3D-4DF5-9142-295AE22EE2B7}" srcOrd="0" destOrd="0" presId="urn:microsoft.com/office/officeart/2005/8/layout/vList2"/>
    <dgm:cxn modelId="{BD332FAE-82F5-4A39-A820-DD8A2E30819F}" type="presParOf" srcId="{5F603816-8111-4672-9001-80108BFBC175}" destId="{91A31432-EF3D-4DF5-9142-295AE22EE2B7}" srcOrd="0" destOrd="0" presId="urn:microsoft.com/office/officeart/2005/8/layout/vList2"/>
    <dgm:cxn modelId="{1DC5E561-62AC-4E0B-8944-2C8021BE37F7}" type="presParOf" srcId="{5F603816-8111-4672-9001-80108BFBC175}" destId="{FAF1E8EA-383B-4AC1-8A85-6C6458F81532}" srcOrd="1" destOrd="0" presId="urn:microsoft.com/office/officeart/2005/8/layout/vList2"/>
    <dgm:cxn modelId="{8618350C-0B36-4F31-8611-ECCA5F28921C}" type="presParOf" srcId="{5F603816-8111-4672-9001-80108BFBC175}" destId="{68DB0704-C6EB-408B-B981-C251411C84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DB3CD-454E-4AE3-BE26-653629416F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x-none"/>
        </a:p>
      </dgm:t>
    </dgm:pt>
    <dgm:pt modelId="{65BD6B50-F352-4B3D-B543-2DF6E3614889}">
      <dgm:prSet/>
      <dgm:spPr/>
      <dgm:t>
        <a:bodyPr/>
        <a:lstStyle/>
        <a:p>
          <a:pPr rtl="0"/>
          <a:r>
            <a:rPr lang="en-US" dirty="0" smtClean="0"/>
            <a:t> 276.000 </a:t>
          </a:r>
          <a:r>
            <a:rPr lang="en-US" dirty="0" err="1" smtClean="0"/>
            <a:t>klijenata</a:t>
          </a:r>
          <a:endParaRPr lang="x-none"/>
        </a:p>
      </dgm:t>
    </dgm:pt>
    <dgm:pt modelId="{DCD9806C-CCDF-45B1-BED3-BE2564DA9795}" type="parTrans" cxnId="{F4AC18FA-0FE2-479B-8F65-439D0E01A295}">
      <dgm:prSet/>
      <dgm:spPr/>
      <dgm:t>
        <a:bodyPr/>
        <a:lstStyle/>
        <a:p>
          <a:endParaRPr lang="x-none"/>
        </a:p>
      </dgm:t>
    </dgm:pt>
    <dgm:pt modelId="{DECB5C30-31BE-465A-8249-B92373526B94}" type="sibTrans" cxnId="{F4AC18FA-0FE2-479B-8F65-439D0E01A295}">
      <dgm:prSet/>
      <dgm:spPr/>
      <dgm:t>
        <a:bodyPr/>
        <a:lstStyle/>
        <a:p>
          <a:endParaRPr lang="x-none"/>
        </a:p>
      </dgm:t>
    </dgm:pt>
    <dgm:pt modelId="{109FBDA2-8330-49AE-BF06-5687114974C4}">
      <dgm:prSet/>
      <dgm:spPr/>
      <dgm:t>
        <a:bodyPr/>
        <a:lstStyle/>
        <a:p>
          <a:pPr rtl="0"/>
          <a:r>
            <a:rPr lang="en-US" dirty="0" smtClean="0"/>
            <a:t>62 </a:t>
          </a:r>
          <a:r>
            <a:rPr lang="en-US" dirty="0" err="1" smtClean="0"/>
            <a:t>ekspozitura</a:t>
          </a:r>
          <a:endParaRPr lang="x-none"/>
        </a:p>
      </dgm:t>
    </dgm:pt>
    <dgm:pt modelId="{18C2D24C-AA2E-4D99-9BA3-F60EF9AA7B64}" type="parTrans" cxnId="{05B44B62-E889-499E-B923-4B5154CCFD09}">
      <dgm:prSet/>
      <dgm:spPr/>
      <dgm:t>
        <a:bodyPr/>
        <a:lstStyle/>
        <a:p>
          <a:endParaRPr lang="x-none"/>
        </a:p>
      </dgm:t>
    </dgm:pt>
    <dgm:pt modelId="{5383A113-E891-4FCC-BCE1-784CB768A116}" type="sibTrans" cxnId="{05B44B62-E889-499E-B923-4B5154CCFD09}">
      <dgm:prSet/>
      <dgm:spPr/>
      <dgm:t>
        <a:bodyPr/>
        <a:lstStyle/>
        <a:p>
          <a:endParaRPr lang="x-none"/>
        </a:p>
      </dgm:t>
    </dgm:pt>
    <dgm:pt modelId="{BA4704E5-5845-4CB3-9687-07404A1D2BD1}">
      <dgm:prSet/>
      <dgm:spPr/>
      <dgm:t>
        <a:bodyPr/>
        <a:lstStyle/>
        <a:p>
          <a:pPr rtl="0"/>
          <a:r>
            <a:rPr lang="en-US" dirty="0" smtClean="0"/>
            <a:t>1.288 </a:t>
          </a:r>
          <a:r>
            <a:rPr lang="en-US" dirty="0" err="1" smtClean="0"/>
            <a:t>zaposlen</a:t>
          </a:r>
          <a:r>
            <a:rPr lang="x-none" smtClean="0"/>
            <a:t>a</a:t>
          </a:r>
          <a:endParaRPr lang="x-none"/>
        </a:p>
      </dgm:t>
    </dgm:pt>
    <dgm:pt modelId="{2FF16C89-ECB6-4CED-B4B9-D30AA11C0BA3}" type="parTrans" cxnId="{917625D9-C814-405E-AE5C-DD98DBFF524F}">
      <dgm:prSet/>
      <dgm:spPr/>
      <dgm:t>
        <a:bodyPr/>
        <a:lstStyle/>
        <a:p>
          <a:endParaRPr lang="x-none"/>
        </a:p>
      </dgm:t>
    </dgm:pt>
    <dgm:pt modelId="{296CB2C0-DDAC-42A2-BFEE-4214FB42DF99}" type="sibTrans" cxnId="{917625D9-C814-405E-AE5C-DD98DBFF524F}">
      <dgm:prSet/>
      <dgm:spPr/>
      <dgm:t>
        <a:bodyPr/>
        <a:lstStyle/>
        <a:p>
          <a:endParaRPr lang="x-none"/>
        </a:p>
      </dgm:t>
    </dgm:pt>
    <dgm:pt modelId="{3E3FE334-F6CD-4E9A-A16D-50518A32701C}">
      <dgm:prSet/>
      <dgm:spPr/>
      <dgm:t>
        <a:bodyPr/>
        <a:lstStyle/>
        <a:p>
          <a:pPr rtl="0"/>
          <a:r>
            <a:rPr lang="en-US" dirty="0" err="1" smtClean="0"/>
            <a:t>Ukupan</a:t>
          </a:r>
          <a:r>
            <a:rPr lang="en-US" dirty="0" smtClean="0"/>
            <a:t> portfolio: 538,5 mil. Evra</a:t>
          </a:r>
          <a:endParaRPr lang="x-none"/>
        </a:p>
      </dgm:t>
    </dgm:pt>
    <dgm:pt modelId="{93E616A0-A84A-4212-9EFC-0680EE3E00B3}" type="parTrans" cxnId="{E11DB623-101E-4E84-8655-8605B3D47E4B}">
      <dgm:prSet/>
      <dgm:spPr/>
      <dgm:t>
        <a:bodyPr/>
        <a:lstStyle/>
        <a:p>
          <a:endParaRPr lang="x-none"/>
        </a:p>
      </dgm:t>
    </dgm:pt>
    <dgm:pt modelId="{859F0D93-567E-4CEC-A0E6-1993ABDAE9F2}" type="sibTrans" cxnId="{E11DB623-101E-4E84-8655-8605B3D47E4B}">
      <dgm:prSet/>
      <dgm:spPr/>
      <dgm:t>
        <a:bodyPr/>
        <a:lstStyle/>
        <a:p>
          <a:endParaRPr lang="x-none"/>
        </a:p>
      </dgm:t>
    </dgm:pt>
    <dgm:pt modelId="{05B95623-C37A-44C5-B714-261E4EBF0C86}">
      <dgm:prSet/>
      <dgm:spPr/>
      <dgm:t>
        <a:bodyPr/>
        <a:lstStyle/>
        <a:p>
          <a:pPr rtl="0"/>
          <a:r>
            <a:rPr lang="en-US" dirty="0" err="1" smtClean="0"/>
            <a:t>Depoziti</a:t>
          </a:r>
          <a:r>
            <a:rPr lang="en-US" dirty="0" smtClean="0"/>
            <a:t>: 264,7 </a:t>
          </a:r>
          <a:r>
            <a:rPr lang="en-US" dirty="0" err="1" smtClean="0"/>
            <a:t>mil.Evra</a:t>
          </a:r>
          <a:endParaRPr lang="x-none"/>
        </a:p>
      </dgm:t>
    </dgm:pt>
    <dgm:pt modelId="{A86ED42E-6573-481A-9954-16F62ADEE7E4}" type="parTrans" cxnId="{863DCAC2-B19E-45F5-B67C-F9D6ED0EA5A0}">
      <dgm:prSet/>
      <dgm:spPr/>
      <dgm:t>
        <a:bodyPr/>
        <a:lstStyle/>
        <a:p>
          <a:endParaRPr lang="x-none"/>
        </a:p>
      </dgm:t>
    </dgm:pt>
    <dgm:pt modelId="{FFC75846-FE39-445C-816D-2FB1308204F3}" type="sibTrans" cxnId="{863DCAC2-B19E-45F5-B67C-F9D6ED0EA5A0}">
      <dgm:prSet/>
      <dgm:spPr/>
      <dgm:t>
        <a:bodyPr/>
        <a:lstStyle/>
        <a:p>
          <a:endParaRPr lang="x-none"/>
        </a:p>
      </dgm:t>
    </dgm:pt>
    <dgm:pt modelId="{30ACAE21-64A7-4211-987E-505018CAE3E5}">
      <dgm:prSet/>
      <dgm:spPr/>
      <dgm:t>
        <a:bodyPr/>
        <a:lstStyle/>
        <a:p>
          <a:pPr rtl="0"/>
          <a:r>
            <a:rPr lang="en-US" dirty="0" err="1" smtClean="0"/>
            <a:t>Ukupna</a:t>
          </a:r>
          <a:r>
            <a:rPr lang="en-US" dirty="0" smtClean="0"/>
            <a:t> </a:t>
          </a:r>
          <a:r>
            <a:rPr lang="en-US" dirty="0" err="1" smtClean="0"/>
            <a:t>aktiva</a:t>
          </a:r>
          <a:r>
            <a:rPr lang="en-US" dirty="0" smtClean="0"/>
            <a:t>: 639,4 mil. Evra</a:t>
          </a:r>
          <a:endParaRPr lang="x-none"/>
        </a:p>
      </dgm:t>
    </dgm:pt>
    <dgm:pt modelId="{D13317AD-1D9E-4C7E-A725-9FC21D682A70}" type="parTrans" cxnId="{163560FD-22D8-4ABB-8D47-D3B869808CC6}">
      <dgm:prSet/>
      <dgm:spPr/>
      <dgm:t>
        <a:bodyPr/>
        <a:lstStyle/>
        <a:p>
          <a:endParaRPr lang="x-none"/>
        </a:p>
      </dgm:t>
    </dgm:pt>
    <dgm:pt modelId="{3477939B-196A-4870-B862-E73C98162C5A}" type="sibTrans" cxnId="{163560FD-22D8-4ABB-8D47-D3B869808CC6}">
      <dgm:prSet/>
      <dgm:spPr/>
      <dgm:t>
        <a:bodyPr/>
        <a:lstStyle/>
        <a:p>
          <a:endParaRPr lang="x-none"/>
        </a:p>
      </dgm:t>
    </dgm:pt>
    <dgm:pt modelId="{D104ED02-A514-4BF6-94C8-51337C17223E}">
      <dgm:prSet/>
      <dgm:spPr/>
      <dgm:t>
        <a:bodyPr/>
        <a:lstStyle/>
        <a:p>
          <a:pPr rtl="0"/>
          <a:r>
            <a:rPr lang="en-US" dirty="0" err="1" smtClean="0"/>
            <a:t>Kapital</a:t>
          </a:r>
          <a:r>
            <a:rPr lang="en-US" dirty="0" smtClean="0"/>
            <a:t>: 93,8 mil. Evra</a:t>
          </a:r>
          <a:endParaRPr lang="x-none"/>
        </a:p>
      </dgm:t>
    </dgm:pt>
    <dgm:pt modelId="{3B2687A1-F32B-4263-ABB7-D55BA0EF6567}" type="parTrans" cxnId="{44DCE55E-BB0C-4CD4-B46A-2817195194CD}">
      <dgm:prSet/>
      <dgm:spPr/>
      <dgm:t>
        <a:bodyPr/>
        <a:lstStyle/>
        <a:p>
          <a:endParaRPr lang="x-none"/>
        </a:p>
      </dgm:t>
    </dgm:pt>
    <dgm:pt modelId="{3C2B3B4C-F70E-44EB-BABC-B626D80CEE38}" type="sibTrans" cxnId="{44DCE55E-BB0C-4CD4-B46A-2817195194CD}">
      <dgm:prSet/>
      <dgm:spPr/>
      <dgm:t>
        <a:bodyPr/>
        <a:lstStyle/>
        <a:p>
          <a:endParaRPr lang="x-none"/>
        </a:p>
      </dgm:t>
    </dgm:pt>
    <dgm:pt modelId="{F57767A0-A173-4D70-A4A8-7418ACD99459}">
      <dgm:prSet/>
      <dgm:spPr/>
      <dgm:t>
        <a:bodyPr/>
        <a:lstStyle/>
        <a:p>
          <a:pPr rtl="0"/>
          <a:r>
            <a:rPr lang="en-US" dirty="0" smtClean="0"/>
            <a:t>ROE:17,1%</a:t>
          </a:r>
          <a:endParaRPr lang="x-none"/>
        </a:p>
      </dgm:t>
    </dgm:pt>
    <dgm:pt modelId="{989C322C-F25F-458D-A3D8-7E2F8087FF58}" type="parTrans" cxnId="{F3A2B404-A280-47EB-BD4B-737F711B4071}">
      <dgm:prSet/>
      <dgm:spPr/>
      <dgm:t>
        <a:bodyPr/>
        <a:lstStyle/>
        <a:p>
          <a:endParaRPr lang="x-none"/>
        </a:p>
      </dgm:t>
    </dgm:pt>
    <dgm:pt modelId="{537DFCCE-8BFC-4E05-ABBA-6C1AE36C86D5}" type="sibTrans" cxnId="{F3A2B404-A280-47EB-BD4B-737F711B4071}">
      <dgm:prSet/>
      <dgm:spPr/>
      <dgm:t>
        <a:bodyPr/>
        <a:lstStyle/>
        <a:p>
          <a:endParaRPr lang="x-none"/>
        </a:p>
      </dgm:t>
    </dgm:pt>
    <dgm:pt modelId="{F9EE74EF-A717-4B8D-91B6-EFF682EDCE38}">
      <dgm:prSet/>
      <dgm:spPr/>
      <dgm:t>
        <a:bodyPr/>
        <a:lstStyle/>
        <a:p>
          <a:pPr rtl="0"/>
          <a:r>
            <a:rPr lang="en-US" dirty="0" err="1" smtClean="0"/>
            <a:t>Stopa</a:t>
          </a:r>
          <a:r>
            <a:rPr lang="en-US" dirty="0" smtClean="0"/>
            <a:t> </a:t>
          </a:r>
          <a:r>
            <a:rPr lang="en-US" dirty="0" err="1" smtClean="0"/>
            <a:t>problemati</a:t>
          </a:r>
          <a:r>
            <a:rPr lang="sr-Latn-CS" dirty="0" smtClean="0"/>
            <a:t>čnih kredita (NPL):</a:t>
          </a:r>
          <a:r>
            <a:rPr lang="en-US" dirty="0" smtClean="0"/>
            <a:t> 2,9%</a:t>
          </a:r>
          <a:endParaRPr lang="x-none"/>
        </a:p>
      </dgm:t>
    </dgm:pt>
    <dgm:pt modelId="{70FEFFDD-3975-4D3C-96E8-3E48641EBA2A}" type="parTrans" cxnId="{C70B2B37-82A0-496C-86EE-3EE784E16587}">
      <dgm:prSet/>
      <dgm:spPr/>
      <dgm:t>
        <a:bodyPr/>
        <a:lstStyle/>
        <a:p>
          <a:endParaRPr lang="en-US"/>
        </a:p>
      </dgm:t>
    </dgm:pt>
    <dgm:pt modelId="{7893172B-7B3B-4341-8922-93775B7CB224}" type="sibTrans" cxnId="{C70B2B37-82A0-496C-86EE-3EE784E16587}">
      <dgm:prSet/>
      <dgm:spPr/>
      <dgm:t>
        <a:bodyPr/>
        <a:lstStyle/>
        <a:p>
          <a:endParaRPr lang="en-US"/>
        </a:p>
      </dgm:t>
    </dgm:pt>
    <dgm:pt modelId="{BED31FBC-A104-484D-BDF8-20215B874C30}" type="pres">
      <dgm:prSet presAssocID="{119DB3CD-454E-4AE3-BE26-653629416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EE0DF-6E8B-4E56-8313-8618EBB1736A}" type="pres">
      <dgm:prSet presAssocID="{65BD6B50-F352-4B3D-B543-2DF6E361488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ADBA59E1-2110-4DB9-9FB7-C19DEED6216E}" type="pres">
      <dgm:prSet presAssocID="{DECB5C30-31BE-465A-8249-B92373526B94}" presName="spacer" presStyleCnt="0"/>
      <dgm:spPr/>
    </dgm:pt>
    <dgm:pt modelId="{6C7A76C5-6572-4D14-9BE3-906C15042898}" type="pres">
      <dgm:prSet presAssocID="{109FBDA2-8330-49AE-BF06-5687114974C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F0E3C-CEF5-4C93-8240-3BCB120A37B4}" type="pres">
      <dgm:prSet presAssocID="{5383A113-E891-4FCC-BCE1-784CB768A116}" presName="spacer" presStyleCnt="0"/>
      <dgm:spPr/>
    </dgm:pt>
    <dgm:pt modelId="{A54B0029-9542-45C9-8974-0F2DD5643D0A}" type="pres">
      <dgm:prSet presAssocID="{BA4704E5-5845-4CB3-9687-07404A1D2BD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CBA3B-8C23-4EF9-A14C-92E943311EAC}" type="pres">
      <dgm:prSet presAssocID="{296CB2C0-DDAC-42A2-BFEE-4214FB42DF99}" presName="spacer" presStyleCnt="0"/>
      <dgm:spPr/>
    </dgm:pt>
    <dgm:pt modelId="{AB34A53E-AF85-4026-966E-32CAED64BE59}" type="pres">
      <dgm:prSet presAssocID="{3E3FE334-F6CD-4E9A-A16D-50518A32701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07C22-73CB-48FD-828D-F9C787E1BEF3}" type="pres">
      <dgm:prSet presAssocID="{859F0D93-567E-4CEC-A0E6-1993ABDAE9F2}" presName="spacer" presStyleCnt="0"/>
      <dgm:spPr/>
    </dgm:pt>
    <dgm:pt modelId="{A91E0EA2-20D8-41B2-832F-80A91595781D}" type="pres">
      <dgm:prSet presAssocID="{05B95623-C37A-44C5-B714-261E4EBF0C8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798EA-D3B8-4F5D-9E0C-E6E7520A8D21}" type="pres">
      <dgm:prSet presAssocID="{FFC75846-FE39-445C-816D-2FB1308204F3}" presName="spacer" presStyleCnt="0"/>
      <dgm:spPr/>
    </dgm:pt>
    <dgm:pt modelId="{B94A64AB-A149-472F-B0E9-F1F72CE8AC3D}" type="pres">
      <dgm:prSet presAssocID="{30ACAE21-64A7-4211-987E-505018CAE3E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B104-03AF-4247-90C8-1B7B974D7B78}" type="pres">
      <dgm:prSet presAssocID="{3477939B-196A-4870-B862-E73C98162C5A}" presName="spacer" presStyleCnt="0"/>
      <dgm:spPr/>
    </dgm:pt>
    <dgm:pt modelId="{E56C362B-4360-4218-9712-36A6336CDF92}" type="pres">
      <dgm:prSet presAssocID="{D104ED02-A514-4BF6-94C8-51337C17223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D51D8-F70F-4FF9-9451-2BD52ECB0392}" type="pres">
      <dgm:prSet presAssocID="{3C2B3B4C-F70E-44EB-BABC-B626D80CEE38}" presName="spacer" presStyleCnt="0"/>
      <dgm:spPr/>
    </dgm:pt>
    <dgm:pt modelId="{FF90EEE4-FE66-4177-9E8F-2697150699AF}" type="pres">
      <dgm:prSet presAssocID="{F9EE74EF-A717-4B8D-91B6-EFF682EDCE3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92130-690B-43E7-9100-57587871BD55}" type="pres">
      <dgm:prSet presAssocID="{7893172B-7B3B-4341-8922-93775B7CB224}" presName="spacer" presStyleCnt="0"/>
      <dgm:spPr/>
    </dgm:pt>
    <dgm:pt modelId="{263E5731-8264-4B81-AE24-FCD860767A6F}" type="pres">
      <dgm:prSet presAssocID="{F57767A0-A173-4D70-A4A8-7418ACD9945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D4C95-218A-43FC-A00F-C659B5D6B564}" type="presOf" srcId="{65BD6B50-F352-4B3D-B543-2DF6E3614889}" destId="{728EE0DF-6E8B-4E56-8313-8618EBB1736A}" srcOrd="0" destOrd="0" presId="urn:microsoft.com/office/officeart/2005/8/layout/vList2"/>
    <dgm:cxn modelId="{E43E51C5-61F7-4899-8E06-E4C4816E3332}" type="presOf" srcId="{119DB3CD-454E-4AE3-BE26-653629416FA1}" destId="{BED31FBC-A104-484D-BDF8-20215B874C30}" srcOrd="0" destOrd="0" presId="urn:microsoft.com/office/officeart/2005/8/layout/vList2"/>
    <dgm:cxn modelId="{E11DB623-101E-4E84-8655-8605B3D47E4B}" srcId="{119DB3CD-454E-4AE3-BE26-653629416FA1}" destId="{3E3FE334-F6CD-4E9A-A16D-50518A32701C}" srcOrd="3" destOrd="0" parTransId="{93E616A0-A84A-4212-9EFC-0680EE3E00B3}" sibTransId="{859F0D93-567E-4CEC-A0E6-1993ABDAE9F2}"/>
    <dgm:cxn modelId="{163560FD-22D8-4ABB-8D47-D3B869808CC6}" srcId="{119DB3CD-454E-4AE3-BE26-653629416FA1}" destId="{30ACAE21-64A7-4211-987E-505018CAE3E5}" srcOrd="5" destOrd="0" parTransId="{D13317AD-1D9E-4C7E-A725-9FC21D682A70}" sibTransId="{3477939B-196A-4870-B862-E73C98162C5A}"/>
    <dgm:cxn modelId="{C70B2B37-82A0-496C-86EE-3EE784E16587}" srcId="{119DB3CD-454E-4AE3-BE26-653629416FA1}" destId="{F9EE74EF-A717-4B8D-91B6-EFF682EDCE38}" srcOrd="7" destOrd="0" parTransId="{70FEFFDD-3975-4D3C-96E8-3E48641EBA2A}" sibTransId="{7893172B-7B3B-4341-8922-93775B7CB224}"/>
    <dgm:cxn modelId="{F4AC18FA-0FE2-479B-8F65-439D0E01A295}" srcId="{119DB3CD-454E-4AE3-BE26-653629416FA1}" destId="{65BD6B50-F352-4B3D-B543-2DF6E3614889}" srcOrd="0" destOrd="0" parTransId="{DCD9806C-CCDF-45B1-BED3-BE2564DA9795}" sibTransId="{DECB5C30-31BE-465A-8249-B92373526B94}"/>
    <dgm:cxn modelId="{1D36398F-60C9-471A-BB0B-7F172A077A13}" type="presOf" srcId="{3E3FE334-F6CD-4E9A-A16D-50518A32701C}" destId="{AB34A53E-AF85-4026-966E-32CAED64BE59}" srcOrd="0" destOrd="0" presId="urn:microsoft.com/office/officeart/2005/8/layout/vList2"/>
    <dgm:cxn modelId="{917625D9-C814-405E-AE5C-DD98DBFF524F}" srcId="{119DB3CD-454E-4AE3-BE26-653629416FA1}" destId="{BA4704E5-5845-4CB3-9687-07404A1D2BD1}" srcOrd="2" destOrd="0" parTransId="{2FF16C89-ECB6-4CED-B4B9-D30AA11C0BA3}" sibTransId="{296CB2C0-DDAC-42A2-BFEE-4214FB42DF99}"/>
    <dgm:cxn modelId="{44DCE55E-BB0C-4CD4-B46A-2817195194CD}" srcId="{119DB3CD-454E-4AE3-BE26-653629416FA1}" destId="{D104ED02-A514-4BF6-94C8-51337C17223E}" srcOrd="6" destOrd="0" parTransId="{3B2687A1-F32B-4263-ABB7-D55BA0EF6567}" sibTransId="{3C2B3B4C-F70E-44EB-BABC-B626D80CEE38}"/>
    <dgm:cxn modelId="{8BD036BE-6F13-4BC3-A930-E895310FE124}" type="presOf" srcId="{05B95623-C37A-44C5-B714-261E4EBF0C86}" destId="{A91E0EA2-20D8-41B2-832F-80A91595781D}" srcOrd="0" destOrd="0" presId="urn:microsoft.com/office/officeart/2005/8/layout/vList2"/>
    <dgm:cxn modelId="{61D1985C-B7CD-4B0A-BFCC-74F9AB9C2476}" type="presOf" srcId="{F57767A0-A173-4D70-A4A8-7418ACD99459}" destId="{263E5731-8264-4B81-AE24-FCD860767A6F}" srcOrd="0" destOrd="0" presId="urn:microsoft.com/office/officeart/2005/8/layout/vList2"/>
    <dgm:cxn modelId="{66A6E4C8-1F84-4325-B8A3-5EDBE3EC0C57}" type="presOf" srcId="{D104ED02-A514-4BF6-94C8-51337C17223E}" destId="{E56C362B-4360-4218-9712-36A6336CDF92}" srcOrd="0" destOrd="0" presId="urn:microsoft.com/office/officeart/2005/8/layout/vList2"/>
    <dgm:cxn modelId="{097E3F67-B5AA-43C1-8B83-34920A00A9D6}" type="presOf" srcId="{F9EE74EF-A717-4B8D-91B6-EFF682EDCE38}" destId="{FF90EEE4-FE66-4177-9E8F-2697150699AF}" srcOrd="0" destOrd="0" presId="urn:microsoft.com/office/officeart/2005/8/layout/vList2"/>
    <dgm:cxn modelId="{F3A2B404-A280-47EB-BD4B-737F711B4071}" srcId="{119DB3CD-454E-4AE3-BE26-653629416FA1}" destId="{F57767A0-A173-4D70-A4A8-7418ACD99459}" srcOrd="8" destOrd="0" parTransId="{989C322C-F25F-458D-A3D8-7E2F8087FF58}" sibTransId="{537DFCCE-8BFC-4E05-ABBA-6C1AE36C86D5}"/>
    <dgm:cxn modelId="{05B44B62-E889-499E-B923-4B5154CCFD09}" srcId="{119DB3CD-454E-4AE3-BE26-653629416FA1}" destId="{109FBDA2-8330-49AE-BF06-5687114974C4}" srcOrd="1" destOrd="0" parTransId="{18C2D24C-AA2E-4D99-9BA3-F60EF9AA7B64}" sibTransId="{5383A113-E891-4FCC-BCE1-784CB768A116}"/>
    <dgm:cxn modelId="{09E8A3B9-D35C-4C02-BC28-1418CCA63F5F}" type="presOf" srcId="{30ACAE21-64A7-4211-987E-505018CAE3E5}" destId="{B94A64AB-A149-472F-B0E9-F1F72CE8AC3D}" srcOrd="0" destOrd="0" presId="urn:microsoft.com/office/officeart/2005/8/layout/vList2"/>
    <dgm:cxn modelId="{84A062AD-5BB2-4D4F-B963-8E3308553C5D}" type="presOf" srcId="{109FBDA2-8330-49AE-BF06-5687114974C4}" destId="{6C7A76C5-6572-4D14-9BE3-906C15042898}" srcOrd="0" destOrd="0" presId="urn:microsoft.com/office/officeart/2005/8/layout/vList2"/>
    <dgm:cxn modelId="{863DCAC2-B19E-45F5-B67C-F9D6ED0EA5A0}" srcId="{119DB3CD-454E-4AE3-BE26-653629416FA1}" destId="{05B95623-C37A-44C5-B714-261E4EBF0C86}" srcOrd="4" destOrd="0" parTransId="{A86ED42E-6573-481A-9954-16F62ADEE7E4}" sibTransId="{FFC75846-FE39-445C-816D-2FB1308204F3}"/>
    <dgm:cxn modelId="{4E18F649-C550-4750-B1BC-E86B06F7286E}" type="presOf" srcId="{BA4704E5-5845-4CB3-9687-07404A1D2BD1}" destId="{A54B0029-9542-45C9-8974-0F2DD5643D0A}" srcOrd="0" destOrd="0" presId="urn:microsoft.com/office/officeart/2005/8/layout/vList2"/>
    <dgm:cxn modelId="{955D2DB9-D5C1-47FA-A74D-18498F98F2F1}" type="presParOf" srcId="{BED31FBC-A104-484D-BDF8-20215B874C30}" destId="{728EE0DF-6E8B-4E56-8313-8618EBB1736A}" srcOrd="0" destOrd="0" presId="urn:microsoft.com/office/officeart/2005/8/layout/vList2"/>
    <dgm:cxn modelId="{C1F639F1-19D8-4C8E-BAE9-B69CDB3A3A3A}" type="presParOf" srcId="{BED31FBC-A104-484D-BDF8-20215B874C30}" destId="{ADBA59E1-2110-4DB9-9FB7-C19DEED6216E}" srcOrd="1" destOrd="0" presId="urn:microsoft.com/office/officeart/2005/8/layout/vList2"/>
    <dgm:cxn modelId="{CEBF60B5-C78A-488C-8648-2559CDAD5057}" type="presParOf" srcId="{BED31FBC-A104-484D-BDF8-20215B874C30}" destId="{6C7A76C5-6572-4D14-9BE3-906C15042898}" srcOrd="2" destOrd="0" presId="urn:microsoft.com/office/officeart/2005/8/layout/vList2"/>
    <dgm:cxn modelId="{F66B11AC-D91E-47B0-81BE-AB1D35D0134C}" type="presParOf" srcId="{BED31FBC-A104-484D-BDF8-20215B874C30}" destId="{E68F0E3C-CEF5-4C93-8240-3BCB120A37B4}" srcOrd="3" destOrd="0" presId="urn:microsoft.com/office/officeart/2005/8/layout/vList2"/>
    <dgm:cxn modelId="{DE4D8721-C7AE-40A0-B732-60E895EBE7A6}" type="presParOf" srcId="{BED31FBC-A104-484D-BDF8-20215B874C30}" destId="{A54B0029-9542-45C9-8974-0F2DD5643D0A}" srcOrd="4" destOrd="0" presId="urn:microsoft.com/office/officeart/2005/8/layout/vList2"/>
    <dgm:cxn modelId="{35C2CD5C-54A8-4D90-9C67-D92A8F4FF59F}" type="presParOf" srcId="{BED31FBC-A104-484D-BDF8-20215B874C30}" destId="{D5CCBA3B-8C23-4EF9-A14C-92E943311EAC}" srcOrd="5" destOrd="0" presId="urn:microsoft.com/office/officeart/2005/8/layout/vList2"/>
    <dgm:cxn modelId="{F7A72E50-CD34-4D2E-B0CC-0B1BC8E47E79}" type="presParOf" srcId="{BED31FBC-A104-484D-BDF8-20215B874C30}" destId="{AB34A53E-AF85-4026-966E-32CAED64BE59}" srcOrd="6" destOrd="0" presId="urn:microsoft.com/office/officeart/2005/8/layout/vList2"/>
    <dgm:cxn modelId="{BED38E89-3C48-41C9-AC5C-009126CD128E}" type="presParOf" srcId="{BED31FBC-A104-484D-BDF8-20215B874C30}" destId="{60407C22-73CB-48FD-828D-F9C787E1BEF3}" srcOrd="7" destOrd="0" presId="urn:microsoft.com/office/officeart/2005/8/layout/vList2"/>
    <dgm:cxn modelId="{F2C0225F-DFC0-4D34-8053-BD408F8E4608}" type="presParOf" srcId="{BED31FBC-A104-484D-BDF8-20215B874C30}" destId="{A91E0EA2-20D8-41B2-832F-80A91595781D}" srcOrd="8" destOrd="0" presId="urn:microsoft.com/office/officeart/2005/8/layout/vList2"/>
    <dgm:cxn modelId="{219A10E8-B740-4FE8-9E05-A05DA1AB865D}" type="presParOf" srcId="{BED31FBC-A104-484D-BDF8-20215B874C30}" destId="{400798EA-D3B8-4F5D-9E0C-E6E7520A8D21}" srcOrd="9" destOrd="0" presId="urn:microsoft.com/office/officeart/2005/8/layout/vList2"/>
    <dgm:cxn modelId="{314198EA-F039-4CF4-8738-AE670FB1F71C}" type="presParOf" srcId="{BED31FBC-A104-484D-BDF8-20215B874C30}" destId="{B94A64AB-A149-472F-B0E9-F1F72CE8AC3D}" srcOrd="10" destOrd="0" presId="urn:microsoft.com/office/officeart/2005/8/layout/vList2"/>
    <dgm:cxn modelId="{F1243A69-7D86-49A2-84A6-090D695D5F8F}" type="presParOf" srcId="{BED31FBC-A104-484D-BDF8-20215B874C30}" destId="{7566B104-03AF-4247-90C8-1B7B974D7B78}" srcOrd="11" destOrd="0" presId="urn:microsoft.com/office/officeart/2005/8/layout/vList2"/>
    <dgm:cxn modelId="{B99E6532-E354-4AF0-B4A1-1D1181547CC8}" type="presParOf" srcId="{BED31FBC-A104-484D-BDF8-20215B874C30}" destId="{E56C362B-4360-4218-9712-36A6336CDF92}" srcOrd="12" destOrd="0" presId="urn:microsoft.com/office/officeart/2005/8/layout/vList2"/>
    <dgm:cxn modelId="{F379EB1A-251C-4835-B397-3025C599B9D1}" type="presParOf" srcId="{BED31FBC-A104-484D-BDF8-20215B874C30}" destId="{0F9D51D8-F70F-4FF9-9451-2BD52ECB0392}" srcOrd="13" destOrd="0" presId="urn:microsoft.com/office/officeart/2005/8/layout/vList2"/>
    <dgm:cxn modelId="{A33B1B3E-8D2E-42C5-A370-338ACADDD8F7}" type="presParOf" srcId="{BED31FBC-A104-484D-BDF8-20215B874C30}" destId="{FF90EEE4-FE66-4177-9E8F-2697150699AF}" srcOrd="14" destOrd="0" presId="urn:microsoft.com/office/officeart/2005/8/layout/vList2"/>
    <dgm:cxn modelId="{1DD47A53-8814-4E75-8931-927F9D9D4D48}" type="presParOf" srcId="{BED31FBC-A104-484D-BDF8-20215B874C30}" destId="{02892130-690B-43E7-9100-57587871BD55}" srcOrd="15" destOrd="0" presId="urn:microsoft.com/office/officeart/2005/8/layout/vList2"/>
    <dgm:cxn modelId="{0A940223-43EB-4DF0-8CB4-B74C0E93959E}" type="presParOf" srcId="{BED31FBC-A104-484D-BDF8-20215B874C30}" destId="{263E5731-8264-4B81-AE24-FCD860767A6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5DEEE-20E0-4A84-97C3-4D657DDD8D39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B0436F-8198-4810-A394-BDA5F8AB11A7}">
      <dgm:prSet custT="1"/>
      <dgm:spPr/>
      <dgm:t>
        <a:bodyPr/>
        <a:lstStyle/>
        <a:p>
          <a:pPr rtl="0"/>
          <a:r>
            <a:rPr lang="en-US" sz="1600" b="1" dirty="0" err="1" smtClean="0">
              <a:latin typeface="+mn-lt"/>
              <a:cs typeface="Arial" pitchFamily="34" charset="0"/>
            </a:rPr>
            <a:t>Ciljna</a:t>
          </a:r>
          <a:r>
            <a:rPr lang="en-US" sz="1600" b="1" dirty="0" smtClean="0">
              <a:latin typeface="+mn-lt"/>
              <a:cs typeface="Arial" pitchFamily="34" charset="0"/>
            </a:rPr>
            <a:t> </a:t>
          </a:r>
          <a:r>
            <a:rPr lang="en-US" sz="1600" b="1" dirty="0" err="1" smtClean="0">
              <a:latin typeface="+mn-lt"/>
              <a:cs typeface="Arial" pitchFamily="34" charset="0"/>
            </a:rPr>
            <a:t>grupa</a:t>
          </a:r>
          <a:r>
            <a:rPr lang="en-US" sz="1600" b="1" dirty="0" smtClean="0">
              <a:latin typeface="+mn-lt"/>
              <a:cs typeface="Arial" pitchFamily="34" charset="0"/>
            </a:rPr>
            <a:t>: </a:t>
          </a:r>
          <a:r>
            <a:rPr lang="sr-Latn-RS" sz="1600" b="1" dirty="0" smtClean="0">
              <a:latin typeface="+mn-lt"/>
              <a:cs typeface="Arial" pitchFamily="34" charset="0"/>
            </a:rPr>
            <a:t>individualna poljoprivredna gazdinstva</a:t>
          </a:r>
          <a:endParaRPr lang="en-US" sz="1600" b="1" dirty="0">
            <a:latin typeface="+mn-lt"/>
            <a:cs typeface="Arial" pitchFamily="34" charset="0"/>
          </a:endParaRPr>
        </a:p>
      </dgm:t>
    </dgm:pt>
    <dgm:pt modelId="{B4B8EDEB-5DB5-47CC-82CC-4584173DC187}" type="parTrans" cxnId="{A1DA54CF-8988-4404-8B16-D7041A196AAD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C826561C-3552-4BA4-B9B0-91948E7A852F}" type="sibTrans" cxnId="{A1DA54CF-8988-4404-8B16-D7041A196AAD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B9768518-99AE-40D5-BDD1-8C59BD0C8EE6}">
      <dgm:prSet custT="1"/>
      <dgm:spPr/>
      <dgm:t>
        <a:bodyPr/>
        <a:lstStyle/>
        <a:p>
          <a:pPr rtl="0"/>
          <a:r>
            <a:rPr lang="sr-Latn-CS" sz="1600" b="1" dirty="0" smtClean="0">
              <a:latin typeface="Arial" pitchFamily="34" charset="0"/>
              <a:cs typeface="Arial" pitchFamily="34" charset="0"/>
            </a:rPr>
            <a:t>Posebno obučeni i specijalizovani bankarski službenici</a:t>
          </a:r>
          <a:endParaRPr lang="sr-Latn-CS" sz="1600" b="1" dirty="0">
            <a:latin typeface="Arial" pitchFamily="34" charset="0"/>
            <a:cs typeface="Arial" pitchFamily="34" charset="0"/>
          </a:endParaRPr>
        </a:p>
      </dgm:t>
    </dgm:pt>
    <dgm:pt modelId="{D8ADA26D-ADC4-4259-B4F3-C52493782700}" type="parTrans" cxnId="{3F5FA851-101F-4F02-B910-CBDD0CBF421B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66A65E3-80B1-4438-AA08-23D16210E4BE}" type="sibTrans" cxnId="{3F5FA851-101F-4F02-B910-CBDD0CBF421B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CCB93126-8755-4905-87DD-6CAE3676DBC8}">
      <dgm:prSet custT="1"/>
      <dgm:spPr/>
      <dgm:t>
        <a:bodyPr/>
        <a:lstStyle/>
        <a:p>
          <a:pPr rtl="0"/>
          <a:r>
            <a:rPr lang="sr-Latn-RS" sz="1600" b="1" dirty="0" smtClean="0">
              <a:latin typeface="Arial" pitchFamily="34" charset="0"/>
              <a:cs typeface="Arial" pitchFamily="34" charset="0"/>
            </a:rPr>
            <a:t>K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rediti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prilago</a:t>
          </a:r>
          <a:r>
            <a:rPr lang="sr-Latn-RS" sz="1600" b="1" dirty="0" smtClean="0">
              <a:latin typeface="Arial" pitchFamily="34" charset="0"/>
              <a:cs typeface="Arial" pitchFamily="34" charset="0"/>
            </a:rPr>
            <a:t>đeni poljoprivrednim proizvođačima </a:t>
          </a:r>
        </a:p>
      </dgm:t>
    </dgm:pt>
    <dgm:pt modelId="{6D9E2F9C-8E8C-4FFE-993D-7EBCA20E2344}" type="parTrans" cxnId="{6598A7F9-E7F5-4C7B-A650-0D9AE0C35C68}">
      <dgm:prSet/>
      <dgm:spPr/>
      <dgm:t>
        <a:bodyPr/>
        <a:lstStyle/>
        <a:p>
          <a:endParaRPr lang="en-US" sz="1600" b="1"/>
        </a:p>
      </dgm:t>
    </dgm:pt>
    <dgm:pt modelId="{BA56B4CF-D056-49EB-859A-FAF9126DF866}" type="sibTrans" cxnId="{6598A7F9-E7F5-4C7B-A650-0D9AE0C35C68}">
      <dgm:prSet/>
      <dgm:spPr/>
      <dgm:t>
        <a:bodyPr/>
        <a:lstStyle/>
        <a:p>
          <a:endParaRPr lang="en-US" sz="1600" b="1"/>
        </a:p>
      </dgm:t>
    </dgm:pt>
    <dgm:pt modelId="{E9FBCF7B-ED19-4898-9630-FFA9F0646A86}">
      <dgm:prSet custT="1"/>
      <dgm:spPr/>
      <dgm:t>
        <a:bodyPr/>
        <a:lstStyle/>
        <a:p>
          <a:pPr rtl="0"/>
          <a:r>
            <a:rPr lang="sr-Latn-RS" sz="1600" b="1" dirty="0" smtClean="0">
              <a:latin typeface="Arial" pitchFamily="34" charset="0"/>
              <a:cs typeface="Arial" pitchFamily="34" charset="0"/>
            </a:rPr>
            <a:t>30,000 poljoprivrednih gazdinstava korist usluge ProCredit banke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5F9E2F60-C174-4A36-80FE-F55B3F25E73B}" type="parTrans" cxnId="{615939B6-6DF3-4721-B564-CE54DBF1ED30}">
      <dgm:prSet/>
      <dgm:spPr/>
      <dgm:t>
        <a:bodyPr/>
        <a:lstStyle/>
        <a:p>
          <a:endParaRPr lang="en-US" sz="1600" b="1"/>
        </a:p>
      </dgm:t>
    </dgm:pt>
    <dgm:pt modelId="{793402EB-B0B4-4FB3-A186-70EBD985D258}" type="sibTrans" cxnId="{615939B6-6DF3-4721-B564-CE54DBF1ED30}">
      <dgm:prSet/>
      <dgm:spPr/>
      <dgm:t>
        <a:bodyPr/>
        <a:lstStyle/>
        <a:p>
          <a:endParaRPr lang="en-US" sz="1600" b="1"/>
        </a:p>
      </dgm:t>
    </dgm:pt>
    <dgm:pt modelId="{9967DCD9-553C-467B-A54F-5A6B4BEDED7C}">
      <dgm:prSet custT="1"/>
      <dgm:spPr/>
      <dgm:t>
        <a:bodyPr/>
        <a:lstStyle/>
        <a:p>
          <a:pPr rtl="0"/>
          <a:r>
            <a:rPr lang="sr-Latn-RS" sz="1600" b="1" dirty="0" smtClean="0">
              <a:latin typeface="Arial" pitchFamily="34" charset="0"/>
              <a:cs typeface="Arial" pitchFamily="34" charset="0"/>
            </a:rPr>
            <a:t>Isplaćeno 120,000  agro kredita u vrednosti od 450 Miliona EUR 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AC6AB43-71DC-413B-8410-B20DE0E3D0D5}" type="parTrans" cxnId="{4C8030C2-BB78-4FAE-91BE-2F023F3D9637}">
      <dgm:prSet/>
      <dgm:spPr/>
      <dgm:t>
        <a:bodyPr/>
        <a:lstStyle/>
        <a:p>
          <a:endParaRPr lang="en-US" sz="1600" b="1"/>
        </a:p>
      </dgm:t>
    </dgm:pt>
    <dgm:pt modelId="{17A72BE2-2C34-418D-BC29-2F9123C247A4}" type="sibTrans" cxnId="{4C8030C2-BB78-4FAE-91BE-2F023F3D9637}">
      <dgm:prSet/>
      <dgm:spPr/>
      <dgm:t>
        <a:bodyPr/>
        <a:lstStyle/>
        <a:p>
          <a:endParaRPr lang="en-US" sz="1600" b="1"/>
        </a:p>
      </dgm:t>
    </dgm:pt>
    <dgm:pt modelId="{0BDE2CBC-47C7-4D25-A2B4-0D269A2E6130}">
      <dgm:prSet custT="1"/>
      <dgm:spPr/>
      <dgm:t>
        <a:bodyPr/>
        <a:lstStyle/>
        <a:p>
          <a:pPr rtl="0"/>
          <a:r>
            <a:rPr lang="sr-Latn-RS" sz="1600" b="1" dirty="0" smtClean="0">
              <a:latin typeface="Arial" pitchFamily="34" charset="0"/>
              <a:cs typeface="Arial" pitchFamily="34" charset="0"/>
            </a:rPr>
            <a:t>Tržišno učešće 48.7%</a:t>
          </a:r>
        </a:p>
      </dgm:t>
    </dgm:pt>
    <dgm:pt modelId="{59F08027-8469-4F17-8BAB-73134D647D90}" type="parTrans" cxnId="{34F37697-27DD-426D-B7E9-BA302233EAED}">
      <dgm:prSet/>
      <dgm:spPr/>
      <dgm:t>
        <a:bodyPr/>
        <a:lstStyle/>
        <a:p>
          <a:endParaRPr lang="en-US" sz="1600" b="1"/>
        </a:p>
      </dgm:t>
    </dgm:pt>
    <dgm:pt modelId="{CCCAB92C-C8CF-4F08-AEA0-9CB617175510}" type="sibTrans" cxnId="{34F37697-27DD-426D-B7E9-BA302233EAED}">
      <dgm:prSet/>
      <dgm:spPr/>
      <dgm:t>
        <a:bodyPr/>
        <a:lstStyle/>
        <a:p>
          <a:endParaRPr lang="en-US" sz="1600" b="1"/>
        </a:p>
      </dgm:t>
    </dgm:pt>
    <dgm:pt modelId="{3D79DBD0-727C-4E22-9D1D-6925FF379D0F}">
      <dgm:prSet custT="1"/>
      <dgm:spPr/>
      <dgm:t>
        <a:bodyPr/>
        <a:lstStyle/>
        <a:p>
          <a:pPr rtl="0"/>
          <a:r>
            <a:rPr lang="sr-Latn-RS" sz="1600" b="1" dirty="0" smtClean="0">
              <a:latin typeface="Arial" pitchFamily="34" charset="0"/>
              <a:cs typeface="Arial" pitchFamily="34" charset="0"/>
            </a:rPr>
            <a:t>Saradnja sa preko 500 proizvodjača i trgovaca repromaterijalom, mehanizacijom i opremom</a:t>
          </a:r>
        </a:p>
      </dgm:t>
    </dgm:pt>
    <dgm:pt modelId="{09136382-379B-4F86-904A-5E1817CF2B89}" type="sibTrans" cxnId="{1D29B98A-5C0A-4094-9FFC-A9C29E8AB629}">
      <dgm:prSet/>
      <dgm:spPr/>
      <dgm:t>
        <a:bodyPr/>
        <a:lstStyle/>
        <a:p>
          <a:endParaRPr lang="en-US" sz="1600" b="1"/>
        </a:p>
      </dgm:t>
    </dgm:pt>
    <dgm:pt modelId="{007C4B6D-E022-4114-9664-F390FE69DD35}" type="parTrans" cxnId="{1D29B98A-5C0A-4094-9FFC-A9C29E8AB629}">
      <dgm:prSet/>
      <dgm:spPr/>
      <dgm:t>
        <a:bodyPr/>
        <a:lstStyle/>
        <a:p>
          <a:endParaRPr lang="en-US" sz="1600" b="1"/>
        </a:p>
      </dgm:t>
    </dgm:pt>
    <dgm:pt modelId="{42887AFF-0935-4BF8-9839-31D7B58050A3}" type="pres">
      <dgm:prSet presAssocID="{9915DEEE-20E0-4A84-97C3-4D657DDD8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910EFF-5BF0-4117-A2C3-82895A76E7F2}" type="pres">
      <dgm:prSet presAssocID="{84B0436F-8198-4810-A394-BDA5F8AB11A7}" presName="parentText" presStyleLbl="node1" presStyleIdx="0" presStyleCnt="7" custScaleY="67429" custLinFactY="18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CAF64-D77A-4074-A659-10F2C3B03601}" type="pres">
      <dgm:prSet presAssocID="{C826561C-3552-4BA4-B9B0-91948E7A852F}" presName="spacer" presStyleCnt="0"/>
      <dgm:spPr/>
      <dgm:t>
        <a:bodyPr/>
        <a:lstStyle/>
        <a:p>
          <a:endParaRPr lang="en-US"/>
        </a:p>
      </dgm:t>
    </dgm:pt>
    <dgm:pt modelId="{7E74A8D7-8B03-464E-9F99-A3A5E17D0A0E}" type="pres">
      <dgm:prSet presAssocID="{B9768518-99AE-40D5-BDD1-8C59BD0C8EE6}" presName="parentText" presStyleLbl="node1" presStyleIdx="1" presStyleCnt="7" custScaleY="65100" custLinFactNeighborY="76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23318-C0F6-42F4-A46D-974238C4EAEB}" type="pres">
      <dgm:prSet presAssocID="{A66A65E3-80B1-4438-AA08-23D16210E4BE}" presName="spacer" presStyleCnt="0"/>
      <dgm:spPr/>
      <dgm:t>
        <a:bodyPr/>
        <a:lstStyle/>
        <a:p>
          <a:endParaRPr lang="en-US"/>
        </a:p>
      </dgm:t>
    </dgm:pt>
    <dgm:pt modelId="{D3633C22-1E2C-4083-A698-1717A6544838}" type="pres">
      <dgm:prSet presAssocID="{CCB93126-8755-4905-87DD-6CAE3676DBC8}" presName="parentText" presStyleLbl="node1" presStyleIdx="2" presStyleCnt="7" custScaleY="54920" custLinFactNeighborY="408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C9A5A-DD0D-4576-B95C-362D116E6E55}" type="pres">
      <dgm:prSet presAssocID="{BA56B4CF-D056-49EB-859A-FAF9126DF866}" presName="spacer" presStyleCnt="0"/>
      <dgm:spPr/>
      <dgm:t>
        <a:bodyPr/>
        <a:lstStyle/>
        <a:p>
          <a:endParaRPr lang="en-US"/>
        </a:p>
      </dgm:t>
    </dgm:pt>
    <dgm:pt modelId="{FA57BE20-1B50-4C1A-A2F3-53BCF5BBAC5B}" type="pres">
      <dgm:prSet presAssocID="{3D79DBD0-727C-4E22-9D1D-6925FF379D0F}" presName="parentText" presStyleLbl="node1" presStyleIdx="3" presStyleCnt="7" custScaleY="72520" custLinFactNeighborY="52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637C6-1FAD-4875-B2EB-477A207A0B0C}" type="pres">
      <dgm:prSet presAssocID="{09136382-379B-4F86-904A-5E1817CF2B89}" presName="spacer" presStyleCnt="0"/>
      <dgm:spPr/>
      <dgm:t>
        <a:bodyPr/>
        <a:lstStyle/>
        <a:p>
          <a:endParaRPr lang="en-US"/>
        </a:p>
      </dgm:t>
    </dgm:pt>
    <dgm:pt modelId="{96D5F068-F225-4B6C-A9B3-51619F0334C5}" type="pres">
      <dgm:prSet presAssocID="{E9FBCF7B-ED19-4898-9630-FFA9F0646A86}" presName="parentText" presStyleLbl="node1" presStyleIdx="4" presStyleCnt="7" custScaleY="61211" custLinFactNeighborY="-30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1A700-A705-4EC9-A7D4-B7F651479618}" type="pres">
      <dgm:prSet presAssocID="{793402EB-B0B4-4FB3-A186-70EBD985D258}" presName="spacer" presStyleCnt="0"/>
      <dgm:spPr/>
      <dgm:t>
        <a:bodyPr/>
        <a:lstStyle/>
        <a:p>
          <a:endParaRPr lang="en-US"/>
        </a:p>
      </dgm:t>
    </dgm:pt>
    <dgm:pt modelId="{3C84687F-EDD1-4C73-8549-1C7803530219}" type="pres">
      <dgm:prSet presAssocID="{9967DCD9-553C-467B-A54F-5A6B4BEDED7C}" presName="parentText" presStyleLbl="node1" presStyleIdx="5" presStyleCnt="7" custScaleY="71386" custLinFactNeighborY="-6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F90DE-8413-402D-81F5-F25968E58089}" type="pres">
      <dgm:prSet presAssocID="{17A72BE2-2C34-418D-BC29-2F9123C247A4}" presName="spacer" presStyleCnt="0"/>
      <dgm:spPr/>
      <dgm:t>
        <a:bodyPr/>
        <a:lstStyle/>
        <a:p>
          <a:endParaRPr lang="en-US"/>
        </a:p>
      </dgm:t>
    </dgm:pt>
    <dgm:pt modelId="{1FEA050F-635F-40BD-B1B9-EC85F0F49258}" type="pres">
      <dgm:prSet presAssocID="{0BDE2CBC-47C7-4D25-A2B4-0D269A2E6130}" presName="parentText" presStyleLbl="node1" presStyleIdx="6" presStyleCnt="7" custScaleY="62504" custLinFactY="-2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0AA99-3AF1-408C-BFA2-C376D4846B44}" type="presOf" srcId="{B9768518-99AE-40D5-BDD1-8C59BD0C8EE6}" destId="{7E74A8D7-8B03-464E-9F99-A3A5E17D0A0E}" srcOrd="0" destOrd="0" presId="urn:microsoft.com/office/officeart/2005/8/layout/vList2"/>
    <dgm:cxn modelId="{85D639A5-66F8-4D35-96C7-07FCD7763F3E}" type="presOf" srcId="{E9FBCF7B-ED19-4898-9630-FFA9F0646A86}" destId="{96D5F068-F225-4B6C-A9B3-51619F0334C5}" srcOrd="0" destOrd="0" presId="urn:microsoft.com/office/officeart/2005/8/layout/vList2"/>
    <dgm:cxn modelId="{47E5A704-B200-49A9-A1AF-8B911EA18968}" type="presOf" srcId="{0BDE2CBC-47C7-4D25-A2B4-0D269A2E6130}" destId="{1FEA050F-635F-40BD-B1B9-EC85F0F49258}" srcOrd="0" destOrd="0" presId="urn:microsoft.com/office/officeart/2005/8/layout/vList2"/>
    <dgm:cxn modelId="{444D6926-96C4-4EFC-8D87-50893F2DFCAF}" type="presOf" srcId="{84B0436F-8198-4810-A394-BDA5F8AB11A7}" destId="{54910EFF-5BF0-4117-A2C3-82895A76E7F2}" srcOrd="0" destOrd="0" presId="urn:microsoft.com/office/officeart/2005/8/layout/vList2"/>
    <dgm:cxn modelId="{2F866E8A-5ECB-4407-AC89-800B86FA9F14}" type="presOf" srcId="{9967DCD9-553C-467B-A54F-5A6B4BEDED7C}" destId="{3C84687F-EDD1-4C73-8549-1C7803530219}" srcOrd="0" destOrd="0" presId="urn:microsoft.com/office/officeart/2005/8/layout/vList2"/>
    <dgm:cxn modelId="{A1DA54CF-8988-4404-8B16-D7041A196AAD}" srcId="{9915DEEE-20E0-4A84-97C3-4D657DDD8D39}" destId="{84B0436F-8198-4810-A394-BDA5F8AB11A7}" srcOrd="0" destOrd="0" parTransId="{B4B8EDEB-5DB5-47CC-82CC-4584173DC187}" sibTransId="{C826561C-3552-4BA4-B9B0-91948E7A852F}"/>
    <dgm:cxn modelId="{6598A7F9-E7F5-4C7B-A650-0D9AE0C35C68}" srcId="{9915DEEE-20E0-4A84-97C3-4D657DDD8D39}" destId="{CCB93126-8755-4905-87DD-6CAE3676DBC8}" srcOrd="2" destOrd="0" parTransId="{6D9E2F9C-8E8C-4FFE-993D-7EBCA20E2344}" sibTransId="{BA56B4CF-D056-49EB-859A-FAF9126DF866}"/>
    <dgm:cxn modelId="{615939B6-6DF3-4721-B564-CE54DBF1ED30}" srcId="{9915DEEE-20E0-4A84-97C3-4D657DDD8D39}" destId="{E9FBCF7B-ED19-4898-9630-FFA9F0646A86}" srcOrd="4" destOrd="0" parTransId="{5F9E2F60-C174-4A36-80FE-F55B3F25E73B}" sibTransId="{793402EB-B0B4-4FB3-A186-70EBD985D258}"/>
    <dgm:cxn modelId="{1AC5F526-ED69-4F74-A0F9-72CF49C8B85E}" type="presOf" srcId="{3D79DBD0-727C-4E22-9D1D-6925FF379D0F}" destId="{FA57BE20-1B50-4C1A-A2F3-53BCF5BBAC5B}" srcOrd="0" destOrd="0" presId="urn:microsoft.com/office/officeart/2005/8/layout/vList2"/>
    <dgm:cxn modelId="{1CDBC760-4D80-410A-8AD6-AD445DFD3982}" type="presOf" srcId="{CCB93126-8755-4905-87DD-6CAE3676DBC8}" destId="{D3633C22-1E2C-4083-A698-1717A6544838}" srcOrd="0" destOrd="0" presId="urn:microsoft.com/office/officeart/2005/8/layout/vList2"/>
    <dgm:cxn modelId="{3F5FA851-101F-4F02-B910-CBDD0CBF421B}" srcId="{9915DEEE-20E0-4A84-97C3-4D657DDD8D39}" destId="{B9768518-99AE-40D5-BDD1-8C59BD0C8EE6}" srcOrd="1" destOrd="0" parTransId="{D8ADA26D-ADC4-4259-B4F3-C52493782700}" sibTransId="{A66A65E3-80B1-4438-AA08-23D16210E4BE}"/>
    <dgm:cxn modelId="{768713F6-845F-44DC-B3DB-7394DA036BDB}" type="presOf" srcId="{9915DEEE-20E0-4A84-97C3-4D657DDD8D39}" destId="{42887AFF-0935-4BF8-9839-31D7B58050A3}" srcOrd="0" destOrd="0" presId="urn:microsoft.com/office/officeart/2005/8/layout/vList2"/>
    <dgm:cxn modelId="{4C8030C2-BB78-4FAE-91BE-2F023F3D9637}" srcId="{9915DEEE-20E0-4A84-97C3-4D657DDD8D39}" destId="{9967DCD9-553C-467B-A54F-5A6B4BEDED7C}" srcOrd="5" destOrd="0" parTransId="{8AC6AB43-71DC-413B-8410-B20DE0E3D0D5}" sibTransId="{17A72BE2-2C34-418D-BC29-2F9123C247A4}"/>
    <dgm:cxn modelId="{34F37697-27DD-426D-B7E9-BA302233EAED}" srcId="{9915DEEE-20E0-4A84-97C3-4D657DDD8D39}" destId="{0BDE2CBC-47C7-4D25-A2B4-0D269A2E6130}" srcOrd="6" destOrd="0" parTransId="{59F08027-8469-4F17-8BAB-73134D647D90}" sibTransId="{CCCAB92C-C8CF-4F08-AEA0-9CB617175510}"/>
    <dgm:cxn modelId="{1D29B98A-5C0A-4094-9FFC-A9C29E8AB629}" srcId="{9915DEEE-20E0-4A84-97C3-4D657DDD8D39}" destId="{3D79DBD0-727C-4E22-9D1D-6925FF379D0F}" srcOrd="3" destOrd="0" parTransId="{007C4B6D-E022-4114-9664-F390FE69DD35}" sibTransId="{09136382-379B-4F86-904A-5E1817CF2B89}"/>
    <dgm:cxn modelId="{1280D5AB-98AE-4FB7-A33A-709EB3D6838B}" type="presParOf" srcId="{42887AFF-0935-4BF8-9839-31D7B58050A3}" destId="{54910EFF-5BF0-4117-A2C3-82895A76E7F2}" srcOrd="0" destOrd="0" presId="urn:microsoft.com/office/officeart/2005/8/layout/vList2"/>
    <dgm:cxn modelId="{1083CBA3-1537-4704-9B6C-CCB449DDF586}" type="presParOf" srcId="{42887AFF-0935-4BF8-9839-31D7B58050A3}" destId="{B5DCAF64-D77A-4074-A659-10F2C3B03601}" srcOrd="1" destOrd="0" presId="urn:microsoft.com/office/officeart/2005/8/layout/vList2"/>
    <dgm:cxn modelId="{4958578E-1120-4E77-845F-1A36DE37EA92}" type="presParOf" srcId="{42887AFF-0935-4BF8-9839-31D7B58050A3}" destId="{7E74A8D7-8B03-464E-9F99-A3A5E17D0A0E}" srcOrd="2" destOrd="0" presId="urn:microsoft.com/office/officeart/2005/8/layout/vList2"/>
    <dgm:cxn modelId="{A0BE79FA-DA04-4D80-9D69-0876C04474E7}" type="presParOf" srcId="{42887AFF-0935-4BF8-9839-31D7B58050A3}" destId="{1D723318-C0F6-42F4-A46D-974238C4EAEB}" srcOrd="3" destOrd="0" presId="urn:microsoft.com/office/officeart/2005/8/layout/vList2"/>
    <dgm:cxn modelId="{9F74A174-8B75-42E3-A490-12F8B3D9A08B}" type="presParOf" srcId="{42887AFF-0935-4BF8-9839-31D7B58050A3}" destId="{D3633C22-1E2C-4083-A698-1717A6544838}" srcOrd="4" destOrd="0" presId="urn:microsoft.com/office/officeart/2005/8/layout/vList2"/>
    <dgm:cxn modelId="{F9995C19-E23F-4420-A9F2-0B93F3EA1EB3}" type="presParOf" srcId="{42887AFF-0935-4BF8-9839-31D7B58050A3}" destId="{255C9A5A-DD0D-4576-B95C-362D116E6E55}" srcOrd="5" destOrd="0" presId="urn:microsoft.com/office/officeart/2005/8/layout/vList2"/>
    <dgm:cxn modelId="{12E3E234-F03E-4DB1-BF39-806BDA8950C7}" type="presParOf" srcId="{42887AFF-0935-4BF8-9839-31D7B58050A3}" destId="{FA57BE20-1B50-4C1A-A2F3-53BCF5BBAC5B}" srcOrd="6" destOrd="0" presId="urn:microsoft.com/office/officeart/2005/8/layout/vList2"/>
    <dgm:cxn modelId="{CF39A7FA-6E79-4EC3-83F7-4566405B4266}" type="presParOf" srcId="{42887AFF-0935-4BF8-9839-31D7B58050A3}" destId="{0D7637C6-1FAD-4875-B2EB-477A207A0B0C}" srcOrd="7" destOrd="0" presId="urn:microsoft.com/office/officeart/2005/8/layout/vList2"/>
    <dgm:cxn modelId="{66CFE30C-5265-4411-91BA-618370A7ACEF}" type="presParOf" srcId="{42887AFF-0935-4BF8-9839-31D7B58050A3}" destId="{96D5F068-F225-4B6C-A9B3-51619F0334C5}" srcOrd="8" destOrd="0" presId="urn:microsoft.com/office/officeart/2005/8/layout/vList2"/>
    <dgm:cxn modelId="{0F0F0CB1-4134-4B1A-8267-55C102F5C5B2}" type="presParOf" srcId="{42887AFF-0935-4BF8-9839-31D7B58050A3}" destId="{BE91A700-A705-4EC9-A7D4-B7F651479618}" srcOrd="9" destOrd="0" presId="urn:microsoft.com/office/officeart/2005/8/layout/vList2"/>
    <dgm:cxn modelId="{DADF794F-C591-4529-B65B-6E31A89E2B50}" type="presParOf" srcId="{42887AFF-0935-4BF8-9839-31D7B58050A3}" destId="{3C84687F-EDD1-4C73-8549-1C7803530219}" srcOrd="10" destOrd="0" presId="urn:microsoft.com/office/officeart/2005/8/layout/vList2"/>
    <dgm:cxn modelId="{D29F1EA6-FB2D-48AF-99CD-BF2C6784E403}" type="presParOf" srcId="{42887AFF-0935-4BF8-9839-31D7B58050A3}" destId="{088F90DE-8413-402D-81F5-F25968E58089}" srcOrd="11" destOrd="0" presId="urn:microsoft.com/office/officeart/2005/8/layout/vList2"/>
    <dgm:cxn modelId="{8AFD1D4C-A495-46A9-81BB-FF73401B8CFB}" type="presParOf" srcId="{42887AFF-0935-4BF8-9839-31D7B58050A3}" destId="{1FEA050F-635F-40BD-B1B9-EC85F0F4925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A1FAC-6AF5-4742-9DA1-ADA3EF43333F}" type="doc">
      <dgm:prSet loTypeId="ProcreditHierarchy" loCatId="other" qsTypeId="urn:microsoft.com/office/officeart/2005/8/quickstyle/simple1" qsCatId="simple" csTypeId="nekiUniqe" csCatId="colorful" phldr="1"/>
      <dgm:spPr/>
    </dgm:pt>
    <dgm:pt modelId="{FB283C91-F54C-4C91-B1D4-4883DF5F6E3A}">
      <dgm:prSet phldrT="[Text]" custT="1"/>
      <dgm:spPr/>
      <dgm:t>
        <a:bodyPr/>
        <a:lstStyle/>
        <a:p>
          <a:r>
            <a:rPr lang="sr-Latn-RS" sz="2600" b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Razumevanje njihove proizvodnje</a:t>
          </a:r>
          <a:endParaRPr lang="sr-Latn-RS" sz="2600" b="1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23C1F772-798A-4354-833C-1A9F98DF66E3}" type="parTrans" cxnId="{B2C043A5-C2F5-4F79-A4E8-B0B8D6FF6014}">
      <dgm:prSet/>
      <dgm:spPr/>
      <dgm:t>
        <a:bodyPr/>
        <a:lstStyle/>
        <a:p>
          <a:endParaRPr lang="sr-Latn-RS" sz="2600">
            <a:latin typeface="Calibri" pitchFamily="34" charset="0"/>
            <a:cs typeface="Calibri" pitchFamily="34" charset="0"/>
          </a:endParaRPr>
        </a:p>
      </dgm:t>
    </dgm:pt>
    <dgm:pt modelId="{26CF1F36-3F81-4B0F-8D91-CC9ACC4DDDFD}" type="sibTrans" cxnId="{B2C043A5-C2F5-4F79-A4E8-B0B8D6FF6014}">
      <dgm:prSet/>
      <dgm:spPr/>
      <dgm:t>
        <a:bodyPr/>
        <a:lstStyle/>
        <a:p>
          <a:endParaRPr lang="sr-Latn-RS" sz="2600">
            <a:latin typeface="Calibri" pitchFamily="34" charset="0"/>
            <a:cs typeface="Calibri" pitchFamily="34" charset="0"/>
          </a:endParaRPr>
        </a:p>
      </dgm:t>
    </dgm:pt>
    <dgm:pt modelId="{65EEC8C5-8325-4D0E-9823-D1A7E97289CA}">
      <dgm:prSet phldrT="[Text]" custT="1"/>
      <dgm:spPr/>
      <dgm:t>
        <a:bodyPr/>
        <a:lstStyle/>
        <a:p>
          <a:r>
            <a:rPr lang="sr-Latn-RS" sz="2600" b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Tačnost i poštovanje dogovora</a:t>
          </a:r>
          <a:endParaRPr lang="sr-Latn-RS" sz="2600" b="1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5457AA3C-CDF6-4DD0-A826-4B7E2B876F7C}" type="parTrans" cxnId="{A87CB96B-4F23-4ABF-BD9F-AE4DE5073B49}">
      <dgm:prSet/>
      <dgm:spPr/>
      <dgm:t>
        <a:bodyPr/>
        <a:lstStyle/>
        <a:p>
          <a:endParaRPr lang="sr-Latn-RS" sz="2600">
            <a:latin typeface="Calibri" pitchFamily="34" charset="0"/>
            <a:cs typeface="Calibri" pitchFamily="34" charset="0"/>
          </a:endParaRPr>
        </a:p>
      </dgm:t>
    </dgm:pt>
    <dgm:pt modelId="{8B320AB0-F374-4CA7-8973-C49195CD3BF0}" type="sibTrans" cxnId="{A87CB96B-4F23-4ABF-BD9F-AE4DE5073B49}">
      <dgm:prSet/>
      <dgm:spPr/>
      <dgm:t>
        <a:bodyPr/>
        <a:lstStyle/>
        <a:p>
          <a:endParaRPr lang="sr-Latn-RS" sz="2600">
            <a:latin typeface="Calibri" pitchFamily="34" charset="0"/>
            <a:cs typeface="Calibri" pitchFamily="34" charset="0"/>
          </a:endParaRPr>
        </a:p>
      </dgm:t>
    </dgm:pt>
    <dgm:pt modelId="{16F101FC-28BD-498B-A014-77E08CD39D11}" type="pres">
      <dgm:prSet presAssocID="{9FEA1FAC-6AF5-4742-9DA1-ADA3EF4333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7CEA8D-BF35-4AC0-A839-1E48A274E584}" type="pres">
      <dgm:prSet presAssocID="{FB283C91-F54C-4C91-B1D4-4883DF5F6E3A}" presName="hierRoot1" presStyleCnt="0"/>
      <dgm:spPr/>
    </dgm:pt>
    <dgm:pt modelId="{E49AA9D2-D0FA-4D76-9ECB-4F8B264F98D8}" type="pres">
      <dgm:prSet presAssocID="{FB283C91-F54C-4C91-B1D4-4883DF5F6E3A}" presName="composite" presStyleCnt="0"/>
      <dgm:spPr/>
    </dgm:pt>
    <dgm:pt modelId="{10B8FD28-053F-46A8-83D5-B782503EF3EA}" type="pres">
      <dgm:prSet presAssocID="{FB283C91-F54C-4C91-B1D4-4883DF5F6E3A}" presName="background" presStyleLbl="node0" presStyleIdx="0" presStyleCnt="2"/>
      <dgm:spPr/>
    </dgm:pt>
    <dgm:pt modelId="{8A968EC8-73C9-49E1-888A-F84570422187}" type="pres">
      <dgm:prSet presAssocID="{FB283C91-F54C-4C91-B1D4-4883DF5F6E3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F8D4EB-ADAC-4309-8A34-BA4F6CE7A839}" type="pres">
      <dgm:prSet presAssocID="{FB283C91-F54C-4C91-B1D4-4883DF5F6E3A}" presName="hierChild2" presStyleCnt="0"/>
      <dgm:spPr/>
    </dgm:pt>
    <dgm:pt modelId="{47BB096D-2677-4767-9370-0B28E3EBE76A}" type="pres">
      <dgm:prSet presAssocID="{65EEC8C5-8325-4D0E-9823-D1A7E97289CA}" presName="hierRoot1" presStyleCnt="0"/>
      <dgm:spPr/>
    </dgm:pt>
    <dgm:pt modelId="{3D9E0BA5-3F05-484B-9170-92E04E04E636}" type="pres">
      <dgm:prSet presAssocID="{65EEC8C5-8325-4D0E-9823-D1A7E97289CA}" presName="composite" presStyleCnt="0"/>
      <dgm:spPr/>
    </dgm:pt>
    <dgm:pt modelId="{5A92F57C-6DC0-4BAA-9018-E0DE11561086}" type="pres">
      <dgm:prSet presAssocID="{65EEC8C5-8325-4D0E-9823-D1A7E97289CA}" presName="background" presStyleLbl="node0" presStyleIdx="1" presStyleCnt="2"/>
      <dgm:spPr/>
    </dgm:pt>
    <dgm:pt modelId="{B7FE7C96-3037-4ED7-BD4B-49225DD93A51}" type="pres">
      <dgm:prSet presAssocID="{65EEC8C5-8325-4D0E-9823-D1A7E97289CA}" presName="text" presStyleLbl="fgAcc0" presStyleIdx="1" presStyleCnt="2" custLinFactNeighborX="-871" custLinFactNeighborY="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AC8E3-9F22-4C21-A3E7-72A5564825E2}" type="pres">
      <dgm:prSet presAssocID="{65EEC8C5-8325-4D0E-9823-D1A7E97289CA}" presName="hierChild2" presStyleCnt="0"/>
      <dgm:spPr/>
    </dgm:pt>
  </dgm:ptLst>
  <dgm:cxnLst>
    <dgm:cxn modelId="{7F8D8B53-7D48-4D12-A24D-B5FAE4056DB0}" type="presOf" srcId="{FB283C91-F54C-4C91-B1D4-4883DF5F6E3A}" destId="{8A968EC8-73C9-49E1-888A-F84570422187}" srcOrd="0" destOrd="0" presId="ProcreditHierarchy"/>
    <dgm:cxn modelId="{B2C043A5-C2F5-4F79-A4E8-B0B8D6FF6014}" srcId="{9FEA1FAC-6AF5-4742-9DA1-ADA3EF43333F}" destId="{FB283C91-F54C-4C91-B1D4-4883DF5F6E3A}" srcOrd="0" destOrd="0" parTransId="{23C1F772-798A-4354-833C-1A9F98DF66E3}" sibTransId="{26CF1F36-3F81-4B0F-8D91-CC9ACC4DDDFD}"/>
    <dgm:cxn modelId="{A87CB96B-4F23-4ABF-BD9F-AE4DE5073B49}" srcId="{9FEA1FAC-6AF5-4742-9DA1-ADA3EF43333F}" destId="{65EEC8C5-8325-4D0E-9823-D1A7E97289CA}" srcOrd="1" destOrd="0" parTransId="{5457AA3C-CDF6-4DD0-A826-4B7E2B876F7C}" sibTransId="{8B320AB0-F374-4CA7-8973-C49195CD3BF0}"/>
    <dgm:cxn modelId="{BBDA813E-B86B-4785-A196-81E2CFE0EE8D}" type="presOf" srcId="{65EEC8C5-8325-4D0E-9823-D1A7E97289CA}" destId="{B7FE7C96-3037-4ED7-BD4B-49225DD93A51}" srcOrd="0" destOrd="0" presId="ProcreditHierarchy"/>
    <dgm:cxn modelId="{90FB3FAE-DA38-4068-8B80-722E974F357B}" type="presOf" srcId="{9FEA1FAC-6AF5-4742-9DA1-ADA3EF43333F}" destId="{16F101FC-28BD-498B-A014-77E08CD39D11}" srcOrd="0" destOrd="0" presId="ProcreditHierarchy"/>
    <dgm:cxn modelId="{50F3224A-CD08-4E3A-8666-E3CAF06CF120}" type="presParOf" srcId="{16F101FC-28BD-498B-A014-77E08CD39D11}" destId="{EB7CEA8D-BF35-4AC0-A839-1E48A274E584}" srcOrd="0" destOrd="0" presId="ProcreditHierarchy"/>
    <dgm:cxn modelId="{DB46C64C-CF98-4295-A6E2-90320A81B915}" type="presParOf" srcId="{EB7CEA8D-BF35-4AC0-A839-1E48A274E584}" destId="{E49AA9D2-D0FA-4D76-9ECB-4F8B264F98D8}" srcOrd="0" destOrd="0" presId="ProcreditHierarchy"/>
    <dgm:cxn modelId="{35938AEC-D32E-4BA2-842A-A8BA339A2BD2}" type="presParOf" srcId="{E49AA9D2-D0FA-4D76-9ECB-4F8B264F98D8}" destId="{10B8FD28-053F-46A8-83D5-B782503EF3EA}" srcOrd="0" destOrd="0" presId="ProcreditHierarchy"/>
    <dgm:cxn modelId="{7CB295B2-0B4A-49C4-9332-DD4B734184BC}" type="presParOf" srcId="{E49AA9D2-D0FA-4D76-9ECB-4F8B264F98D8}" destId="{8A968EC8-73C9-49E1-888A-F84570422187}" srcOrd="1" destOrd="0" presId="ProcreditHierarchy"/>
    <dgm:cxn modelId="{6D20C312-6B22-4CB5-9FB7-75EFEFED2DB1}" type="presParOf" srcId="{EB7CEA8D-BF35-4AC0-A839-1E48A274E584}" destId="{04F8D4EB-ADAC-4309-8A34-BA4F6CE7A839}" srcOrd="1" destOrd="0" presId="ProcreditHierarchy"/>
    <dgm:cxn modelId="{195F0BFC-8D12-4CB8-AF61-D7A53586CD80}" type="presParOf" srcId="{16F101FC-28BD-498B-A014-77E08CD39D11}" destId="{47BB096D-2677-4767-9370-0B28E3EBE76A}" srcOrd="1" destOrd="0" presId="ProcreditHierarchy"/>
    <dgm:cxn modelId="{52F85004-8525-4A44-B432-0AD6AF7F88F1}" type="presParOf" srcId="{47BB096D-2677-4767-9370-0B28E3EBE76A}" destId="{3D9E0BA5-3F05-484B-9170-92E04E04E636}" srcOrd="0" destOrd="0" presId="ProcreditHierarchy"/>
    <dgm:cxn modelId="{C2BF403A-6BFF-4D4E-8FE5-BA0AE77ABA88}" type="presParOf" srcId="{3D9E0BA5-3F05-484B-9170-92E04E04E636}" destId="{5A92F57C-6DC0-4BAA-9018-E0DE11561086}" srcOrd="0" destOrd="0" presId="ProcreditHierarchy"/>
    <dgm:cxn modelId="{5D5D7ACA-510D-4EDE-BBE3-118EAA45E076}" type="presParOf" srcId="{3D9E0BA5-3F05-484B-9170-92E04E04E636}" destId="{B7FE7C96-3037-4ED7-BD4B-49225DD93A51}" srcOrd="1" destOrd="0" presId="ProcreditHierarchy"/>
    <dgm:cxn modelId="{8173CDB3-9C90-4E7B-A749-1557637C4801}" type="presParOf" srcId="{47BB096D-2677-4767-9370-0B28E3EBE76A}" destId="{315AC8E3-9F22-4C21-A3E7-72A5564825E2}" srcOrd="1" destOrd="0" presId="Procredit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184B9-C8C3-4804-99D6-BABCCCE3C8F8}" type="doc">
      <dgm:prSet loTypeId="urn:microsoft.com/office/officeart/2005/8/layout/hierarchy1" loCatId="hierarchy" qsTypeId="urn:microsoft.com/office/officeart/2005/8/quickstyle/simple1" qsCatId="simple" csTypeId="nekiUniqe" csCatId="colorful" phldr="1"/>
      <dgm:spPr/>
    </dgm:pt>
    <dgm:pt modelId="{137C691D-2F11-4068-AFBB-10F3DFCD537A}">
      <dgm:prSet phldrT="[Text]" custT="1"/>
      <dgm:spPr/>
      <dgm:t>
        <a:bodyPr/>
        <a:lstStyle/>
        <a:p>
          <a:r>
            <a:rPr lang="sr-Latn-RS" sz="26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Brzina i jednostavnost</a:t>
          </a:r>
          <a:endParaRPr lang="sr-Latn-RS" sz="2600" b="1" dirty="0">
            <a:solidFill>
              <a:schemeClr val="bg1">
                <a:lumMod val="50000"/>
              </a:schemeClr>
            </a:solidFill>
          </a:endParaRPr>
        </a:p>
      </dgm:t>
    </dgm:pt>
    <dgm:pt modelId="{44B1AB4F-E777-45C3-A51E-DABE3E937B12}" type="parTrans" cxnId="{CB46A7C0-AE03-4F45-933D-4A6BF9D4C7F7}">
      <dgm:prSet/>
      <dgm:spPr/>
      <dgm:t>
        <a:bodyPr/>
        <a:lstStyle/>
        <a:p>
          <a:endParaRPr lang="sr-Latn-RS" sz="2600" b="1">
            <a:solidFill>
              <a:schemeClr val="bg1">
                <a:lumMod val="50000"/>
              </a:schemeClr>
            </a:solidFill>
          </a:endParaRPr>
        </a:p>
      </dgm:t>
    </dgm:pt>
    <dgm:pt modelId="{050CB585-9B78-4CA1-AB78-A9E5C9220788}" type="sibTrans" cxnId="{CB46A7C0-AE03-4F45-933D-4A6BF9D4C7F7}">
      <dgm:prSet/>
      <dgm:spPr/>
      <dgm:t>
        <a:bodyPr/>
        <a:lstStyle/>
        <a:p>
          <a:endParaRPr lang="sr-Latn-RS" sz="2600" b="1">
            <a:solidFill>
              <a:schemeClr val="bg1">
                <a:lumMod val="50000"/>
              </a:schemeClr>
            </a:solidFill>
          </a:endParaRPr>
        </a:p>
      </dgm:t>
    </dgm:pt>
    <dgm:pt modelId="{4631156E-B4FB-42CB-BE8F-B011A4334E50}">
      <dgm:prSet phldrT="[Text]" custT="1"/>
      <dgm:spPr/>
      <dgm:t>
        <a:bodyPr/>
        <a:lstStyle/>
        <a:p>
          <a:r>
            <a:rPr lang="sr-Latn-RS" sz="26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Subvencionisane kredite</a:t>
          </a:r>
          <a:r>
            <a:rPr lang="sr-Latn-CS" sz="26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sr-Latn-RS" sz="2600" b="1" dirty="0">
            <a:solidFill>
              <a:schemeClr val="bg1">
                <a:lumMod val="50000"/>
              </a:schemeClr>
            </a:solidFill>
          </a:endParaRPr>
        </a:p>
      </dgm:t>
    </dgm:pt>
    <dgm:pt modelId="{60EE8EA8-5F25-48F2-801D-EE95B82D3582}" type="parTrans" cxnId="{D2303F5D-B305-43E1-B55E-2BB3FE1F6B4C}">
      <dgm:prSet/>
      <dgm:spPr/>
      <dgm:t>
        <a:bodyPr/>
        <a:lstStyle/>
        <a:p>
          <a:endParaRPr lang="sr-Latn-RS" sz="2600" b="1">
            <a:solidFill>
              <a:schemeClr val="bg1">
                <a:lumMod val="50000"/>
              </a:schemeClr>
            </a:solidFill>
          </a:endParaRPr>
        </a:p>
      </dgm:t>
    </dgm:pt>
    <dgm:pt modelId="{8AA9C92D-EC58-437C-AFE5-78171AA059B9}" type="sibTrans" cxnId="{D2303F5D-B305-43E1-B55E-2BB3FE1F6B4C}">
      <dgm:prSet/>
      <dgm:spPr/>
      <dgm:t>
        <a:bodyPr/>
        <a:lstStyle/>
        <a:p>
          <a:endParaRPr lang="sr-Latn-RS" sz="2600" b="1">
            <a:solidFill>
              <a:schemeClr val="bg1">
                <a:lumMod val="50000"/>
              </a:schemeClr>
            </a:solidFill>
          </a:endParaRPr>
        </a:p>
      </dgm:t>
    </dgm:pt>
    <dgm:pt modelId="{15CC8F23-E150-47E7-ADDD-A7AF90FE0398}" type="pres">
      <dgm:prSet presAssocID="{D3A184B9-C8C3-4804-99D6-BABCCCE3C8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C6FB2A-4614-4565-8DFF-BAFB903E8A13}" type="pres">
      <dgm:prSet presAssocID="{137C691D-2F11-4068-AFBB-10F3DFCD537A}" presName="hierRoot1" presStyleCnt="0"/>
      <dgm:spPr/>
    </dgm:pt>
    <dgm:pt modelId="{8732F7AE-B3A5-4CBB-BCBE-8526ED94CF8D}" type="pres">
      <dgm:prSet presAssocID="{137C691D-2F11-4068-AFBB-10F3DFCD537A}" presName="composite" presStyleCnt="0"/>
      <dgm:spPr/>
    </dgm:pt>
    <dgm:pt modelId="{1CCC1CB8-1ABF-4C70-B6AF-9D167F800F95}" type="pres">
      <dgm:prSet presAssocID="{137C691D-2F11-4068-AFBB-10F3DFCD537A}" presName="background" presStyleLbl="node0" presStyleIdx="0" presStyleCnt="2"/>
      <dgm:spPr/>
    </dgm:pt>
    <dgm:pt modelId="{F5F65041-8A26-41B7-B6B7-2390330F9A22}" type="pres">
      <dgm:prSet presAssocID="{137C691D-2F11-4068-AFBB-10F3DFCD537A}" presName="text" presStyleLbl="fgAcc0" presStyleIdx="0" presStyleCnt="2" custLinFactNeighborX="618" custLinFactNeighborY="-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D6871-D1D0-4BA1-9C1D-9FE90C9C6BEF}" type="pres">
      <dgm:prSet presAssocID="{137C691D-2F11-4068-AFBB-10F3DFCD537A}" presName="hierChild2" presStyleCnt="0"/>
      <dgm:spPr/>
    </dgm:pt>
    <dgm:pt modelId="{C965B5D0-CA47-42A9-A684-183F23E8C409}" type="pres">
      <dgm:prSet presAssocID="{4631156E-B4FB-42CB-BE8F-B011A4334E50}" presName="hierRoot1" presStyleCnt="0"/>
      <dgm:spPr/>
    </dgm:pt>
    <dgm:pt modelId="{A11A74F9-7058-4671-92FD-687F6EBCF96A}" type="pres">
      <dgm:prSet presAssocID="{4631156E-B4FB-42CB-BE8F-B011A4334E50}" presName="composite" presStyleCnt="0"/>
      <dgm:spPr/>
    </dgm:pt>
    <dgm:pt modelId="{39B85D2A-C0DB-46C2-96AB-DE7B09123BDE}" type="pres">
      <dgm:prSet presAssocID="{4631156E-B4FB-42CB-BE8F-B011A4334E50}" presName="background" presStyleLbl="node0" presStyleIdx="1" presStyleCnt="2"/>
      <dgm:spPr/>
    </dgm:pt>
    <dgm:pt modelId="{78C6FF0A-EDD2-442A-BA00-431BBB60F1D3}" type="pres">
      <dgm:prSet presAssocID="{4631156E-B4FB-42CB-BE8F-B011A4334E5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9BB75-9290-453D-8C45-4E8B84DEF4DA}" type="pres">
      <dgm:prSet presAssocID="{4631156E-B4FB-42CB-BE8F-B011A4334E50}" presName="hierChild2" presStyleCnt="0"/>
      <dgm:spPr/>
    </dgm:pt>
  </dgm:ptLst>
  <dgm:cxnLst>
    <dgm:cxn modelId="{CB46A7C0-AE03-4F45-933D-4A6BF9D4C7F7}" srcId="{D3A184B9-C8C3-4804-99D6-BABCCCE3C8F8}" destId="{137C691D-2F11-4068-AFBB-10F3DFCD537A}" srcOrd="0" destOrd="0" parTransId="{44B1AB4F-E777-45C3-A51E-DABE3E937B12}" sibTransId="{050CB585-9B78-4CA1-AB78-A9E5C9220788}"/>
    <dgm:cxn modelId="{10C6C1C4-F685-4023-8864-F1EFCD200047}" type="presOf" srcId="{137C691D-2F11-4068-AFBB-10F3DFCD537A}" destId="{F5F65041-8A26-41B7-B6B7-2390330F9A22}" srcOrd="0" destOrd="0" presId="urn:microsoft.com/office/officeart/2005/8/layout/hierarchy1"/>
    <dgm:cxn modelId="{B448B132-2E56-44F0-A0EE-0C997B4E82CD}" type="presOf" srcId="{4631156E-B4FB-42CB-BE8F-B011A4334E50}" destId="{78C6FF0A-EDD2-442A-BA00-431BBB60F1D3}" srcOrd="0" destOrd="0" presId="urn:microsoft.com/office/officeart/2005/8/layout/hierarchy1"/>
    <dgm:cxn modelId="{D2303F5D-B305-43E1-B55E-2BB3FE1F6B4C}" srcId="{D3A184B9-C8C3-4804-99D6-BABCCCE3C8F8}" destId="{4631156E-B4FB-42CB-BE8F-B011A4334E50}" srcOrd="1" destOrd="0" parTransId="{60EE8EA8-5F25-48F2-801D-EE95B82D3582}" sibTransId="{8AA9C92D-EC58-437C-AFE5-78171AA059B9}"/>
    <dgm:cxn modelId="{4FC045DC-BACF-4599-8F9E-B1315FB20F6A}" type="presOf" srcId="{D3A184B9-C8C3-4804-99D6-BABCCCE3C8F8}" destId="{15CC8F23-E150-47E7-ADDD-A7AF90FE0398}" srcOrd="0" destOrd="0" presId="urn:microsoft.com/office/officeart/2005/8/layout/hierarchy1"/>
    <dgm:cxn modelId="{740860B3-94AC-4B9C-9667-BBA3608A5DC4}" type="presParOf" srcId="{15CC8F23-E150-47E7-ADDD-A7AF90FE0398}" destId="{09C6FB2A-4614-4565-8DFF-BAFB903E8A13}" srcOrd="0" destOrd="0" presId="urn:microsoft.com/office/officeart/2005/8/layout/hierarchy1"/>
    <dgm:cxn modelId="{CF7D32FE-59CA-464B-9D1E-5C9D58D0AAE8}" type="presParOf" srcId="{09C6FB2A-4614-4565-8DFF-BAFB903E8A13}" destId="{8732F7AE-B3A5-4CBB-BCBE-8526ED94CF8D}" srcOrd="0" destOrd="0" presId="urn:microsoft.com/office/officeart/2005/8/layout/hierarchy1"/>
    <dgm:cxn modelId="{F33DDBD4-D27B-43C0-8CEA-349AD2821E4C}" type="presParOf" srcId="{8732F7AE-B3A5-4CBB-BCBE-8526ED94CF8D}" destId="{1CCC1CB8-1ABF-4C70-B6AF-9D167F800F95}" srcOrd="0" destOrd="0" presId="urn:microsoft.com/office/officeart/2005/8/layout/hierarchy1"/>
    <dgm:cxn modelId="{C5C422C7-03D2-4E88-9FA3-F9D178F6A431}" type="presParOf" srcId="{8732F7AE-B3A5-4CBB-BCBE-8526ED94CF8D}" destId="{F5F65041-8A26-41B7-B6B7-2390330F9A22}" srcOrd="1" destOrd="0" presId="urn:microsoft.com/office/officeart/2005/8/layout/hierarchy1"/>
    <dgm:cxn modelId="{F6C2EC62-E9E5-4556-BF50-9870830FEE4A}" type="presParOf" srcId="{09C6FB2A-4614-4565-8DFF-BAFB903E8A13}" destId="{C49D6871-D1D0-4BA1-9C1D-9FE90C9C6BEF}" srcOrd="1" destOrd="0" presId="urn:microsoft.com/office/officeart/2005/8/layout/hierarchy1"/>
    <dgm:cxn modelId="{030D67B3-9463-416E-A5C1-3409A9226233}" type="presParOf" srcId="{15CC8F23-E150-47E7-ADDD-A7AF90FE0398}" destId="{C965B5D0-CA47-42A9-A684-183F23E8C409}" srcOrd="1" destOrd="0" presId="urn:microsoft.com/office/officeart/2005/8/layout/hierarchy1"/>
    <dgm:cxn modelId="{349C2DDE-0010-4080-9EE2-8B21CFC24F97}" type="presParOf" srcId="{C965B5D0-CA47-42A9-A684-183F23E8C409}" destId="{A11A74F9-7058-4671-92FD-687F6EBCF96A}" srcOrd="0" destOrd="0" presId="urn:microsoft.com/office/officeart/2005/8/layout/hierarchy1"/>
    <dgm:cxn modelId="{0D6C5A90-34E4-4871-95AD-5B3A1F5B56A9}" type="presParOf" srcId="{A11A74F9-7058-4671-92FD-687F6EBCF96A}" destId="{39B85D2A-C0DB-46C2-96AB-DE7B09123BDE}" srcOrd="0" destOrd="0" presId="urn:microsoft.com/office/officeart/2005/8/layout/hierarchy1"/>
    <dgm:cxn modelId="{A3E0C8FC-47CA-4892-8254-1BF667E50F75}" type="presParOf" srcId="{A11A74F9-7058-4671-92FD-687F6EBCF96A}" destId="{78C6FF0A-EDD2-442A-BA00-431BBB60F1D3}" srcOrd="1" destOrd="0" presId="urn:microsoft.com/office/officeart/2005/8/layout/hierarchy1"/>
    <dgm:cxn modelId="{F2BF186B-94D8-4303-AB75-DDCBF59E5E0B}" type="presParOf" srcId="{C965B5D0-CA47-42A9-A684-183F23E8C409}" destId="{4C29BB75-9290-453D-8C45-4E8B84DEF4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8689A-5FAD-47CB-80DA-EF05AAC1231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98B0-C22B-4C56-9955-712B453F5C5D}">
      <dgm:prSet phldrT="[Text]" custT="1"/>
      <dgm:spPr/>
      <dgm:t>
        <a:bodyPr/>
        <a:lstStyle/>
        <a:p>
          <a:r>
            <a:rPr lang="sr-Latn-CS" sz="2000" b="1" dirty="0" smtClean="0">
              <a:latin typeface="+mn-lt"/>
              <a:cs typeface="Arial" pitchFamily="34" charset="0"/>
            </a:rPr>
            <a:t>Puna bankarska podrška</a:t>
          </a:r>
          <a:endParaRPr lang="en-US" sz="2000" b="1" dirty="0">
            <a:latin typeface="+mn-lt"/>
            <a:cs typeface="Arial" pitchFamily="34" charset="0"/>
          </a:endParaRPr>
        </a:p>
      </dgm:t>
    </dgm:pt>
    <dgm:pt modelId="{9248679F-8B6D-41B2-9790-F4A4DEF6FB26}" type="parTrans" cxnId="{5A40A7EF-FB7E-4047-8DFA-D16FB5816619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AD0981D-C013-4274-B3B0-1CE3B423B586}" type="sibTrans" cxnId="{5A40A7EF-FB7E-4047-8DFA-D16FB5816619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1721A794-23BA-4B3A-B92D-744CF01D53CB}">
      <dgm:prSet phldrT="[Text]" custT="1"/>
      <dgm:spPr/>
      <dgm:t>
        <a:bodyPr/>
        <a:lstStyle/>
        <a:p>
          <a:r>
            <a:rPr lang="sr-Latn-CS" sz="2000" b="1" dirty="0" smtClean="0">
              <a:latin typeface="+mn-lt"/>
              <a:cs typeface="Arial" pitchFamily="34" charset="0"/>
            </a:rPr>
            <a:t>Edukacija</a:t>
          </a:r>
          <a:endParaRPr lang="en-US" sz="2000" b="1" dirty="0">
            <a:latin typeface="+mn-lt"/>
            <a:cs typeface="Arial" pitchFamily="34" charset="0"/>
          </a:endParaRPr>
        </a:p>
      </dgm:t>
    </dgm:pt>
    <dgm:pt modelId="{F62B05F0-C40D-4CB9-9AFD-2AAF41C468D1}" type="parTrans" cxnId="{A4A2E828-4B2C-4400-A94E-5C7BA42AF7AC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C39B21E-72C9-4BD0-9BE1-5B53B3F3EDE0}" type="sibTrans" cxnId="{A4A2E828-4B2C-4400-A94E-5C7BA42AF7AC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350B34D0-4FA8-414E-AE12-2F47E6FA155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Edukacija o bankarskim uslugama i proizvodima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4E4F52B8-8EB0-4F2F-8FA3-2531B0AACC41}" type="parTrans" cxnId="{5BBD0DEF-25E7-4EDA-A5FB-2A01ECD50C47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05611AE1-93C0-4149-9274-E24BFF37B2D1}" type="sibTrans" cxnId="{5BBD0DEF-25E7-4EDA-A5FB-2A01ECD50C47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86A1D822-C7E2-49A7-B155-0AEDA3386EB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Naglašavanje značaja odgovornog pristupa zaduživanju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F7C41C1A-A641-42A3-A425-66F7349E4D5A}" type="parTrans" cxnId="{A1260B40-853A-4DF6-9D25-1D99085829A9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198909D-63ED-454D-B466-3150019B8A51}" type="sibTrans" cxnId="{A1260B40-853A-4DF6-9D25-1D99085829A9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E3AA4CA6-FE96-409B-8EAE-BEE695707A8C}">
      <dgm:prSet phldrT="[Text]" custT="1"/>
      <dgm:spPr/>
      <dgm:t>
        <a:bodyPr/>
        <a:lstStyle/>
        <a:p>
          <a:r>
            <a:rPr lang="sr-Latn-CS" sz="2000" b="1" dirty="0" smtClean="0">
              <a:latin typeface="+mn-lt"/>
              <a:cs typeface="Arial" pitchFamily="34" charset="0"/>
            </a:rPr>
            <a:t>Promocija</a:t>
          </a:r>
          <a:endParaRPr lang="en-US" sz="2000" b="1" dirty="0">
            <a:latin typeface="+mn-lt"/>
            <a:cs typeface="Arial" pitchFamily="34" charset="0"/>
          </a:endParaRPr>
        </a:p>
      </dgm:t>
    </dgm:pt>
    <dgm:pt modelId="{9FAD8AAA-1C5F-44B7-A3AF-4FCB4FCC3D74}" type="parTrans" cxnId="{9A355A81-B457-47F4-8CEC-79E29D485C3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8B9541F3-FFA4-4E95-B38D-657BF09FBF61}" type="sibTrans" cxnId="{9A355A81-B457-47F4-8CEC-79E29D485C3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837706E-2A72-44D9-B241-E2124A0C61A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x-none" sz="1600" b="0" smtClean="0">
              <a:solidFill>
                <a:schemeClr val="accent6"/>
              </a:solidFill>
              <a:latin typeface="+mn-lt"/>
              <a:cs typeface="Arial" pitchFamily="34" charset="0"/>
            </a:rPr>
            <a:t>Agro </a:t>
          </a: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Lider </a:t>
          </a:r>
          <a:r>
            <a:rPr lang="x-none" sz="1600" b="0" smtClean="0">
              <a:solidFill>
                <a:schemeClr val="accent6"/>
              </a:solidFill>
              <a:latin typeface="+mn-lt"/>
              <a:cs typeface="Arial" pitchFamily="34" charset="0"/>
            </a:rPr>
            <a:t>– </a:t>
          </a:r>
          <a:r>
            <a:rPr lang="sr-Latn-R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izbor</a:t>
          </a: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 najboljih poljoprivrednih proizvođača</a:t>
          </a:r>
          <a:endParaRPr lang="en-US" sz="1600" b="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279B20D3-78D7-40C1-A5F5-4AAFA503C2FA}" type="parTrans" cxnId="{CDE3EA91-F654-4740-8698-E9BA44A763E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0CF20A14-7186-4006-BCD9-49C563CA125A}" type="sibTrans" cxnId="{CDE3EA91-F654-4740-8698-E9BA44A763E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B41F279-A914-43FB-92A4-8D01B48E54B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Promocija u </a:t>
          </a:r>
          <a:r>
            <a:rPr lang="sr-Latn-R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ruralnim područjima</a:t>
          </a:r>
          <a:endParaRPr lang="en-US" sz="1600" b="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432D4159-71FD-4404-AF7E-92D1B2A3EBE7}" type="parTrans" cxnId="{D51B7BF3-6C6E-498F-BA45-C092833D7368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3B5E189-2C30-49F2-B649-E738D1303A82}" type="sibTrans" cxnId="{D51B7BF3-6C6E-498F-BA45-C092833D7368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7465EDE-AC51-4B9D-A136-3C63951326A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Organizacija različitih poljoprivrednih seminara 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20F02E8A-347C-49B7-8B7C-D82E5019FD42}" type="parTrans" cxnId="{CB230F69-2482-4B4F-A280-C1D4E064B83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82A5CF8-3093-4FEB-82CF-36E1B79431A5}" type="sibTrans" cxnId="{CB230F69-2482-4B4F-A280-C1D4E064B83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311215B-E0D2-4789-B879-A7D8CB2476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Saradnja sa brojnim udruženjima</a:t>
          </a:r>
          <a:r>
            <a:rPr lang="x-none" sz="1600" b="0" smtClean="0">
              <a:solidFill>
                <a:schemeClr val="accent6"/>
              </a:solidFill>
              <a:latin typeface="+mn-lt"/>
              <a:cs typeface="Arial" pitchFamily="34" charset="0"/>
            </a:rPr>
            <a:t>, Minist</a:t>
          </a: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a</a:t>
          </a:r>
          <a:r>
            <a:rPr lang="x-none" sz="1600" b="0" smtClean="0">
              <a:solidFill>
                <a:schemeClr val="accent6"/>
              </a:solidFill>
              <a:latin typeface="+mn-lt"/>
              <a:cs typeface="Arial" pitchFamily="34" charset="0"/>
            </a:rPr>
            <a:t>r</a:t>
          </a: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stvom poljoprivrede</a:t>
          </a:r>
          <a:endParaRPr lang="en-US" sz="1600" b="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40516A5C-90A8-418F-9683-3662E6795BAF}" type="parTrans" cxnId="{BEA56517-0193-4DB4-B271-683DD126CD98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ECC27766-F84C-4B6F-9B26-2A80BEF8E8D7}" type="sibTrans" cxnId="{BEA56517-0193-4DB4-B271-683DD126CD98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B0DC469-4337-42B9-BFC4-5224114093E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Organizacija poseta zemljama</a:t>
          </a:r>
          <a:r>
            <a:rPr lang="x-none" sz="1600" smtClean="0">
              <a:solidFill>
                <a:schemeClr val="accent6"/>
              </a:solidFill>
              <a:latin typeface="+mn-lt"/>
              <a:cs typeface="Arial" pitchFamily="34" charset="0"/>
            </a:rPr>
            <a:t> EU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79E4C5AC-C5B3-4E29-8281-C8ED0F406384}" type="parTrans" cxnId="{F70BCDFF-8477-48B6-A0EF-E873CA250ED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E3EB0942-8C81-4BE7-9A31-F355F9D9F575}" type="sibTrans" cxnId="{F70BCDFF-8477-48B6-A0EF-E873CA250ED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D581514-87E2-47F7-BCC8-E249534FD4A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C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Učešće u okruglim stolovima i diskusijama</a:t>
          </a:r>
          <a:endParaRPr lang="en-US" sz="1600" b="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EF276742-EBD4-4F01-B05D-FCDC31C5E3B6}" type="parTrans" cxnId="{B5A8D259-7270-4AB3-ABF7-7A71D3418EE4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4E416260-0905-4B7A-AEFC-AD42AF64D959}" type="sibTrans" cxnId="{B5A8D259-7270-4AB3-ABF7-7A71D3418EE4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EC2E874-D211-4D15-A824-AF18E3D1EC3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Prilagodjena kreditna tehnologija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15F45CE4-645C-421B-AD08-384E0AEF7194}" type="parTrans" cxnId="{AA55D60D-30CE-4F71-A8DF-5CD769B4B79C}">
      <dgm:prSet/>
      <dgm:spPr/>
      <dgm:t>
        <a:bodyPr/>
        <a:lstStyle/>
        <a:p>
          <a:endParaRPr lang="en-US"/>
        </a:p>
      </dgm:t>
    </dgm:pt>
    <dgm:pt modelId="{EB72BB04-293D-4712-BA0D-ED32145D0835}" type="sibTrans" cxnId="{AA55D60D-30CE-4F71-A8DF-5CD769B4B79C}">
      <dgm:prSet/>
      <dgm:spPr/>
      <dgm:t>
        <a:bodyPr/>
        <a:lstStyle/>
        <a:p>
          <a:endParaRPr lang="en-US"/>
        </a:p>
      </dgm:t>
    </dgm:pt>
    <dgm:pt modelId="{1BDF78D0-2598-4E6F-AF4E-595B3784A2F3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Jednostavne procedure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B0CD2686-83CF-4FF9-A82C-A73322D0AF65}" type="parTrans" cxnId="{B9D45AB8-383D-48A3-89B9-F1C36CDC99E0}">
      <dgm:prSet/>
      <dgm:spPr/>
      <dgm:t>
        <a:bodyPr/>
        <a:lstStyle/>
        <a:p>
          <a:endParaRPr lang="en-US"/>
        </a:p>
      </dgm:t>
    </dgm:pt>
    <dgm:pt modelId="{67C77F13-F36A-4DF0-9C06-E8D3CBA40516}" type="sibTrans" cxnId="{B9D45AB8-383D-48A3-89B9-F1C36CDC99E0}">
      <dgm:prSet/>
      <dgm:spPr/>
      <dgm:t>
        <a:bodyPr/>
        <a:lstStyle/>
        <a:p>
          <a:endParaRPr lang="en-US"/>
        </a:p>
      </dgm:t>
    </dgm:pt>
    <dgm:pt modelId="{34E73697-10D9-46E1-88A1-723C48D1BB15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Efikasno procesiranje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F0350339-AA4F-4ED0-8B52-6F403DCE1281}" type="parTrans" cxnId="{9E62832A-2D4C-4FCA-873B-9229ED84D71D}">
      <dgm:prSet/>
      <dgm:spPr/>
      <dgm:t>
        <a:bodyPr/>
        <a:lstStyle/>
        <a:p>
          <a:endParaRPr lang="en-US"/>
        </a:p>
      </dgm:t>
    </dgm:pt>
    <dgm:pt modelId="{BD7EACC8-7A36-4D50-8184-DCDB20C76888}" type="sibTrans" cxnId="{9E62832A-2D4C-4FCA-873B-9229ED84D71D}">
      <dgm:prSet/>
      <dgm:spPr/>
      <dgm:t>
        <a:bodyPr/>
        <a:lstStyle/>
        <a:p>
          <a:endParaRPr lang="en-US"/>
        </a:p>
      </dgm:t>
    </dgm:pt>
    <dgm:pt modelId="{832FB6B7-9015-46F4-9C6B-963FF2E438BA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setvu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118429E3-4CAA-4274-BC96-FD6C8BDCB57D}" type="parTrans" cxnId="{D6FA21E5-2BAF-44AE-820E-F8DA8062765D}">
      <dgm:prSet/>
      <dgm:spPr/>
      <dgm:t>
        <a:bodyPr/>
        <a:lstStyle/>
        <a:p>
          <a:endParaRPr lang="en-US"/>
        </a:p>
      </dgm:t>
    </dgm:pt>
    <dgm:pt modelId="{B392BD10-E983-4DF2-8110-E2BDACA9996F}" type="sibTrans" cxnId="{D6FA21E5-2BAF-44AE-820E-F8DA8062765D}">
      <dgm:prSet/>
      <dgm:spPr/>
      <dgm:t>
        <a:bodyPr/>
        <a:lstStyle/>
        <a:p>
          <a:endParaRPr lang="en-US"/>
        </a:p>
      </dgm:t>
    </dgm:pt>
    <dgm:pt modelId="{D0E5B2E6-7F89-4A92-80BF-9E7390824B9F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mehanizaciju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824BD2F9-8659-466D-9005-7393B7DB657B}" type="parTrans" cxnId="{D0F8D3D6-4DB2-4DEF-B389-949FA8C0B533}">
      <dgm:prSet/>
      <dgm:spPr/>
      <dgm:t>
        <a:bodyPr/>
        <a:lstStyle/>
        <a:p>
          <a:endParaRPr lang="en-US"/>
        </a:p>
      </dgm:t>
    </dgm:pt>
    <dgm:pt modelId="{B80870D3-026A-444A-8D4F-A9AF1A08A723}" type="sibTrans" cxnId="{D0F8D3D6-4DB2-4DEF-B389-949FA8C0B533}">
      <dgm:prSet/>
      <dgm:spPr/>
      <dgm:t>
        <a:bodyPr/>
        <a:lstStyle/>
        <a:p>
          <a:endParaRPr lang="en-US"/>
        </a:p>
      </dgm:t>
    </dgm:pt>
    <dgm:pt modelId="{06C03EE6-50C7-49EA-AA26-6A38A7D67CAF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kupovinu zemlje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D1E02C64-33B8-4F96-9865-618D126513B2}" type="parTrans" cxnId="{9F82E37A-F21D-4FD4-8597-4770B3AF307F}">
      <dgm:prSet/>
      <dgm:spPr/>
      <dgm:t>
        <a:bodyPr/>
        <a:lstStyle/>
        <a:p>
          <a:endParaRPr lang="en-US"/>
        </a:p>
      </dgm:t>
    </dgm:pt>
    <dgm:pt modelId="{3A3EC728-2FE9-4793-B503-AA7420C8C5BC}" type="sibTrans" cxnId="{9F82E37A-F21D-4FD4-8597-4770B3AF307F}">
      <dgm:prSet/>
      <dgm:spPr/>
      <dgm:t>
        <a:bodyPr/>
        <a:lstStyle/>
        <a:p>
          <a:endParaRPr lang="en-US"/>
        </a:p>
      </dgm:t>
    </dgm:pt>
    <dgm:pt modelId="{FF17E125-3E6C-425A-8710-EFBFB5172297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izgradnju objekata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D8BB8980-7920-401A-BC98-D29BF63429B3}" type="parTrans" cxnId="{0190F2A6-EB45-4C68-BF7C-555E116A2F01}">
      <dgm:prSet/>
      <dgm:spPr/>
      <dgm:t>
        <a:bodyPr/>
        <a:lstStyle/>
        <a:p>
          <a:endParaRPr lang="en-US"/>
        </a:p>
      </dgm:t>
    </dgm:pt>
    <dgm:pt modelId="{DF5D1ED1-21A2-41EF-AFFE-6EAC661ED953}" type="sibTrans" cxnId="{0190F2A6-EB45-4C68-BF7C-555E116A2F01}">
      <dgm:prSet/>
      <dgm:spPr/>
      <dgm:t>
        <a:bodyPr/>
        <a:lstStyle/>
        <a:p>
          <a:endParaRPr lang="en-US"/>
        </a:p>
      </dgm:t>
    </dgm:pt>
    <dgm:pt modelId="{B406197D-138D-4DEE-9932-BF9608F96741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unapredjenje životnog prostora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F2F4A887-0465-4D15-8961-6B4C02B4373D}" type="parTrans" cxnId="{0E0D8863-54D6-432A-ABF8-DE3F59CD819F}">
      <dgm:prSet/>
      <dgm:spPr/>
      <dgm:t>
        <a:bodyPr/>
        <a:lstStyle/>
        <a:p>
          <a:endParaRPr lang="en-US"/>
        </a:p>
      </dgm:t>
    </dgm:pt>
    <dgm:pt modelId="{3AFEEF88-E420-4B43-8086-27718FB9E8D5}" type="sibTrans" cxnId="{0E0D8863-54D6-432A-ABF8-DE3F59CD819F}">
      <dgm:prSet/>
      <dgm:spPr/>
      <dgm:t>
        <a:bodyPr/>
        <a:lstStyle/>
        <a:p>
          <a:endParaRPr lang="en-US"/>
        </a:p>
      </dgm:t>
    </dgm:pt>
    <dgm:pt modelId="{BD403A5F-923D-4EF9-B780-AA04AFAC02B9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Platni promet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B42CF7A3-0EA2-4D85-8704-4C69AA36CDF8}" type="parTrans" cxnId="{27D63F7F-D435-4635-AF65-89B6F712EFEE}">
      <dgm:prSet/>
      <dgm:spPr/>
      <dgm:t>
        <a:bodyPr/>
        <a:lstStyle/>
        <a:p>
          <a:endParaRPr lang="en-US"/>
        </a:p>
      </dgm:t>
    </dgm:pt>
    <dgm:pt modelId="{25057FCB-6DA6-4A8B-BF17-5095AF03295A}" type="sibTrans" cxnId="{27D63F7F-D435-4635-AF65-89B6F712EFEE}">
      <dgm:prSet/>
      <dgm:spPr/>
      <dgm:t>
        <a:bodyPr/>
        <a:lstStyle/>
        <a:p>
          <a:endParaRPr lang="en-US"/>
        </a:p>
      </dgm:t>
    </dgm:pt>
    <dgm:pt modelId="{93824FBC-31DC-4025-8A72-46E7C65E71A6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Internet bankarstvo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0D3FEC43-CFC4-4A8F-B995-39509492CD30}" type="parTrans" cxnId="{FF555091-3016-49DB-9680-90E1C772FAA1}">
      <dgm:prSet/>
      <dgm:spPr/>
      <dgm:t>
        <a:bodyPr/>
        <a:lstStyle/>
        <a:p>
          <a:endParaRPr lang="en-US"/>
        </a:p>
      </dgm:t>
    </dgm:pt>
    <dgm:pt modelId="{4ECA8E9D-DD14-4175-BC55-622E6E74F35F}" type="sibTrans" cxnId="{FF555091-3016-49DB-9680-90E1C772FAA1}">
      <dgm:prSet/>
      <dgm:spPr/>
      <dgm:t>
        <a:bodyPr/>
        <a:lstStyle/>
        <a:p>
          <a:endParaRPr lang="en-US"/>
        </a:p>
      </dgm:t>
    </dgm:pt>
    <dgm:pt modelId="{14853FDB-7367-42B4-88C1-B425EE3C64AC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Štedni računi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44934AD2-FB2B-4E3D-A5D7-01A77C421AA3}" type="parTrans" cxnId="{3EB03768-367E-4EB8-9E2F-FCD44BE1B3FF}">
      <dgm:prSet/>
      <dgm:spPr/>
      <dgm:t>
        <a:bodyPr/>
        <a:lstStyle/>
        <a:p>
          <a:endParaRPr lang="en-US"/>
        </a:p>
      </dgm:t>
    </dgm:pt>
    <dgm:pt modelId="{9B4B1A12-369F-42CC-BF5A-4DA2658B80C0}" type="sibTrans" cxnId="{3EB03768-367E-4EB8-9E2F-FCD44BE1B3FF}">
      <dgm:prSet/>
      <dgm:spPr/>
      <dgm:t>
        <a:bodyPr/>
        <a:lstStyle/>
        <a:p>
          <a:endParaRPr lang="en-US"/>
        </a:p>
      </dgm:t>
    </dgm:pt>
    <dgm:pt modelId="{106BF1A7-C433-48F2-9D7E-B4E13165F33E}">
      <dgm:prSet phldrT="[Text]" custT="1"/>
      <dgm:spPr/>
      <dgm:t>
        <a:bodyPr/>
        <a:lstStyle/>
        <a:p>
          <a:r>
            <a:rPr lang="sr-Latn-RS" sz="16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Platne kartice</a:t>
          </a:r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3DE0224C-EB80-4E5E-A9D3-C030EBA3A46A}" type="parTrans" cxnId="{3E4056E1-7D32-4DC8-89C8-65E323994F8B}">
      <dgm:prSet/>
      <dgm:spPr/>
      <dgm:t>
        <a:bodyPr/>
        <a:lstStyle/>
        <a:p>
          <a:endParaRPr lang="en-US"/>
        </a:p>
      </dgm:t>
    </dgm:pt>
    <dgm:pt modelId="{CFA3E576-E344-4FAE-833E-417165BD4C84}" type="sibTrans" cxnId="{3E4056E1-7D32-4DC8-89C8-65E323994F8B}">
      <dgm:prSet/>
      <dgm:spPr/>
      <dgm:t>
        <a:bodyPr/>
        <a:lstStyle/>
        <a:p>
          <a:endParaRPr lang="en-US"/>
        </a:p>
      </dgm:t>
    </dgm:pt>
    <dgm:pt modelId="{DBC37959-F7BD-4B54-8539-E1412FBE4752}">
      <dgm:prSet phldrT="[Text]" custT="1"/>
      <dgm:spPr/>
      <dgm:t>
        <a:bodyPr/>
        <a:lstStyle/>
        <a:p>
          <a:endParaRPr lang="en-US" sz="160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EFA9F054-D272-43FB-B645-39A4EA8451F6}" type="parTrans" cxnId="{24A85FAB-DD91-4580-8317-51FADA277D1B}">
      <dgm:prSet/>
      <dgm:spPr/>
      <dgm:t>
        <a:bodyPr/>
        <a:lstStyle/>
        <a:p>
          <a:endParaRPr lang="en-US"/>
        </a:p>
      </dgm:t>
    </dgm:pt>
    <dgm:pt modelId="{FAFD0918-3812-4C7E-97ED-6B73EECE34FD}" type="sibTrans" cxnId="{24A85FAB-DD91-4580-8317-51FADA277D1B}">
      <dgm:prSet/>
      <dgm:spPr/>
      <dgm:t>
        <a:bodyPr/>
        <a:lstStyle/>
        <a:p>
          <a:endParaRPr lang="en-US"/>
        </a:p>
      </dgm:t>
    </dgm:pt>
    <dgm:pt modelId="{001247D3-AD9D-4768-936A-3CD8BB35E59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Latn-RS" sz="1600" b="0" dirty="0" smtClean="0">
              <a:solidFill>
                <a:schemeClr val="accent6"/>
              </a:solidFill>
              <a:latin typeface="+mn-lt"/>
              <a:cs typeface="Arial" pitchFamily="34" charset="0"/>
            </a:rPr>
            <a:t>Sajamske manifestacije</a:t>
          </a:r>
          <a:endParaRPr lang="en-US" sz="1600" b="0" dirty="0">
            <a:solidFill>
              <a:schemeClr val="accent6"/>
            </a:solidFill>
            <a:latin typeface="+mn-lt"/>
            <a:cs typeface="Arial" pitchFamily="34" charset="0"/>
          </a:endParaRPr>
        </a:p>
      </dgm:t>
    </dgm:pt>
    <dgm:pt modelId="{E6BA4E1B-331C-42FB-A996-8EBF7EF090E9}" type="parTrans" cxnId="{429477F5-6573-4C0D-98AB-0A8EEC452F6A}">
      <dgm:prSet/>
      <dgm:spPr/>
    </dgm:pt>
    <dgm:pt modelId="{1F78BB49-3B2A-47B2-AA49-04F08F5B9B9C}" type="sibTrans" cxnId="{429477F5-6573-4C0D-98AB-0A8EEC452F6A}">
      <dgm:prSet/>
      <dgm:spPr/>
    </dgm:pt>
    <dgm:pt modelId="{5793D044-8AAD-450A-940C-DD7ED23EB92A}" type="pres">
      <dgm:prSet presAssocID="{AEF8689A-5FAD-47CB-80DA-EF05AAC123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8A978-6535-4A10-B74D-32D0558948B4}" type="pres">
      <dgm:prSet presAssocID="{398B98B0-C22B-4C56-9955-712B453F5C5D}" presName="composite" presStyleCnt="0"/>
      <dgm:spPr/>
      <dgm:t>
        <a:bodyPr/>
        <a:lstStyle/>
        <a:p>
          <a:endParaRPr lang="en-US"/>
        </a:p>
      </dgm:t>
    </dgm:pt>
    <dgm:pt modelId="{38C13A32-8B7B-4F14-8261-B0D4E795CC97}" type="pres">
      <dgm:prSet presAssocID="{398B98B0-C22B-4C56-9955-712B453F5C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F7F9-67B8-4113-833C-621F6BE4AD12}" type="pres">
      <dgm:prSet presAssocID="{398B98B0-C22B-4C56-9955-712B453F5C5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82243-8F54-4DFF-98F4-D63F21F570BA}" type="pres">
      <dgm:prSet presAssocID="{FAD0981D-C013-4274-B3B0-1CE3B423B586}" presName="space" presStyleCnt="0"/>
      <dgm:spPr/>
      <dgm:t>
        <a:bodyPr/>
        <a:lstStyle/>
        <a:p>
          <a:endParaRPr lang="en-US"/>
        </a:p>
      </dgm:t>
    </dgm:pt>
    <dgm:pt modelId="{10B51C80-0255-4E18-8BE0-CD7F4995D022}" type="pres">
      <dgm:prSet presAssocID="{1721A794-23BA-4B3A-B92D-744CF01D53CB}" presName="composite" presStyleCnt="0"/>
      <dgm:spPr/>
      <dgm:t>
        <a:bodyPr/>
        <a:lstStyle/>
        <a:p>
          <a:endParaRPr lang="en-US"/>
        </a:p>
      </dgm:t>
    </dgm:pt>
    <dgm:pt modelId="{0D671F2F-4F6B-4EE7-B6C1-DD0EB2FBD145}" type="pres">
      <dgm:prSet presAssocID="{1721A794-23BA-4B3A-B92D-744CF01D53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A0A06-0104-4BD2-A247-BF91835511F1}" type="pres">
      <dgm:prSet presAssocID="{1721A794-23BA-4B3A-B92D-744CF01D53C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F426E-9E47-4DEB-9366-B622DBC18D34}" type="pres">
      <dgm:prSet presAssocID="{2C39B21E-72C9-4BD0-9BE1-5B53B3F3EDE0}" presName="space" presStyleCnt="0"/>
      <dgm:spPr/>
      <dgm:t>
        <a:bodyPr/>
        <a:lstStyle/>
        <a:p>
          <a:endParaRPr lang="en-US"/>
        </a:p>
      </dgm:t>
    </dgm:pt>
    <dgm:pt modelId="{474D9A0D-AACB-4134-B425-90BAC48ADADB}" type="pres">
      <dgm:prSet presAssocID="{E3AA4CA6-FE96-409B-8EAE-BEE695707A8C}" presName="composite" presStyleCnt="0"/>
      <dgm:spPr/>
      <dgm:t>
        <a:bodyPr/>
        <a:lstStyle/>
        <a:p>
          <a:endParaRPr lang="en-US"/>
        </a:p>
      </dgm:t>
    </dgm:pt>
    <dgm:pt modelId="{8F9C884E-55DC-47ED-AE69-C1438A0F4449}" type="pres">
      <dgm:prSet presAssocID="{E3AA4CA6-FE96-409B-8EAE-BEE695707A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09AF3-6157-4F7A-AF0A-E05603D4CD41}" type="pres">
      <dgm:prSet presAssocID="{E3AA4CA6-FE96-409B-8EAE-BEE695707A8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EA8DD-FD41-488D-975F-4D740FF76FC7}" type="presOf" srcId="{F837706E-2A72-44D9-B241-E2124A0C61A4}" destId="{AA909AF3-6157-4F7A-AF0A-E05603D4CD41}" srcOrd="0" destOrd="0" presId="urn:microsoft.com/office/officeart/2005/8/layout/hList1"/>
    <dgm:cxn modelId="{D51B7BF3-6C6E-498F-BA45-C092833D7368}" srcId="{E3AA4CA6-FE96-409B-8EAE-BEE695707A8C}" destId="{DB41F279-A914-43FB-92A4-8D01B48E54BD}" srcOrd="3" destOrd="0" parTransId="{432D4159-71FD-4404-AF7E-92D1B2A3EBE7}" sibTransId="{A3B5E189-2C30-49F2-B649-E738D1303A82}"/>
    <dgm:cxn modelId="{9E62832A-2D4C-4FCA-873B-9229ED84D71D}" srcId="{398B98B0-C22B-4C56-9955-712B453F5C5D}" destId="{34E73697-10D9-46E1-88A1-723C48D1BB15}" srcOrd="2" destOrd="0" parTransId="{F0350339-AA4F-4ED0-8B52-6F403DCE1281}" sibTransId="{BD7EACC8-7A36-4D50-8184-DCDB20C76888}"/>
    <dgm:cxn modelId="{AC1AD0B9-0D04-4CA8-A4F9-65DFF8795BD4}" type="presOf" srcId="{832FB6B7-9015-46F4-9C6B-963FF2E438BA}" destId="{253BF7F9-67B8-4113-833C-621F6BE4AD12}" srcOrd="0" destOrd="4" presId="urn:microsoft.com/office/officeart/2005/8/layout/hList1"/>
    <dgm:cxn modelId="{B9D45AB8-383D-48A3-89B9-F1C36CDC99E0}" srcId="{398B98B0-C22B-4C56-9955-712B453F5C5D}" destId="{1BDF78D0-2598-4E6F-AF4E-595B3784A2F3}" srcOrd="1" destOrd="0" parTransId="{B0CD2686-83CF-4FF9-A82C-A73322D0AF65}" sibTransId="{67C77F13-F36A-4DF0-9C06-E8D3CBA40516}"/>
    <dgm:cxn modelId="{D0F8D3D6-4DB2-4DEF-B389-949FA8C0B533}" srcId="{398B98B0-C22B-4C56-9955-712B453F5C5D}" destId="{D0E5B2E6-7F89-4A92-80BF-9E7390824B9F}" srcOrd="5" destOrd="0" parTransId="{824BD2F9-8659-466D-9005-7393B7DB657B}" sibTransId="{B80870D3-026A-444A-8D4F-A9AF1A08A723}"/>
    <dgm:cxn modelId="{CC201BCB-2AC8-429B-B157-1617C528B5A6}" type="presOf" srcId="{D0E5B2E6-7F89-4A92-80BF-9E7390824B9F}" destId="{253BF7F9-67B8-4113-833C-621F6BE4AD12}" srcOrd="0" destOrd="5" presId="urn:microsoft.com/office/officeart/2005/8/layout/hList1"/>
    <dgm:cxn modelId="{237DA79D-0939-47AE-A84A-56ECCE3B156F}" type="presOf" srcId="{86A1D822-C7E2-49A7-B155-0AEDA3386EBF}" destId="{139A0A06-0104-4BD2-A247-BF91835511F1}" srcOrd="0" destOrd="1" presId="urn:microsoft.com/office/officeart/2005/8/layout/hList1"/>
    <dgm:cxn modelId="{733D32F3-48DD-4AB6-BA81-50CF69E5360F}" type="presOf" srcId="{AEF8689A-5FAD-47CB-80DA-EF05AAC12319}" destId="{5793D044-8AAD-450A-940C-DD7ED23EB92A}" srcOrd="0" destOrd="0" presId="urn:microsoft.com/office/officeart/2005/8/layout/hList1"/>
    <dgm:cxn modelId="{AA55D60D-30CE-4F71-A8DF-5CD769B4B79C}" srcId="{398B98B0-C22B-4C56-9955-712B453F5C5D}" destId="{2EC2E874-D211-4D15-A824-AF18E3D1EC38}" srcOrd="0" destOrd="0" parTransId="{15F45CE4-645C-421B-AD08-384E0AEF7194}" sibTransId="{EB72BB04-293D-4712-BA0D-ED32145D0835}"/>
    <dgm:cxn modelId="{0CCA8AEF-D080-407E-9865-232951A52775}" type="presOf" srcId="{398B98B0-C22B-4C56-9955-712B453F5C5D}" destId="{38C13A32-8B7B-4F14-8261-B0D4E795CC97}" srcOrd="0" destOrd="0" presId="urn:microsoft.com/office/officeart/2005/8/layout/hList1"/>
    <dgm:cxn modelId="{9E446557-9BDE-4C77-BB9D-925BF1198E0E}" type="presOf" srcId="{2B0DC469-4337-42B9-BFC4-5224114093EB}" destId="{139A0A06-0104-4BD2-A247-BF91835511F1}" srcOrd="0" destOrd="3" presId="urn:microsoft.com/office/officeart/2005/8/layout/hList1"/>
    <dgm:cxn modelId="{9A355A81-B457-47F4-8CEC-79E29D485C3B}" srcId="{AEF8689A-5FAD-47CB-80DA-EF05AAC12319}" destId="{E3AA4CA6-FE96-409B-8EAE-BEE695707A8C}" srcOrd="2" destOrd="0" parTransId="{9FAD8AAA-1C5F-44B7-A3AF-4FCB4FCC3D74}" sibTransId="{8B9541F3-FFA4-4E95-B38D-657BF09FBF61}"/>
    <dgm:cxn modelId="{FF555091-3016-49DB-9680-90E1C772FAA1}" srcId="{398B98B0-C22B-4C56-9955-712B453F5C5D}" destId="{93824FBC-31DC-4025-8A72-46E7C65E71A6}" srcOrd="10" destOrd="0" parTransId="{0D3FEC43-CFC4-4A8F-B995-39509492CD30}" sibTransId="{4ECA8E9D-DD14-4175-BC55-622E6E74F35F}"/>
    <dgm:cxn modelId="{B5A8D259-7270-4AB3-ABF7-7A71D3418EE4}" srcId="{E3AA4CA6-FE96-409B-8EAE-BEE695707A8C}" destId="{FD581514-87E2-47F7-BCC8-E249534FD4AF}" srcOrd="2" destOrd="0" parTransId="{EF276742-EBD4-4F01-B05D-FCDC31C5E3B6}" sibTransId="{4E416260-0905-4B7A-AEFC-AD42AF64D959}"/>
    <dgm:cxn modelId="{1454DDBD-B3C4-4336-B39F-C3A8CF98849A}" type="presOf" srcId="{E3AA4CA6-FE96-409B-8EAE-BEE695707A8C}" destId="{8F9C884E-55DC-47ED-AE69-C1438A0F4449}" srcOrd="0" destOrd="0" presId="urn:microsoft.com/office/officeart/2005/8/layout/hList1"/>
    <dgm:cxn modelId="{268C7A28-F6D3-4EFC-8F7E-C9E8E57DC8D4}" type="presOf" srcId="{DB41F279-A914-43FB-92A4-8D01B48E54BD}" destId="{AA909AF3-6157-4F7A-AF0A-E05603D4CD41}" srcOrd="0" destOrd="3" presId="urn:microsoft.com/office/officeart/2005/8/layout/hList1"/>
    <dgm:cxn modelId="{24A85FAB-DD91-4580-8317-51FADA277D1B}" srcId="{398B98B0-C22B-4C56-9955-712B453F5C5D}" destId="{DBC37959-F7BD-4B54-8539-E1412FBE4752}" srcOrd="3" destOrd="0" parTransId="{EFA9F054-D272-43FB-B645-39A4EA8451F6}" sibTransId="{FAFD0918-3812-4C7E-97ED-6B73EECE34FD}"/>
    <dgm:cxn modelId="{76CA60F7-83F9-44A1-92BE-AED2FA04EFC1}" type="presOf" srcId="{93824FBC-31DC-4025-8A72-46E7C65E71A6}" destId="{253BF7F9-67B8-4113-833C-621F6BE4AD12}" srcOrd="0" destOrd="10" presId="urn:microsoft.com/office/officeart/2005/8/layout/hList1"/>
    <dgm:cxn modelId="{028698E3-E5ED-465E-AA96-6057BA276322}" type="presOf" srcId="{1721A794-23BA-4B3A-B92D-744CF01D53CB}" destId="{0D671F2F-4F6B-4EE7-B6C1-DD0EB2FBD145}" srcOrd="0" destOrd="0" presId="urn:microsoft.com/office/officeart/2005/8/layout/hList1"/>
    <dgm:cxn modelId="{5BBD0DEF-25E7-4EDA-A5FB-2A01ECD50C47}" srcId="{1721A794-23BA-4B3A-B92D-744CF01D53CB}" destId="{350B34D0-4FA8-414E-AE12-2F47E6FA1555}" srcOrd="0" destOrd="0" parTransId="{4E4F52B8-8EB0-4F2F-8FA3-2531B0AACC41}" sibTransId="{05611AE1-93C0-4149-9274-E24BFF37B2D1}"/>
    <dgm:cxn modelId="{4A1A4AE4-68B4-4809-BA6C-8AE7E4C0550D}" type="presOf" srcId="{34E73697-10D9-46E1-88A1-723C48D1BB15}" destId="{253BF7F9-67B8-4113-833C-621F6BE4AD12}" srcOrd="0" destOrd="2" presId="urn:microsoft.com/office/officeart/2005/8/layout/hList1"/>
    <dgm:cxn modelId="{9F82E37A-F21D-4FD4-8597-4770B3AF307F}" srcId="{398B98B0-C22B-4C56-9955-712B453F5C5D}" destId="{06C03EE6-50C7-49EA-AA26-6A38A7D67CAF}" srcOrd="6" destOrd="0" parTransId="{D1E02C64-33B8-4F96-9865-618D126513B2}" sibTransId="{3A3EC728-2FE9-4793-B503-AA7420C8C5BC}"/>
    <dgm:cxn modelId="{FAA3AC16-71AD-4D6B-8F0F-A469B2AC6CE5}" type="presOf" srcId="{FD581514-87E2-47F7-BCC8-E249534FD4AF}" destId="{AA909AF3-6157-4F7A-AF0A-E05603D4CD41}" srcOrd="0" destOrd="2" presId="urn:microsoft.com/office/officeart/2005/8/layout/hList1"/>
    <dgm:cxn modelId="{D6FA21E5-2BAF-44AE-820E-F8DA8062765D}" srcId="{398B98B0-C22B-4C56-9955-712B453F5C5D}" destId="{832FB6B7-9015-46F4-9C6B-963FF2E438BA}" srcOrd="4" destOrd="0" parTransId="{118429E3-4CAA-4274-BC96-FD6C8BDCB57D}" sibTransId="{B392BD10-E983-4DF2-8110-E2BDACA9996F}"/>
    <dgm:cxn modelId="{3E4056E1-7D32-4DC8-89C8-65E323994F8B}" srcId="{398B98B0-C22B-4C56-9955-712B453F5C5D}" destId="{106BF1A7-C433-48F2-9D7E-B4E13165F33E}" srcOrd="12" destOrd="0" parTransId="{3DE0224C-EB80-4E5E-A9D3-C030EBA3A46A}" sibTransId="{CFA3E576-E344-4FAE-833E-417165BD4C84}"/>
    <dgm:cxn modelId="{4DB8C14C-46CB-40CE-914A-3C6530D48BEC}" type="presOf" srcId="{1BDF78D0-2598-4E6F-AF4E-595B3784A2F3}" destId="{253BF7F9-67B8-4113-833C-621F6BE4AD12}" srcOrd="0" destOrd="1" presId="urn:microsoft.com/office/officeart/2005/8/layout/hList1"/>
    <dgm:cxn modelId="{3781826D-0D34-4B82-B45A-2FB62C000A16}" type="presOf" srcId="{B406197D-138D-4DEE-9932-BF9608F96741}" destId="{253BF7F9-67B8-4113-833C-621F6BE4AD12}" srcOrd="0" destOrd="8" presId="urn:microsoft.com/office/officeart/2005/8/layout/hList1"/>
    <dgm:cxn modelId="{BEA56517-0193-4DB4-B271-683DD126CD98}" srcId="{E3AA4CA6-FE96-409B-8EAE-BEE695707A8C}" destId="{2311215B-E0D2-4789-B879-A7D8CB2476E2}" srcOrd="1" destOrd="0" parTransId="{40516A5C-90A8-418F-9683-3662E6795BAF}" sibTransId="{ECC27766-F84C-4B6F-9B26-2A80BEF8E8D7}"/>
    <dgm:cxn modelId="{A1260B40-853A-4DF6-9D25-1D99085829A9}" srcId="{1721A794-23BA-4B3A-B92D-744CF01D53CB}" destId="{86A1D822-C7E2-49A7-B155-0AEDA3386EBF}" srcOrd="1" destOrd="0" parTransId="{F7C41C1A-A641-42A3-A425-66F7349E4D5A}" sibTransId="{D198909D-63ED-454D-B466-3150019B8A51}"/>
    <dgm:cxn modelId="{429477F5-6573-4C0D-98AB-0A8EEC452F6A}" srcId="{E3AA4CA6-FE96-409B-8EAE-BEE695707A8C}" destId="{001247D3-AD9D-4768-936A-3CD8BB35E591}" srcOrd="4" destOrd="0" parTransId="{E6BA4E1B-331C-42FB-A996-8EBF7EF090E9}" sibTransId="{1F78BB49-3B2A-47B2-AA49-04F08F5B9B9C}"/>
    <dgm:cxn modelId="{48C219B5-B195-460A-BD2B-739217DB3623}" type="presOf" srcId="{FF17E125-3E6C-425A-8710-EFBFB5172297}" destId="{253BF7F9-67B8-4113-833C-621F6BE4AD12}" srcOrd="0" destOrd="7" presId="urn:microsoft.com/office/officeart/2005/8/layout/hList1"/>
    <dgm:cxn modelId="{5A40A7EF-FB7E-4047-8DFA-D16FB5816619}" srcId="{AEF8689A-5FAD-47CB-80DA-EF05AAC12319}" destId="{398B98B0-C22B-4C56-9955-712B453F5C5D}" srcOrd="0" destOrd="0" parTransId="{9248679F-8B6D-41B2-9790-F4A4DEF6FB26}" sibTransId="{FAD0981D-C013-4274-B3B0-1CE3B423B586}"/>
    <dgm:cxn modelId="{9541234C-9CBC-4F2E-ACBE-D8F15C6C32D1}" type="presOf" srcId="{001247D3-AD9D-4768-936A-3CD8BB35E591}" destId="{AA909AF3-6157-4F7A-AF0A-E05603D4CD41}" srcOrd="0" destOrd="4" presId="urn:microsoft.com/office/officeart/2005/8/layout/hList1"/>
    <dgm:cxn modelId="{0E0D8863-54D6-432A-ABF8-DE3F59CD819F}" srcId="{398B98B0-C22B-4C56-9955-712B453F5C5D}" destId="{B406197D-138D-4DEE-9932-BF9608F96741}" srcOrd="8" destOrd="0" parTransId="{F2F4A887-0465-4D15-8961-6B4C02B4373D}" sibTransId="{3AFEEF88-E420-4B43-8086-27718FB9E8D5}"/>
    <dgm:cxn modelId="{9B514045-498B-41CE-8D46-4392CC10ADD4}" type="presOf" srcId="{DBC37959-F7BD-4B54-8539-E1412FBE4752}" destId="{253BF7F9-67B8-4113-833C-621F6BE4AD12}" srcOrd="0" destOrd="3" presId="urn:microsoft.com/office/officeart/2005/8/layout/hList1"/>
    <dgm:cxn modelId="{B090BE83-F91B-4A4E-BFC9-87FCBCBB5EDE}" type="presOf" srcId="{2311215B-E0D2-4789-B879-A7D8CB2476E2}" destId="{AA909AF3-6157-4F7A-AF0A-E05603D4CD41}" srcOrd="0" destOrd="1" presId="urn:microsoft.com/office/officeart/2005/8/layout/hList1"/>
    <dgm:cxn modelId="{0190F2A6-EB45-4C68-BF7C-555E116A2F01}" srcId="{398B98B0-C22B-4C56-9955-712B453F5C5D}" destId="{FF17E125-3E6C-425A-8710-EFBFB5172297}" srcOrd="7" destOrd="0" parTransId="{D8BB8980-7920-401A-BC98-D29BF63429B3}" sibTransId="{DF5D1ED1-21A2-41EF-AFFE-6EAC661ED953}"/>
    <dgm:cxn modelId="{1B1D98F7-EF8A-4F76-BEDB-5BFC152C1F57}" type="presOf" srcId="{106BF1A7-C433-48F2-9D7E-B4E13165F33E}" destId="{253BF7F9-67B8-4113-833C-621F6BE4AD12}" srcOrd="0" destOrd="12" presId="urn:microsoft.com/office/officeart/2005/8/layout/hList1"/>
    <dgm:cxn modelId="{680A2DE2-41C1-4FAB-9069-D36FE5787AC7}" type="presOf" srcId="{F7465EDE-AC51-4B9D-A136-3C63951326AF}" destId="{139A0A06-0104-4BD2-A247-BF91835511F1}" srcOrd="0" destOrd="2" presId="urn:microsoft.com/office/officeart/2005/8/layout/hList1"/>
    <dgm:cxn modelId="{CDE3EA91-F654-4740-8698-E9BA44A763EE}" srcId="{E3AA4CA6-FE96-409B-8EAE-BEE695707A8C}" destId="{F837706E-2A72-44D9-B241-E2124A0C61A4}" srcOrd="0" destOrd="0" parTransId="{279B20D3-78D7-40C1-A5F5-4AAFA503C2FA}" sibTransId="{0CF20A14-7186-4006-BCD9-49C563CA125A}"/>
    <dgm:cxn modelId="{27D63F7F-D435-4635-AF65-89B6F712EFEE}" srcId="{398B98B0-C22B-4C56-9955-712B453F5C5D}" destId="{BD403A5F-923D-4EF9-B780-AA04AFAC02B9}" srcOrd="9" destOrd="0" parTransId="{B42CF7A3-0EA2-4D85-8704-4C69AA36CDF8}" sibTransId="{25057FCB-6DA6-4A8B-BF17-5095AF03295A}"/>
    <dgm:cxn modelId="{D7AD7E71-FDFF-441E-BF44-2A2E6C610AB0}" type="presOf" srcId="{14853FDB-7367-42B4-88C1-B425EE3C64AC}" destId="{253BF7F9-67B8-4113-833C-621F6BE4AD12}" srcOrd="0" destOrd="11" presId="urn:microsoft.com/office/officeart/2005/8/layout/hList1"/>
    <dgm:cxn modelId="{3EB03768-367E-4EB8-9E2F-FCD44BE1B3FF}" srcId="{398B98B0-C22B-4C56-9955-712B453F5C5D}" destId="{14853FDB-7367-42B4-88C1-B425EE3C64AC}" srcOrd="11" destOrd="0" parTransId="{44934AD2-FB2B-4E3D-A5D7-01A77C421AA3}" sibTransId="{9B4B1A12-369F-42CC-BF5A-4DA2658B80C0}"/>
    <dgm:cxn modelId="{CB230F69-2482-4B4F-A280-C1D4E064B831}" srcId="{1721A794-23BA-4B3A-B92D-744CF01D53CB}" destId="{F7465EDE-AC51-4B9D-A136-3C63951326AF}" srcOrd="2" destOrd="0" parTransId="{20F02E8A-347C-49B7-8B7C-D82E5019FD42}" sibTransId="{D82A5CF8-3093-4FEB-82CF-36E1B79431A5}"/>
    <dgm:cxn modelId="{A4A2E828-4B2C-4400-A94E-5C7BA42AF7AC}" srcId="{AEF8689A-5FAD-47CB-80DA-EF05AAC12319}" destId="{1721A794-23BA-4B3A-B92D-744CF01D53CB}" srcOrd="1" destOrd="0" parTransId="{F62B05F0-C40D-4CB9-9AFD-2AAF41C468D1}" sibTransId="{2C39B21E-72C9-4BD0-9BE1-5B53B3F3EDE0}"/>
    <dgm:cxn modelId="{DE67E18A-A9CA-4F25-A84A-62085E715F8A}" type="presOf" srcId="{2EC2E874-D211-4D15-A824-AF18E3D1EC38}" destId="{253BF7F9-67B8-4113-833C-621F6BE4AD12}" srcOrd="0" destOrd="0" presId="urn:microsoft.com/office/officeart/2005/8/layout/hList1"/>
    <dgm:cxn modelId="{AD2DBC3F-B065-4967-9BF7-7FCF4B9C4ED9}" type="presOf" srcId="{BD403A5F-923D-4EF9-B780-AA04AFAC02B9}" destId="{253BF7F9-67B8-4113-833C-621F6BE4AD12}" srcOrd="0" destOrd="9" presId="urn:microsoft.com/office/officeart/2005/8/layout/hList1"/>
    <dgm:cxn modelId="{E8E21A9A-254E-4638-9C62-D8DAA4616224}" type="presOf" srcId="{06C03EE6-50C7-49EA-AA26-6A38A7D67CAF}" destId="{253BF7F9-67B8-4113-833C-621F6BE4AD12}" srcOrd="0" destOrd="6" presId="urn:microsoft.com/office/officeart/2005/8/layout/hList1"/>
    <dgm:cxn modelId="{F70BCDFF-8477-48B6-A0EF-E873CA250ED0}" srcId="{1721A794-23BA-4B3A-B92D-744CF01D53CB}" destId="{2B0DC469-4337-42B9-BFC4-5224114093EB}" srcOrd="3" destOrd="0" parTransId="{79E4C5AC-C5B3-4E29-8281-C8ED0F406384}" sibTransId="{E3EB0942-8C81-4BE7-9A31-F355F9D9F575}"/>
    <dgm:cxn modelId="{13C463E5-41E4-48A3-9044-9C3448DC4AAD}" type="presOf" srcId="{350B34D0-4FA8-414E-AE12-2F47E6FA1555}" destId="{139A0A06-0104-4BD2-A247-BF91835511F1}" srcOrd="0" destOrd="0" presId="urn:microsoft.com/office/officeart/2005/8/layout/hList1"/>
    <dgm:cxn modelId="{B456F0A3-F5BA-4500-B6BD-DFDE9E784908}" type="presParOf" srcId="{5793D044-8AAD-450A-940C-DD7ED23EB92A}" destId="{38C8A978-6535-4A10-B74D-32D0558948B4}" srcOrd="0" destOrd="0" presId="urn:microsoft.com/office/officeart/2005/8/layout/hList1"/>
    <dgm:cxn modelId="{14E4E875-8C2C-40AB-BA34-694A3250E9A6}" type="presParOf" srcId="{38C8A978-6535-4A10-B74D-32D0558948B4}" destId="{38C13A32-8B7B-4F14-8261-B0D4E795CC97}" srcOrd="0" destOrd="0" presId="urn:microsoft.com/office/officeart/2005/8/layout/hList1"/>
    <dgm:cxn modelId="{14FF9FA4-8B82-486A-AD57-14B81B1543A0}" type="presParOf" srcId="{38C8A978-6535-4A10-B74D-32D0558948B4}" destId="{253BF7F9-67B8-4113-833C-621F6BE4AD12}" srcOrd="1" destOrd="0" presId="urn:microsoft.com/office/officeart/2005/8/layout/hList1"/>
    <dgm:cxn modelId="{EC5C5ECA-3B40-413A-949B-61A390A9C1D9}" type="presParOf" srcId="{5793D044-8AAD-450A-940C-DD7ED23EB92A}" destId="{04382243-8F54-4DFF-98F4-D63F21F570BA}" srcOrd="1" destOrd="0" presId="urn:microsoft.com/office/officeart/2005/8/layout/hList1"/>
    <dgm:cxn modelId="{F60CE4E9-1F54-46DF-89BC-1A8985F734C9}" type="presParOf" srcId="{5793D044-8AAD-450A-940C-DD7ED23EB92A}" destId="{10B51C80-0255-4E18-8BE0-CD7F4995D022}" srcOrd="2" destOrd="0" presId="urn:microsoft.com/office/officeart/2005/8/layout/hList1"/>
    <dgm:cxn modelId="{457140AC-BC99-4DC7-B682-5E800AF311DC}" type="presParOf" srcId="{10B51C80-0255-4E18-8BE0-CD7F4995D022}" destId="{0D671F2F-4F6B-4EE7-B6C1-DD0EB2FBD145}" srcOrd="0" destOrd="0" presId="urn:microsoft.com/office/officeart/2005/8/layout/hList1"/>
    <dgm:cxn modelId="{570BDDAC-5367-4594-BCCE-E308E981D1AD}" type="presParOf" srcId="{10B51C80-0255-4E18-8BE0-CD7F4995D022}" destId="{139A0A06-0104-4BD2-A247-BF91835511F1}" srcOrd="1" destOrd="0" presId="urn:microsoft.com/office/officeart/2005/8/layout/hList1"/>
    <dgm:cxn modelId="{8EC9DAB8-BA2E-46D6-BEE9-EB58E0AA22C3}" type="presParOf" srcId="{5793D044-8AAD-450A-940C-DD7ED23EB92A}" destId="{68EF426E-9E47-4DEB-9366-B622DBC18D34}" srcOrd="3" destOrd="0" presId="urn:microsoft.com/office/officeart/2005/8/layout/hList1"/>
    <dgm:cxn modelId="{D561A903-25BF-4FDF-AADF-C2AA336BBD60}" type="presParOf" srcId="{5793D044-8AAD-450A-940C-DD7ED23EB92A}" destId="{474D9A0D-AACB-4134-B425-90BAC48ADADB}" srcOrd="4" destOrd="0" presId="urn:microsoft.com/office/officeart/2005/8/layout/hList1"/>
    <dgm:cxn modelId="{EB5E0F74-3BD4-4C97-BC39-531B93D13A6A}" type="presParOf" srcId="{474D9A0D-AACB-4134-B425-90BAC48ADADB}" destId="{8F9C884E-55DC-47ED-AE69-C1438A0F4449}" srcOrd="0" destOrd="0" presId="urn:microsoft.com/office/officeart/2005/8/layout/hList1"/>
    <dgm:cxn modelId="{1F1CF401-3449-405F-8EAC-16000F595634}" type="presParOf" srcId="{474D9A0D-AACB-4134-B425-90BAC48ADADB}" destId="{AA909AF3-6157-4F7A-AF0A-E05603D4CD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31432-EF3D-4DF5-9142-295AE22EE2B7}">
      <dsp:nvSpPr>
        <dsp:cNvPr id="0" name=""/>
        <dsp:cNvSpPr/>
      </dsp:nvSpPr>
      <dsp:spPr>
        <a:xfrm>
          <a:off x="0" y="7019"/>
          <a:ext cx="4252345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ProCredit Holding</a:t>
          </a:r>
          <a:r>
            <a:rPr lang="sr-Latn-RS" sz="1800" b="0" kern="1200" dirty="0" smtClean="0"/>
            <a:t>, </a:t>
          </a:r>
          <a:r>
            <a:rPr lang="en-US" sz="1800" kern="1200" dirty="0" smtClean="0"/>
            <a:t>Frankfurt</a:t>
          </a:r>
          <a:r>
            <a:rPr lang="sr-Latn-RS" sz="1800" b="0" kern="1200" dirty="0" smtClean="0"/>
            <a:t> </a:t>
          </a:r>
          <a:r>
            <a:rPr lang="en-US" sz="1800" b="0" kern="1200" dirty="0" smtClean="0"/>
            <a:t>: 83.3%</a:t>
          </a:r>
          <a:endParaRPr lang="x-none" sz="1800" kern="1200" dirty="0"/>
        </a:p>
      </dsp:txBody>
      <dsp:txXfrm>
        <a:off x="25587" y="32606"/>
        <a:ext cx="4201171" cy="472986"/>
      </dsp:txXfrm>
    </dsp:sp>
    <dsp:sp modelId="{68DB0704-C6EB-408B-B981-C251411C84BA}">
      <dsp:nvSpPr>
        <dsp:cNvPr id="0" name=""/>
        <dsp:cNvSpPr/>
      </dsp:nvSpPr>
      <dsp:spPr>
        <a:xfrm>
          <a:off x="0" y="611819"/>
          <a:ext cx="4252345" cy="52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Commerzbank, Frankfurt: 16.7</a:t>
          </a:r>
          <a:r>
            <a:rPr lang="x-none" sz="1800" kern="1200" smtClean="0"/>
            <a:t>%</a:t>
          </a:r>
          <a:endParaRPr lang="x-none" sz="1800" kern="1200"/>
        </a:p>
      </dsp:txBody>
      <dsp:txXfrm>
        <a:off x="25587" y="637406"/>
        <a:ext cx="4201171" cy="472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EE0DF-6E8B-4E56-8313-8618EBB1736A}">
      <dsp:nvSpPr>
        <dsp:cNvPr id="0" name=""/>
        <dsp:cNvSpPr/>
      </dsp:nvSpPr>
      <dsp:spPr>
        <a:xfrm>
          <a:off x="0" y="83903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276.000 </a:t>
          </a:r>
          <a:r>
            <a:rPr lang="en-US" sz="1500" kern="1200" dirty="0" err="1" smtClean="0"/>
            <a:t>klijenata</a:t>
          </a:r>
          <a:endParaRPr lang="x-none" sz="1500" kern="1200"/>
        </a:p>
      </dsp:txBody>
      <dsp:txXfrm>
        <a:off x="17134" y="101037"/>
        <a:ext cx="3901492" cy="316732"/>
      </dsp:txXfrm>
    </dsp:sp>
    <dsp:sp modelId="{6C7A76C5-6572-4D14-9BE3-906C15042898}">
      <dsp:nvSpPr>
        <dsp:cNvPr id="0" name=""/>
        <dsp:cNvSpPr/>
      </dsp:nvSpPr>
      <dsp:spPr>
        <a:xfrm>
          <a:off x="0" y="478103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62 </a:t>
          </a:r>
          <a:r>
            <a:rPr lang="en-US" sz="1500" kern="1200" dirty="0" err="1" smtClean="0"/>
            <a:t>ekspozitura</a:t>
          </a:r>
          <a:endParaRPr lang="x-none" sz="1500" kern="1200"/>
        </a:p>
      </dsp:txBody>
      <dsp:txXfrm>
        <a:off x="17134" y="495237"/>
        <a:ext cx="3901492" cy="316732"/>
      </dsp:txXfrm>
    </dsp:sp>
    <dsp:sp modelId="{A54B0029-9542-45C9-8974-0F2DD5643D0A}">
      <dsp:nvSpPr>
        <dsp:cNvPr id="0" name=""/>
        <dsp:cNvSpPr/>
      </dsp:nvSpPr>
      <dsp:spPr>
        <a:xfrm>
          <a:off x="0" y="8723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1.288 </a:t>
          </a:r>
          <a:r>
            <a:rPr lang="en-US" sz="1500" kern="1200" dirty="0" err="1" smtClean="0"/>
            <a:t>zaposlen</a:t>
          </a:r>
          <a:r>
            <a:rPr lang="x-none" sz="1500" kern="1200" smtClean="0"/>
            <a:t>a</a:t>
          </a:r>
          <a:endParaRPr lang="x-none" sz="1500" kern="1200"/>
        </a:p>
      </dsp:txBody>
      <dsp:txXfrm>
        <a:off x="17134" y="889438"/>
        <a:ext cx="3901492" cy="316732"/>
      </dsp:txXfrm>
    </dsp:sp>
    <dsp:sp modelId="{AB34A53E-AF85-4026-966E-32CAED64BE59}">
      <dsp:nvSpPr>
        <dsp:cNvPr id="0" name=""/>
        <dsp:cNvSpPr/>
      </dsp:nvSpPr>
      <dsp:spPr>
        <a:xfrm>
          <a:off x="0" y="12665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Ukupan</a:t>
          </a:r>
          <a:r>
            <a:rPr lang="en-US" sz="1500" kern="1200" dirty="0" smtClean="0"/>
            <a:t> portfolio: 538,5 mil. Evra</a:t>
          </a:r>
          <a:endParaRPr lang="x-none" sz="1500" kern="1200"/>
        </a:p>
      </dsp:txBody>
      <dsp:txXfrm>
        <a:off x="17134" y="1283638"/>
        <a:ext cx="3901492" cy="316732"/>
      </dsp:txXfrm>
    </dsp:sp>
    <dsp:sp modelId="{A91E0EA2-20D8-41B2-832F-80A91595781D}">
      <dsp:nvSpPr>
        <dsp:cNvPr id="0" name=""/>
        <dsp:cNvSpPr/>
      </dsp:nvSpPr>
      <dsp:spPr>
        <a:xfrm>
          <a:off x="0" y="16607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Depoziti</a:t>
          </a:r>
          <a:r>
            <a:rPr lang="en-US" sz="1500" kern="1200" dirty="0" smtClean="0"/>
            <a:t>: 264,7 </a:t>
          </a:r>
          <a:r>
            <a:rPr lang="en-US" sz="1500" kern="1200" dirty="0" err="1" smtClean="0"/>
            <a:t>mil.Evra</a:t>
          </a:r>
          <a:endParaRPr lang="x-none" sz="1500" kern="1200"/>
        </a:p>
      </dsp:txBody>
      <dsp:txXfrm>
        <a:off x="17134" y="1677838"/>
        <a:ext cx="3901492" cy="316732"/>
      </dsp:txXfrm>
    </dsp:sp>
    <dsp:sp modelId="{B94A64AB-A149-472F-B0E9-F1F72CE8AC3D}">
      <dsp:nvSpPr>
        <dsp:cNvPr id="0" name=""/>
        <dsp:cNvSpPr/>
      </dsp:nvSpPr>
      <dsp:spPr>
        <a:xfrm>
          <a:off x="0" y="20549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Ukupna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aktiva</a:t>
          </a:r>
          <a:r>
            <a:rPr lang="en-US" sz="1500" kern="1200" dirty="0" smtClean="0"/>
            <a:t>: 639,4 mil. Evra</a:t>
          </a:r>
          <a:endParaRPr lang="x-none" sz="1500" kern="1200"/>
        </a:p>
      </dsp:txBody>
      <dsp:txXfrm>
        <a:off x="17134" y="2072038"/>
        <a:ext cx="3901492" cy="316732"/>
      </dsp:txXfrm>
    </dsp:sp>
    <dsp:sp modelId="{E56C362B-4360-4218-9712-36A6336CDF92}">
      <dsp:nvSpPr>
        <dsp:cNvPr id="0" name=""/>
        <dsp:cNvSpPr/>
      </dsp:nvSpPr>
      <dsp:spPr>
        <a:xfrm>
          <a:off x="0" y="24491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Kapital</a:t>
          </a:r>
          <a:r>
            <a:rPr lang="en-US" sz="1500" kern="1200" dirty="0" smtClean="0"/>
            <a:t>: 93,8 mil. Evra</a:t>
          </a:r>
          <a:endParaRPr lang="x-none" sz="1500" kern="1200"/>
        </a:p>
      </dsp:txBody>
      <dsp:txXfrm>
        <a:off x="17134" y="2466238"/>
        <a:ext cx="3901492" cy="316732"/>
      </dsp:txXfrm>
    </dsp:sp>
    <dsp:sp modelId="{FF90EEE4-FE66-4177-9E8F-2697150699AF}">
      <dsp:nvSpPr>
        <dsp:cNvPr id="0" name=""/>
        <dsp:cNvSpPr/>
      </dsp:nvSpPr>
      <dsp:spPr>
        <a:xfrm>
          <a:off x="0" y="28433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Stopa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problemati</a:t>
          </a:r>
          <a:r>
            <a:rPr lang="sr-Latn-CS" sz="1500" kern="1200" dirty="0" smtClean="0"/>
            <a:t>čnih kredita (NPL):</a:t>
          </a:r>
          <a:r>
            <a:rPr lang="en-US" sz="1500" kern="1200" dirty="0" smtClean="0"/>
            <a:t> 2,9%</a:t>
          </a:r>
          <a:endParaRPr lang="x-none" sz="1500" kern="1200"/>
        </a:p>
      </dsp:txBody>
      <dsp:txXfrm>
        <a:off x="17134" y="2860438"/>
        <a:ext cx="3901492" cy="316732"/>
      </dsp:txXfrm>
    </dsp:sp>
    <dsp:sp modelId="{263E5731-8264-4B81-AE24-FCD860767A6F}">
      <dsp:nvSpPr>
        <dsp:cNvPr id="0" name=""/>
        <dsp:cNvSpPr/>
      </dsp:nvSpPr>
      <dsp:spPr>
        <a:xfrm>
          <a:off x="0" y="3237504"/>
          <a:ext cx="393576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ROE:17,1%</a:t>
          </a:r>
          <a:endParaRPr lang="x-none" sz="1500" kern="1200"/>
        </a:p>
      </dsp:txBody>
      <dsp:txXfrm>
        <a:off x="17134" y="3254638"/>
        <a:ext cx="3901492" cy="31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0EFF-5BF0-4117-A2C3-82895A76E7F2}">
      <dsp:nvSpPr>
        <dsp:cNvPr id="0" name=""/>
        <dsp:cNvSpPr/>
      </dsp:nvSpPr>
      <dsp:spPr>
        <a:xfrm>
          <a:off x="0" y="434703"/>
          <a:ext cx="6403277" cy="8204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+mn-lt"/>
              <a:cs typeface="Arial" pitchFamily="34" charset="0"/>
            </a:rPr>
            <a:t>Ciljna</a:t>
          </a:r>
          <a:r>
            <a:rPr lang="en-US" sz="1600" b="1" kern="1200" dirty="0" smtClean="0">
              <a:latin typeface="+mn-lt"/>
              <a:cs typeface="Arial" pitchFamily="34" charset="0"/>
            </a:rPr>
            <a:t> </a:t>
          </a:r>
          <a:r>
            <a:rPr lang="en-US" sz="1600" b="1" kern="1200" dirty="0" err="1" smtClean="0">
              <a:latin typeface="+mn-lt"/>
              <a:cs typeface="Arial" pitchFamily="34" charset="0"/>
            </a:rPr>
            <a:t>grupa</a:t>
          </a:r>
          <a:r>
            <a:rPr lang="en-US" sz="1600" b="1" kern="1200" dirty="0" smtClean="0">
              <a:latin typeface="+mn-lt"/>
              <a:cs typeface="Arial" pitchFamily="34" charset="0"/>
            </a:rPr>
            <a:t>: </a:t>
          </a:r>
          <a:r>
            <a:rPr lang="sr-Latn-RS" sz="1600" b="1" kern="1200" dirty="0" smtClean="0">
              <a:latin typeface="+mn-lt"/>
              <a:cs typeface="Arial" pitchFamily="34" charset="0"/>
            </a:rPr>
            <a:t>individualna poljoprivredna gazdinstva</a:t>
          </a:r>
          <a:endParaRPr lang="en-US" sz="1600" b="1" kern="1200" dirty="0">
            <a:latin typeface="+mn-lt"/>
            <a:cs typeface="Arial" pitchFamily="34" charset="0"/>
          </a:endParaRPr>
        </a:p>
      </dsp:txBody>
      <dsp:txXfrm>
        <a:off x="40052" y="474755"/>
        <a:ext cx="6323173" cy="740372"/>
      </dsp:txXfrm>
    </dsp:sp>
    <dsp:sp modelId="{7E74A8D7-8B03-464E-9F99-A3A5E17D0A0E}">
      <dsp:nvSpPr>
        <dsp:cNvPr id="0" name=""/>
        <dsp:cNvSpPr/>
      </dsp:nvSpPr>
      <dsp:spPr>
        <a:xfrm>
          <a:off x="0" y="1375667"/>
          <a:ext cx="6403277" cy="7921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>
              <a:latin typeface="Arial" pitchFamily="34" charset="0"/>
              <a:cs typeface="Arial" pitchFamily="34" charset="0"/>
            </a:rPr>
            <a:t>Posebno obučeni i specijalizovani bankarski službenici</a:t>
          </a:r>
          <a:endParaRPr lang="sr-Latn-CS" sz="1600" b="1" kern="1200" dirty="0">
            <a:latin typeface="Arial" pitchFamily="34" charset="0"/>
            <a:cs typeface="Arial" pitchFamily="34" charset="0"/>
          </a:endParaRPr>
        </a:p>
      </dsp:txBody>
      <dsp:txXfrm>
        <a:off x="38669" y="1414336"/>
        <a:ext cx="6325939" cy="714798"/>
      </dsp:txXfrm>
    </dsp:sp>
    <dsp:sp modelId="{D3633C22-1E2C-4083-A698-1717A6544838}">
      <dsp:nvSpPr>
        <dsp:cNvPr id="0" name=""/>
        <dsp:cNvSpPr/>
      </dsp:nvSpPr>
      <dsp:spPr>
        <a:xfrm>
          <a:off x="0" y="2288295"/>
          <a:ext cx="6403277" cy="6682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latin typeface="Arial" pitchFamily="34" charset="0"/>
              <a:cs typeface="Arial" pitchFamily="34" charset="0"/>
            </a:rPr>
            <a:t>K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rediti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prilago</a:t>
          </a:r>
          <a:r>
            <a:rPr lang="sr-Latn-RS" sz="1600" b="1" kern="1200" dirty="0" smtClean="0">
              <a:latin typeface="Arial" pitchFamily="34" charset="0"/>
              <a:cs typeface="Arial" pitchFamily="34" charset="0"/>
            </a:rPr>
            <a:t>đeni poljoprivrednim proizvođačima </a:t>
          </a:r>
        </a:p>
      </dsp:txBody>
      <dsp:txXfrm>
        <a:off x="32622" y="2320917"/>
        <a:ext cx="6338033" cy="603022"/>
      </dsp:txXfrm>
    </dsp:sp>
    <dsp:sp modelId="{FA57BE20-1B50-4C1A-A2F3-53BCF5BBAC5B}">
      <dsp:nvSpPr>
        <dsp:cNvPr id="0" name=""/>
        <dsp:cNvSpPr/>
      </dsp:nvSpPr>
      <dsp:spPr>
        <a:xfrm>
          <a:off x="0" y="3077052"/>
          <a:ext cx="6403277" cy="8824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latin typeface="Arial" pitchFamily="34" charset="0"/>
              <a:cs typeface="Arial" pitchFamily="34" charset="0"/>
            </a:rPr>
            <a:t>Saradnja sa preko 500 proizvodjača i trgovaca repromaterijalom, mehanizacijom i opremom</a:t>
          </a:r>
        </a:p>
      </dsp:txBody>
      <dsp:txXfrm>
        <a:off x="43076" y="3120128"/>
        <a:ext cx="6317125" cy="796271"/>
      </dsp:txXfrm>
    </dsp:sp>
    <dsp:sp modelId="{96D5F068-F225-4B6C-A9B3-51619F0334C5}">
      <dsp:nvSpPr>
        <dsp:cNvPr id="0" name=""/>
        <dsp:cNvSpPr/>
      </dsp:nvSpPr>
      <dsp:spPr>
        <a:xfrm>
          <a:off x="0" y="4079967"/>
          <a:ext cx="6403277" cy="7448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latin typeface="Arial" pitchFamily="34" charset="0"/>
              <a:cs typeface="Arial" pitchFamily="34" charset="0"/>
            </a:rPr>
            <a:t>30,000 poljoprivrednih gazdinstava korist usluge ProCredit banke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6359" y="4116326"/>
        <a:ext cx="6330559" cy="672097"/>
      </dsp:txXfrm>
    </dsp:sp>
    <dsp:sp modelId="{3C84687F-EDD1-4C73-8549-1C7803530219}">
      <dsp:nvSpPr>
        <dsp:cNvPr id="0" name=""/>
        <dsp:cNvSpPr/>
      </dsp:nvSpPr>
      <dsp:spPr>
        <a:xfrm>
          <a:off x="0" y="4945274"/>
          <a:ext cx="6403277" cy="8686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latin typeface="Arial" pitchFamily="34" charset="0"/>
              <a:cs typeface="Arial" pitchFamily="34" charset="0"/>
            </a:rPr>
            <a:t>Isplaćeno 120,000  agro kredita u vrednosti od 450 Miliona EUR 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42403" y="4987677"/>
        <a:ext cx="6318471" cy="783818"/>
      </dsp:txXfrm>
    </dsp:sp>
    <dsp:sp modelId="{1FEA050F-635F-40BD-B1B9-EC85F0F49258}">
      <dsp:nvSpPr>
        <dsp:cNvPr id="0" name=""/>
        <dsp:cNvSpPr/>
      </dsp:nvSpPr>
      <dsp:spPr>
        <a:xfrm>
          <a:off x="0" y="5934389"/>
          <a:ext cx="6403277" cy="7605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latin typeface="Arial" pitchFamily="34" charset="0"/>
              <a:cs typeface="Arial" pitchFamily="34" charset="0"/>
            </a:rPr>
            <a:t>Tržišno učešće 48.7%</a:t>
          </a:r>
        </a:p>
      </dsp:txBody>
      <dsp:txXfrm>
        <a:off x="37127" y="5971516"/>
        <a:ext cx="6329023" cy="686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8FD28-053F-46A8-83D5-B782503EF3EA}">
      <dsp:nvSpPr>
        <dsp:cNvPr id="0" name=""/>
        <dsp:cNvSpPr/>
      </dsp:nvSpPr>
      <dsp:spPr>
        <a:xfrm>
          <a:off x="1355617" y="660"/>
          <a:ext cx="3312825" cy="2103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68EC8-73C9-49E1-888A-F84570422187}">
      <dsp:nvSpPr>
        <dsp:cNvPr id="0" name=""/>
        <dsp:cNvSpPr/>
      </dsp:nvSpPr>
      <dsp:spPr>
        <a:xfrm>
          <a:off x="1723709" y="350348"/>
          <a:ext cx="3312825" cy="2103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b="1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Razumevanje njihove proizvodnje</a:t>
          </a:r>
          <a:endParaRPr lang="sr-Latn-RS" sz="2600" b="1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1785323" y="411962"/>
        <a:ext cx="3189597" cy="1980415"/>
      </dsp:txXfrm>
    </dsp:sp>
    <dsp:sp modelId="{5A92F57C-6DC0-4BAA-9018-E0DE11561086}">
      <dsp:nvSpPr>
        <dsp:cNvPr id="0" name=""/>
        <dsp:cNvSpPr/>
      </dsp:nvSpPr>
      <dsp:spPr>
        <a:xfrm>
          <a:off x="5375771" y="1250"/>
          <a:ext cx="3312825" cy="2103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7C96-3037-4ED7-BD4B-49225DD93A51}">
      <dsp:nvSpPr>
        <dsp:cNvPr id="0" name=""/>
        <dsp:cNvSpPr/>
      </dsp:nvSpPr>
      <dsp:spPr>
        <a:xfrm>
          <a:off x="5743862" y="350937"/>
          <a:ext cx="3312825" cy="2103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b="1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Tačnost i poštovanje dogovora</a:t>
          </a:r>
          <a:endParaRPr lang="sr-Latn-RS" sz="2600" b="1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5805476" y="412551"/>
        <a:ext cx="3189597" cy="1980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C1CB8-1ABF-4C70-B6AF-9D167F800F95}">
      <dsp:nvSpPr>
        <dsp:cNvPr id="0" name=""/>
        <dsp:cNvSpPr/>
      </dsp:nvSpPr>
      <dsp:spPr>
        <a:xfrm>
          <a:off x="1604930" y="-13892"/>
          <a:ext cx="3301781" cy="2096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65041-8A26-41B7-B6B7-2390330F9A22}">
      <dsp:nvSpPr>
        <dsp:cNvPr id="0" name=""/>
        <dsp:cNvSpPr/>
      </dsp:nvSpPr>
      <dsp:spPr>
        <a:xfrm>
          <a:off x="1971795" y="334628"/>
          <a:ext cx="3301781" cy="2096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b="1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Brzina i jednostavnost</a:t>
          </a:r>
          <a:endParaRPr lang="sr-Latn-RS" sz="2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33203" y="396036"/>
        <a:ext cx="3178965" cy="1973815"/>
      </dsp:txXfrm>
    </dsp:sp>
    <dsp:sp modelId="{39B85D2A-C0DB-46C2-96AB-DE7B09123BDE}">
      <dsp:nvSpPr>
        <dsp:cNvPr id="0" name=""/>
        <dsp:cNvSpPr/>
      </dsp:nvSpPr>
      <dsp:spPr>
        <a:xfrm>
          <a:off x="5620036" y="1559"/>
          <a:ext cx="3301781" cy="2096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FF0A-EDD2-442A-BA00-431BBB60F1D3}">
      <dsp:nvSpPr>
        <dsp:cNvPr id="0" name=""/>
        <dsp:cNvSpPr/>
      </dsp:nvSpPr>
      <dsp:spPr>
        <a:xfrm>
          <a:off x="5986900" y="350081"/>
          <a:ext cx="3301781" cy="2096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b="1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Subvencionisane kredite</a:t>
          </a:r>
          <a:r>
            <a:rPr lang="sr-Latn-CS" sz="2600" b="1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sr-Latn-RS" sz="2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048308" y="411489"/>
        <a:ext cx="3178965" cy="1973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13A32-8B7B-4F14-8261-B0D4E795CC97}">
      <dsp:nvSpPr>
        <dsp:cNvPr id="0" name=""/>
        <dsp:cNvSpPr/>
      </dsp:nvSpPr>
      <dsp:spPr>
        <a:xfrm>
          <a:off x="3552" y="12572"/>
          <a:ext cx="3463584" cy="126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latin typeface="+mn-lt"/>
              <a:cs typeface="Arial" pitchFamily="34" charset="0"/>
            </a:rPr>
            <a:t>Puna bankarska podrška</a:t>
          </a:r>
          <a:endParaRPr lang="en-US" sz="2000" b="1" kern="1200" dirty="0">
            <a:latin typeface="+mn-lt"/>
            <a:cs typeface="Arial" pitchFamily="34" charset="0"/>
          </a:endParaRPr>
        </a:p>
      </dsp:txBody>
      <dsp:txXfrm>
        <a:off x="3552" y="12572"/>
        <a:ext cx="3463584" cy="1267200"/>
      </dsp:txXfrm>
    </dsp:sp>
    <dsp:sp modelId="{253BF7F9-67B8-4113-833C-621F6BE4AD12}">
      <dsp:nvSpPr>
        <dsp:cNvPr id="0" name=""/>
        <dsp:cNvSpPr/>
      </dsp:nvSpPr>
      <dsp:spPr>
        <a:xfrm>
          <a:off x="3552" y="1279773"/>
          <a:ext cx="3463584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Prilagodjena kreditna tehnologija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Jednostavne procedure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Efikasno procesiranje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setvu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mehanizaciju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kupovinu zemlje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izgradnju objekata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Krediti za unapredjenje životnog prostora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Platni promet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Internet bankarstvo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Štedni računi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Platne kartice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</dsp:txBody>
      <dsp:txXfrm>
        <a:off x="3552" y="1279773"/>
        <a:ext cx="3463584" cy="3623400"/>
      </dsp:txXfrm>
    </dsp:sp>
    <dsp:sp modelId="{0D671F2F-4F6B-4EE7-B6C1-DD0EB2FBD145}">
      <dsp:nvSpPr>
        <dsp:cNvPr id="0" name=""/>
        <dsp:cNvSpPr/>
      </dsp:nvSpPr>
      <dsp:spPr>
        <a:xfrm>
          <a:off x="3952039" y="12572"/>
          <a:ext cx="3463584" cy="126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latin typeface="+mn-lt"/>
              <a:cs typeface="Arial" pitchFamily="34" charset="0"/>
            </a:rPr>
            <a:t>Edukacija</a:t>
          </a:r>
          <a:endParaRPr lang="en-US" sz="2000" b="1" kern="1200" dirty="0">
            <a:latin typeface="+mn-lt"/>
            <a:cs typeface="Arial" pitchFamily="34" charset="0"/>
          </a:endParaRPr>
        </a:p>
      </dsp:txBody>
      <dsp:txXfrm>
        <a:off x="3952039" y="12572"/>
        <a:ext cx="3463584" cy="1267200"/>
      </dsp:txXfrm>
    </dsp:sp>
    <dsp:sp modelId="{139A0A06-0104-4BD2-A247-BF91835511F1}">
      <dsp:nvSpPr>
        <dsp:cNvPr id="0" name=""/>
        <dsp:cNvSpPr/>
      </dsp:nvSpPr>
      <dsp:spPr>
        <a:xfrm>
          <a:off x="3952039" y="1279773"/>
          <a:ext cx="3463584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Edukacija o bankarskim uslugama i proizvodima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Naglašavanje značaja odgovornog pristupa zaduživanju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Organizacija različitih poljoprivrednih seminara 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Organizacija poseta zemljama</a:t>
          </a:r>
          <a:r>
            <a:rPr lang="x-none" sz="1600" kern="1200" smtClean="0">
              <a:solidFill>
                <a:schemeClr val="accent6"/>
              </a:solidFill>
              <a:latin typeface="+mn-lt"/>
              <a:cs typeface="Arial" pitchFamily="34" charset="0"/>
            </a:rPr>
            <a:t> EU</a:t>
          </a:r>
          <a:endParaRPr lang="en-US" sz="1600" kern="1200" dirty="0">
            <a:solidFill>
              <a:schemeClr val="accent6"/>
            </a:solidFill>
            <a:latin typeface="+mn-lt"/>
            <a:cs typeface="Arial" pitchFamily="34" charset="0"/>
          </a:endParaRPr>
        </a:p>
      </dsp:txBody>
      <dsp:txXfrm>
        <a:off x="3952039" y="1279773"/>
        <a:ext cx="3463584" cy="3623400"/>
      </dsp:txXfrm>
    </dsp:sp>
    <dsp:sp modelId="{8F9C884E-55DC-47ED-AE69-C1438A0F4449}">
      <dsp:nvSpPr>
        <dsp:cNvPr id="0" name=""/>
        <dsp:cNvSpPr/>
      </dsp:nvSpPr>
      <dsp:spPr>
        <a:xfrm>
          <a:off x="7900525" y="12572"/>
          <a:ext cx="3463584" cy="126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 smtClean="0">
              <a:latin typeface="+mn-lt"/>
              <a:cs typeface="Arial" pitchFamily="34" charset="0"/>
            </a:rPr>
            <a:t>Promocija</a:t>
          </a:r>
          <a:endParaRPr lang="en-US" sz="2000" b="1" kern="1200" dirty="0">
            <a:latin typeface="+mn-lt"/>
            <a:cs typeface="Arial" pitchFamily="34" charset="0"/>
          </a:endParaRPr>
        </a:p>
      </dsp:txBody>
      <dsp:txXfrm>
        <a:off x="7900525" y="12572"/>
        <a:ext cx="3463584" cy="1267200"/>
      </dsp:txXfrm>
    </dsp:sp>
    <dsp:sp modelId="{AA909AF3-6157-4F7A-AF0A-E05603D4CD41}">
      <dsp:nvSpPr>
        <dsp:cNvPr id="0" name=""/>
        <dsp:cNvSpPr/>
      </dsp:nvSpPr>
      <dsp:spPr>
        <a:xfrm>
          <a:off x="7900525" y="1279773"/>
          <a:ext cx="3463584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b="0" kern="1200" smtClean="0">
              <a:solidFill>
                <a:schemeClr val="accent6"/>
              </a:solidFill>
              <a:latin typeface="+mn-lt"/>
              <a:cs typeface="Arial" pitchFamily="34" charset="0"/>
            </a:rPr>
            <a:t>Agro </a:t>
          </a: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Lider </a:t>
          </a:r>
          <a:r>
            <a:rPr lang="x-none" sz="1600" b="0" kern="1200" smtClean="0">
              <a:solidFill>
                <a:schemeClr val="accent6"/>
              </a:solidFill>
              <a:latin typeface="+mn-lt"/>
              <a:cs typeface="Arial" pitchFamily="34" charset="0"/>
            </a:rPr>
            <a:t>– </a:t>
          </a:r>
          <a:r>
            <a:rPr lang="sr-Latn-R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izbor</a:t>
          </a: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 najboljih poljoprivrednih proizvođača</a:t>
          </a:r>
          <a:endParaRPr lang="en-US" sz="1600" b="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Saradnja sa brojnim udruženjima</a:t>
          </a:r>
          <a:r>
            <a:rPr lang="x-none" sz="1600" b="0" kern="1200" smtClean="0">
              <a:solidFill>
                <a:schemeClr val="accent6"/>
              </a:solidFill>
              <a:latin typeface="+mn-lt"/>
              <a:cs typeface="Arial" pitchFamily="34" charset="0"/>
            </a:rPr>
            <a:t>, Minist</a:t>
          </a: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a</a:t>
          </a:r>
          <a:r>
            <a:rPr lang="x-none" sz="1600" b="0" kern="1200" smtClean="0">
              <a:solidFill>
                <a:schemeClr val="accent6"/>
              </a:solidFill>
              <a:latin typeface="+mn-lt"/>
              <a:cs typeface="Arial" pitchFamily="34" charset="0"/>
            </a:rPr>
            <a:t>r</a:t>
          </a: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stvom poljoprivrede</a:t>
          </a:r>
          <a:endParaRPr lang="en-US" sz="1600" b="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Učešće u okruglim stolovima i diskusijama</a:t>
          </a:r>
          <a:endParaRPr lang="en-US" sz="1600" b="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Promocija u </a:t>
          </a:r>
          <a:r>
            <a:rPr lang="sr-Latn-R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ruralnim područjima</a:t>
          </a:r>
          <a:endParaRPr lang="en-US" sz="1600" b="0" kern="1200" dirty="0">
            <a:solidFill>
              <a:schemeClr val="accent6"/>
            </a:solidFill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600" b="0" kern="1200" dirty="0" smtClean="0">
              <a:solidFill>
                <a:schemeClr val="accent6"/>
              </a:solidFill>
              <a:latin typeface="+mn-lt"/>
              <a:cs typeface="Arial" pitchFamily="34" charset="0"/>
            </a:rPr>
            <a:t>Sajamske manifestacije</a:t>
          </a:r>
          <a:endParaRPr lang="en-US" sz="1600" b="0" kern="1200" dirty="0">
            <a:solidFill>
              <a:schemeClr val="accent6"/>
            </a:solidFill>
            <a:latin typeface="+mn-lt"/>
            <a:cs typeface="Arial" pitchFamily="34" charset="0"/>
          </a:endParaRPr>
        </a:p>
      </dsp:txBody>
      <dsp:txXfrm>
        <a:off x="7900525" y="1279773"/>
        <a:ext cx="3463584" cy="36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ProcreditHierarchy">
  <dgm:title val="ProcreditHierarchy"/>
  <dgm:desc val="Procredit Hierarchy"/>
  <dgm:catLst>
    <dgm:cat type="other" pri="1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6C0E-ACC2-4CE5-B15F-E7D11EDB7701}" type="datetimeFigureOut">
              <a:rPr lang="x-none" smtClean="0"/>
              <a:pPr/>
              <a:t>4/4/2012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D3763-8E5C-44E6-A199-B083013280A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862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445"/>
            <a:fld id="{7900B226-51B9-451D-8E77-8C54C209D547}" type="slidenum">
              <a:rPr lang="en-US" smtClean="0"/>
              <a:pPr defTabSz="874445"/>
              <a:t>3</a:t>
            </a:fld>
            <a:endParaRPr lang="en-US" dirty="0" smtClean="0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51450" y="8683439"/>
            <a:ext cx="3027161" cy="4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13" tIns="43756" rIns="87513" bIns="43756" anchor="b"/>
          <a:lstStyle/>
          <a:p>
            <a:pPr algn="r"/>
            <a:fld id="{DC5194CD-B823-4882-B3DB-B7C88BFAF59B}" type="slidenum">
              <a:rPr lang="en-US" sz="1000"/>
              <a:pPr algn="r"/>
              <a:t>3</a:t>
            </a:fld>
            <a:endParaRPr lang="en-US" sz="1000" dirty="0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65650" cy="3424237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333" y="4343913"/>
            <a:ext cx="5581583" cy="4115823"/>
          </a:xfrm>
          <a:noFill/>
          <a:ln/>
        </p:spPr>
        <p:txBody>
          <a:bodyPr lIns="87508" tIns="43754" rIns="87508" bIns="43754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85800"/>
            <a:ext cx="4573588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341815"/>
            <a:ext cx="5583238" cy="4116387"/>
          </a:xfrm>
          <a:noFill/>
          <a:ln/>
        </p:spPr>
        <p:txBody>
          <a:bodyPr/>
          <a:lstStyle/>
          <a:p>
            <a:endParaRPr lang="sr-Latn-CS" b="1" smtClean="0">
              <a:solidFill>
                <a:srgbClr val="00CC66"/>
              </a:solidFill>
            </a:endParaRPr>
          </a:p>
          <a:p>
            <a:endParaRPr lang="sr-Latn-CS" b="1" smtClean="0">
              <a:solidFill>
                <a:srgbClr val="00CC66"/>
              </a:solidFill>
            </a:endParaRPr>
          </a:p>
          <a:p>
            <a:r>
              <a:rPr lang="sr-Latn-CS" b="1" smtClean="0">
                <a:solidFill>
                  <a:srgbClr val="00CC66"/>
                </a:solidFill>
              </a:rPr>
              <a:t>Preko </a:t>
            </a:r>
            <a:r>
              <a:rPr lang="en-US" b="1" smtClean="0">
                <a:solidFill>
                  <a:srgbClr val="00CC66"/>
                </a:solidFill>
              </a:rPr>
              <a:t>34</a:t>
            </a:r>
            <a:r>
              <a:rPr lang="sr-Latn-CS" b="1" smtClean="0">
                <a:solidFill>
                  <a:srgbClr val="00CC66"/>
                </a:solidFill>
              </a:rPr>
              <a:t>.000 poljoprivrednih kredita je trenutno u otplati</a:t>
            </a:r>
          </a:p>
          <a:p>
            <a:endParaRPr lang="sr-Latn-CS" b="1" smtClean="0">
              <a:solidFill>
                <a:srgbClr val="00CC66"/>
              </a:solidFill>
            </a:endParaRPr>
          </a:p>
          <a:p>
            <a:r>
              <a:rPr lang="sr-Latn-CS" b="1" smtClean="0">
                <a:solidFill>
                  <a:srgbClr val="00CC66"/>
                </a:solidFill>
              </a:rPr>
              <a:t>Preko</a:t>
            </a:r>
            <a:r>
              <a:rPr lang="en-US" b="1" smtClean="0">
                <a:solidFill>
                  <a:srgbClr val="00CC66"/>
                </a:solidFill>
              </a:rPr>
              <a:t> 28</a:t>
            </a:r>
            <a:r>
              <a:rPr lang="sr-Latn-CS" b="1" smtClean="0">
                <a:solidFill>
                  <a:srgbClr val="00CC66"/>
                </a:solidFill>
              </a:rPr>
              <a:t>.000 poljoprivrednih proizvođača su korisnici </a:t>
            </a:r>
            <a:r>
              <a:rPr lang="en-US" b="1" smtClean="0">
                <a:solidFill>
                  <a:srgbClr val="00CC66"/>
                </a:solidFill>
              </a:rPr>
              <a:t>kredita i </a:t>
            </a:r>
            <a:r>
              <a:rPr lang="sr-Latn-CS" b="1" smtClean="0">
                <a:solidFill>
                  <a:srgbClr val="00CC66"/>
                </a:solidFill>
              </a:rPr>
              <a:t>usluga ProCredit </a:t>
            </a:r>
            <a:r>
              <a:rPr lang="en-US" b="1" smtClean="0">
                <a:solidFill>
                  <a:srgbClr val="00CC66"/>
                </a:solidFill>
              </a:rPr>
              <a:t>b</a:t>
            </a:r>
            <a:r>
              <a:rPr lang="sr-Latn-CS" b="1" smtClean="0">
                <a:solidFill>
                  <a:srgbClr val="00CC66"/>
                </a:solidFill>
              </a:rPr>
              <a:t>anke</a:t>
            </a:r>
          </a:p>
          <a:p>
            <a:endParaRPr lang="en-US" b="1" smtClean="0">
              <a:solidFill>
                <a:srgbClr val="00CC66"/>
              </a:solidFill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72B67-3C16-4548-8AFB-44038194684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42120" y="4154368"/>
            <a:ext cx="11884462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5300" b="1"/>
            </a:lvl1pPr>
          </a:lstStyle>
          <a:p>
            <a:pPr lvl="0"/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naslovne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endParaRPr lang="en-US" dirty="0" smtClean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525315" y="7694284"/>
            <a:ext cx="4298620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0">
                <a:solidFill>
                  <a:srgbClr val="7F8081"/>
                </a:solidFill>
              </a:defRPr>
            </a:lvl1pPr>
          </a:lstStyle>
          <a:p>
            <a:pPr lvl="0"/>
            <a:r>
              <a:rPr lang="en-US" smtClean="0"/>
              <a:t>Petar Petrovi</a:t>
            </a:r>
            <a:r>
              <a:rPr lang="x-none" smtClean="0"/>
              <a:t>ć</a:t>
            </a:r>
            <a:endParaRPr lang="en-US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9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42" y="8958539"/>
            <a:ext cx="2528614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8867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r">
              <a:defRPr sz="2300">
                <a:solidFill>
                  <a:srgbClr val="7F8081"/>
                </a:solidFill>
              </a:defRPr>
            </a:lvl1pPr>
          </a:lstStyle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" y="325120"/>
            <a:ext cx="11595947" cy="758613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5360" y="2817707"/>
            <a:ext cx="5418667" cy="5852160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D361-0325-4FEA-AA4A-18B93DC9CC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60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42120" y="4154368"/>
            <a:ext cx="11884462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80000"/>
              <a:buFontTx/>
              <a:buBlip>
                <a:blip r:embed="rId2"/>
              </a:buBlip>
              <a:defRPr sz="4300" b="1"/>
            </a:lvl1pPr>
          </a:lstStyle>
          <a:p>
            <a:pPr lvl="0"/>
            <a:r>
              <a:rPr lang="en-US" smtClean="0"/>
              <a:t>Tema me</a:t>
            </a:r>
            <a:r>
              <a:rPr lang="x-none" smtClean="0"/>
              <a:t>đu</a:t>
            </a:r>
            <a:r>
              <a:rPr lang="en-US" smtClean="0"/>
              <a:t> stran</a:t>
            </a:r>
            <a:r>
              <a:rPr lang="x-none" smtClean="0"/>
              <a:t>a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5972" y="1698101"/>
            <a:ext cx="11879247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/>
            </a:lvl1pPr>
          </a:lstStyle>
          <a:p>
            <a:pPr lvl="0"/>
            <a:r>
              <a:rPr lang="en-US" smtClean="0"/>
              <a:t>Podnaslov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7424" y="2752159"/>
            <a:ext cx="11467796" cy="5143612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100000"/>
              <a:buFontTx/>
              <a:buNone/>
              <a:defRPr sz="2100" b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x-none" sz="210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Lorem ipsum dolor sit amet, consectetur adipiscing elit.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7424" y="2018250"/>
            <a:ext cx="11467796" cy="5143612"/>
          </a:xfrm>
          <a:prstGeom prst="rect">
            <a:avLst/>
          </a:prstGeom>
        </p:spPr>
        <p:txBody>
          <a:bodyPr lIns="91733" tIns="45866" rIns="91733" bIns="45866"/>
          <a:lstStyle>
            <a:lvl1pPr marL="343997" indent="-343997">
              <a:buSzPct val="120000"/>
              <a:buFontTx/>
              <a:buBlip>
                <a:blip r:embed="rId2"/>
              </a:buBlip>
              <a:defRPr sz="2100" b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x-none" sz="210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Lorem ipsum dolor sit amet, consectetur adipiscing elit.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6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5972" y="1698101"/>
            <a:ext cx="11879247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/>
            </a:lvl1pPr>
          </a:lstStyle>
          <a:p>
            <a:pPr lvl="0"/>
            <a:r>
              <a:rPr lang="en-US" dirty="0" err="1" smtClean="0"/>
              <a:t>Podnaslov</a:t>
            </a:r>
            <a:endParaRPr lang="en-US" dirty="0" smtClean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7424" y="2752159"/>
            <a:ext cx="6704791" cy="5143612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100000"/>
              <a:buFontTx/>
              <a:buNone/>
              <a:defRPr sz="2100" b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x-none" sz="2100" dirty="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Lorem ipsum dolor sit amet, consectetur adipiscing elit.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5972" y="1698101"/>
            <a:ext cx="11879247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/>
            </a:lvl1pPr>
          </a:lstStyle>
          <a:p>
            <a:pPr lvl="0"/>
            <a:r>
              <a:rPr lang="en-US" smtClean="0"/>
              <a:t>Zaklju</a:t>
            </a:r>
            <a:r>
              <a:rPr lang="x-none" smtClean="0"/>
              <a:t>čak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762377" y="3215207"/>
            <a:ext cx="8741780" cy="4659684"/>
          </a:xfrm>
          <a:prstGeom prst="roundRect">
            <a:avLst>
              <a:gd name="adj" fmla="val 12065"/>
            </a:avLst>
          </a:prstGeom>
          <a:solidFill>
            <a:srgbClr val="D3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33" tIns="45866" rIns="91733" bIns="45866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31093" y="3790708"/>
            <a:ext cx="7404351" cy="3508683"/>
          </a:xfrm>
          <a:prstGeom prst="rect">
            <a:avLst/>
          </a:prstGeom>
        </p:spPr>
        <p:txBody>
          <a:bodyPr lIns="91733" tIns="45866" rIns="91733" bIns="45866">
            <a:normAutofit/>
          </a:bodyPr>
          <a:lstStyle>
            <a:lvl1pPr marL="0" indent="0">
              <a:buSzPct val="100000"/>
              <a:buFontTx/>
              <a:buNone/>
              <a:defRPr sz="2100" b="0" baseline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en-US" sz="210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Click to add text…</a:t>
            </a:r>
          </a:p>
        </p:txBody>
      </p:sp>
    </p:spTree>
    <p:extLst>
      <p:ext uri="{BB962C8B-B14F-4D97-AF65-F5344CB8AC3E}">
        <p14:creationId xmlns:p14="http://schemas.microsoft.com/office/powerpoint/2010/main" val="14645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742029" y="7802648"/>
            <a:ext cx="4298620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>
                <a:solidFill>
                  <a:srgbClr val="DA2128"/>
                </a:solidFill>
              </a:defRPr>
            </a:lvl1pPr>
          </a:lstStyle>
          <a:p>
            <a:pPr lvl="0"/>
            <a:r>
              <a:rPr lang="en-US" smtClean="0"/>
              <a:t>Slobodno pitajte!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AC7884-A7D7-421A-BF65-E507ADF4FCC4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" y="325121"/>
            <a:ext cx="11595947" cy="7586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817707"/>
            <a:ext cx="11054080" cy="585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25FA-3CDC-464E-8461-4B3062D6FF8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5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277B-0360-409C-A5EC-6102D5424C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5056" y="217116"/>
            <a:ext cx="3449895" cy="63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9645"/>
            <a:ext cx="13009068" cy="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72034"/>
            <a:ext cx="13009068" cy="1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" y="9030826"/>
            <a:ext cx="13009068" cy="39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9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r>
              <a:rPr lang="en-US" smtClean="0"/>
              <a:t>04.04.2012.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42" y="8958539"/>
            <a:ext cx="2528614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r>
              <a:rPr lang="en-US" dirty="0" smtClean="0"/>
              <a:t>ProCredit i SME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8867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r">
              <a:defRPr sz="2300">
                <a:solidFill>
                  <a:srgbClr val="7F8081"/>
                </a:solidFill>
              </a:defRPr>
            </a:lvl1pPr>
          </a:lstStyle>
          <a:p>
            <a:fld id="{865279D6-21DC-4BC5-9592-1CD426092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2745602" y="8922418"/>
            <a:ext cx="425181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defPPr>
              <a:defRPr lang="en-US"/>
            </a:defPPr>
            <a:lvl1pPr marL="0" algn="l" defTabSz="1296039" rtl="0" eaLnBrk="1" latinLnBrk="0" hangingPunct="1">
              <a:defRPr sz="2300" kern="1200">
                <a:solidFill>
                  <a:srgbClr val="7F8081"/>
                </a:solidFill>
                <a:latin typeface="+mn-lt"/>
                <a:ea typeface="+mn-ea"/>
                <a:cs typeface="+mn-cs"/>
              </a:defRPr>
            </a:lvl1pPr>
            <a:lvl2pPr marL="648019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9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057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6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96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15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6133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53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130018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69" indent="-487569" algn="l" defTabSz="130018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1" indent="-406308" algn="l" defTabSz="130018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32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26" indent="-325048" algn="l" defTabSz="1300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18" indent="-325048" algn="l" defTabSz="130018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10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04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96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789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3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86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78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71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64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57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49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42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2120" y="3580656"/>
            <a:ext cx="11884462" cy="917386"/>
          </a:xfrm>
        </p:spPr>
        <p:txBody>
          <a:bodyPr/>
          <a:lstStyle/>
          <a:p>
            <a:pPr algn="ctr"/>
            <a:r>
              <a:rPr lang="x-none" sz="4000">
                <a:solidFill>
                  <a:srgbClr val="C00000"/>
                </a:solidFill>
                <a:cs typeface="Calibri" pitchFamily="34" charset="0"/>
              </a:rPr>
              <a:t>ProCredit </a:t>
            </a:r>
            <a:r>
              <a:rPr lang="x-none" sz="4000" smtClean="0">
                <a:solidFill>
                  <a:srgbClr val="C00000"/>
                </a:solidFill>
                <a:cs typeface="Calibri" pitchFamily="34" charset="0"/>
              </a:rPr>
              <a:t>banka-</a:t>
            </a:r>
            <a:r>
              <a:rPr lang="sr-Latn-RS" sz="4000" dirty="0" smtClean="0">
                <a:solidFill>
                  <a:srgbClr val="C00000"/>
                </a:solidFill>
                <a:cs typeface="Calibri" pitchFamily="34" charset="0"/>
              </a:rPr>
              <a:t>partner srpske poljoprivrede</a:t>
            </a:r>
            <a:endParaRPr lang="en-US" sz="4000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02600" y="5020816"/>
            <a:ext cx="4298620" cy="917386"/>
          </a:xfrm>
        </p:spPr>
        <p:txBody>
          <a:bodyPr/>
          <a:lstStyle/>
          <a:p>
            <a:pPr marL="0" indent="0">
              <a:buNone/>
            </a:pPr>
            <a:r>
              <a:rPr lang="x-none" smtClean="0"/>
              <a:t>Dejan </a:t>
            </a:r>
            <a:r>
              <a:rPr lang="sr-Latn-RS" dirty="0" err="1" smtClean="0"/>
              <a:t>Janjatović</a:t>
            </a:r>
            <a:endParaRPr lang="x-none" dirty="0" smtClean="0"/>
          </a:p>
          <a:p>
            <a:pPr marL="0" indent="0">
              <a:buNone/>
            </a:pPr>
            <a:r>
              <a:rPr lang="x-none" sz="2400" dirty="0" smtClean="0"/>
              <a:t>Član Izvršnog odbora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r-Latn-RS" dirty="0" smtClean="0"/>
              <a:t>Agro biznis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04.04.2012.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4" b="3342"/>
          <a:stretch/>
        </p:blipFill>
        <p:spPr>
          <a:xfrm>
            <a:off x="0" y="6034856"/>
            <a:ext cx="13004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x-none" err="1" smtClean="0"/>
              <a:t>Agro</a:t>
            </a:r>
            <a:r>
              <a:rPr lang="x-none" smtClean="0"/>
              <a:t> </a:t>
            </a:r>
            <a:r>
              <a:rPr lang="sr-Latn-RS" dirty="0" smtClean="0"/>
              <a:t>biznis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04.04.2012.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2120" y="217116"/>
            <a:ext cx="8380525" cy="917386"/>
          </a:xfrm>
        </p:spPr>
        <p:txBody>
          <a:bodyPr/>
          <a:lstStyle/>
          <a:p>
            <a:r>
              <a:rPr lang="x-none" sz="360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Primer uštede energije</a:t>
            </a:r>
            <a:endParaRPr lang="x-none" sz="36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34542"/>
              </p:ext>
            </p:extLst>
          </p:nvPr>
        </p:nvGraphicFramePr>
        <p:xfrm>
          <a:off x="6286376" y="1572658"/>
          <a:ext cx="6585857" cy="24150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86019"/>
                <a:gridCol w="2099838"/>
              </a:tblGrid>
              <a:tr h="4830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Uticaj</a:t>
                      </a:r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na </a:t>
                      </a:r>
                      <a:r>
                        <a:rPr lang="en-US" sz="1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životnu</a:t>
                      </a:r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sredinu</a:t>
                      </a:r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i</a:t>
                      </a:r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uštede</a:t>
                      </a:r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0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Ušteda</a:t>
                      </a: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energije</a:t>
                      </a: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u 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kWh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3,718,620</a:t>
                      </a:r>
                      <a:r>
                        <a:rPr lang="x-none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.00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0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accent6"/>
                          </a:solidFill>
                          <a:effectLst/>
                        </a:rPr>
                        <a:t>Ušteda energije u %</a:t>
                      </a:r>
                      <a:endParaRPr lang="en-US" sz="1800" b="1" i="0" u="none" strike="noStrike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002">
                <a:tc>
                  <a:txBody>
                    <a:bodyPr/>
                    <a:lstStyle/>
                    <a:p>
                      <a:pPr algn="l" fontAlgn="ctr"/>
                      <a:r>
                        <a:rPr lang="x-none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S</a:t>
                      </a:r>
                      <a:r>
                        <a:rPr lang="en-US" sz="1800" b="1" u="none" strike="noStrike" dirty="0" err="1" smtClean="0">
                          <a:solidFill>
                            <a:schemeClr val="accent6"/>
                          </a:solidFill>
                          <a:effectLst/>
                        </a:rPr>
                        <a:t>manjenje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emisije</a:t>
                      </a: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CO2</a:t>
                      </a:r>
                      <a:r>
                        <a:rPr lang="x-none" sz="1800" b="1" u="none" strike="noStrike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sr-Latn-R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(u tonama)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1,</a:t>
                      </a:r>
                      <a:r>
                        <a:rPr lang="sr-Latn-R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600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0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 smtClean="0">
                          <a:solidFill>
                            <a:schemeClr val="accent6"/>
                          </a:solidFill>
                          <a:effectLst/>
                        </a:rPr>
                        <a:t>Procenjena</a:t>
                      </a:r>
                      <a:r>
                        <a:rPr lang="en-US" sz="1800" b="1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 smtClean="0">
                          <a:solidFill>
                            <a:schemeClr val="accent6"/>
                          </a:solidFill>
                          <a:effectLst/>
                        </a:rPr>
                        <a:t>godišnja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ušteda</a:t>
                      </a: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u EUR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260,303</a:t>
                      </a:r>
                      <a:r>
                        <a:rPr lang="x-none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.00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1447776"/>
            <a:ext cx="6216648" cy="6912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x-none" sz="2000" dirty="0" smtClean="0"/>
              <a:t>Postrojenje za proizvodnju električne i </a:t>
            </a:r>
            <a:r>
              <a:rPr lang="x-none" sz="2000" smtClean="0"/>
              <a:t>toplotne energije</a:t>
            </a:r>
            <a:endParaRPr lang="en-US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800" dirty="0" smtClean="0"/>
              <a:t>Korišćenje stajnjaka, žetvenih ostataka i drugih ostataka u postrojenjima za proizvodnju biogasa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800" dirty="0" smtClean="0"/>
              <a:t>Dobijeni biogas jeftiniji je od gasa za komercijalnu upotrebu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Biogas se </a:t>
            </a:r>
            <a:r>
              <a:rPr lang="en-US" sz="1800" dirty="0" err="1" smtClean="0"/>
              <a:t>koristi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ulazni</a:t>
            </a:r>
            <a:r>
              <a:rPr lang="en-US" sz="1800" dirty="0" smtClean="0"/>
              <a:t> </a:t>
            </a:r>
            <a:r>
              <a:rPr lang="en-US" sz="1800" dirty="0" err="1" smtClean="0"/>
              <a:t>energent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proizvodnju</a:t>
            </a:r>
            <a:r>
              <a:rPr lang="en-US" sz="1800" dirty="0" smtClean="0"/>
              <a:t> </a:t>
            </a:r>
            <a:r>
              <a:rPr lang="en-US" sz="1800" dirty="0" err="1" smtClean="0"/>
              <a:t>elektri</a:t>
            </a:r>
            <a:r>
              <a:rPr lang="sr-Latn-CS" sz="1800" dirty="0" smtClean="0"/>
              <a:t>čne i toplotne energije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1800" dirty="0" smtClean="0"/>
              <a:t>Dobijena </a:t>
            </a:r>
            <a:r>
              <a:rPr lang="x-none" sz="1800" smtClean="0"/>
              <a:t>električna energija </a:t>
            </a:r>
            <a:r>
              <a:rPr lang="sr-Latn-RS" sz="1800" dirty="0" smtClean="0"/>
              <a:t>i topla voda </a:t>
            </a:r>
            <a:r>
              <a:rPr lang="sr-Latn-CS" sz="1800" dirty="0" smtClean="0"/>
              <a:t>se koristi u </a:t>
            </a:r>
            <a:r>
              <a:rPr lang="x-none" sz="1800" smtClean="0"/>
              <a:t>domaćinstv</a:t>
            </a:r>
            <a:r>
              <a:rPr lang="sr-Latn-CS" sz="1800" dirty="0" smtClean="0"/>
              <a:t>ima</a:t>
            </a:r>
            <a:r>
              <a:rPr lang="x-none" sz="1800" smtClean="0"/>
              <a:t> </a:t>
            </a:r>
            <a:r>
              <a:rPr lang="sr-Latn-CS" sz="1800" dirty="0" smtClean="0"/>
              <a:t>i </a:t>
            </a:r>
            <a:r>
              <a:rPr lang="x-none" sz="1800" smtClean="0"/>
              <a:t>poljoprivrednim </a:t>
            </a:r>
            <a:r>
              <a:rPr lang="x-none" sz="1800" dirty="0" smtClean="0"/>
              <a:t>objektima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r-Latn-CS" sz="1800" dirty="0" smtClean="0">
                <a:cs typeface="Calibri" pitchFamily="34" charset="0"/>
              </a:rPr>
              <a:t>Višak e</a:t>
            </a:r>
            <a:r>
              <a:rPr lang="x-none" sz="1800" smtClean="0">
                <a:solidFill>
                  <a:srgbClr val="7F8081"/>
                </a:solidFill>
                <a:cs typeface="Calibri" pitchFamily="34" charset="0"/>
              </a:rPr>
              <a:t>lektrične energije se </a:t>
            </a:r>
            <a:r>
              <a:rPr lang="x-none" sz="1800" dirty="0" smtClean="0">
                <a:solidFill>
                  <a:srgbClr val="7F8081"/>
                </a:solidFill>
                <a:cs typeface="Calibri" pitchFamily="34" charset="0"/>
              </a:rPr>
              <a:t>može </a:t>
            </a:r>
            <a:r>
              <a:rPr lang="x-none" sz="1800" smtClean="0">
                <a:solidFill>
                  <a:srgbClr val="7F8081"/>
                </a:solidFill>
                <a:cs typeface="Calibri" pitchFamily="34" charset="0"/>
              </a:rPr>
              <a:t>prodavati elektrodistrib</a:t>
            </a:r>
            <a:r>
              <a:rPr lang="sr-Latn-CS" sz="1800" dirty="0" smtClean="0">
                <a:solidFill>
                  <a:srgbClr val="7F8081"/>
                </a:solidFill>
                <a:cs typeface="Calibri" pitchFamily="34" charset="0"/>
              </a:rPr>
              <a:t>utivnoj mreži i ostvariti dodatna zarada</a:t>
            </a:r>
            <a:endParaRPr lang="x-none" sz="1800" dirty="0" smtClean="0">
              <a:solidFill>
                <a:srgbClr val="7F8081"/>
              </a:solidFill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x-none" sz="1800" dirty="0" smtClean="0">
                <a:cs typeface="Calibri" pitchFamily="34" charset="0"/>
              </a:rPr>
              <a:t>Vrednost postrojenja od  900.000 evra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x-none" sz="1800" dirty="0" smtClean="0">
                <a:cs typeface="Calibri" pitchFamily="34" charset="0"/>
              </a:rPr>
              <a:t>Mesečna rata 14.783 evra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x-none" sz="1800" dirty="0" smtClean="0">
                <a:cs typeface="Calibri" pitchFamily="34" charset="0"/>
              </a:rPr>
              <a:t>Mesečna ušteda u troškovima energije 21.692 evra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x-none" sz="1800" dirty="0" smtClean="0">
                <a:cs typeface="Calibri" pitchFamily="34" charset="0"/>
              </a:rPr>
              <a:t>Prost period otplate investicije </a:t>
            </a:r>
            <a:r>
              <a:rPr lang="x-none" sz="1800" smtClean="0">
                <a:cs typeface="Calibri" pitchFamily="34" charset="0"/>
              </a:rPr>
              <a:t>: 3</a:t>
            </a:r>
            <a:r>
              <a:rPr lang="sr-Latn-RS" sz="1800" dirty="0" smtClean="0">
                <a:cs typeface="Calibri" pitchFamily="34" charset="0"/>
              </a:rPr>
              <a:t>.5</a:t>
            </a:r>
            <a:r>
              <a:rPr lang="x-none" sz="1800" smtClean="0">
                <a:cs typeface="Calibri" pitchFamily="34" charset="0"/>
              </a:rPr>
              <a:t> godine</a:t>
            </a:r>
            <a:endParaRPr lang="x-none" sz="1800" dirty="0" smtClean="0"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32782" y="4516760"/>
            <a:ext cx="6850743" cy="3947887"/>
            <a:chOff x="6132782" y="4516760"/>
            <a:chExt cx="6850743" cy="39478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5712" r="5196" b="7030"/>
            <a:stretch/>
          </p:blipFill>
          <p:spPr bwMode="auto">
            <a:xfrm>
              <a:off x="6132782" y="4516760"/>
              <a:ext cx="6850743" cy="394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286376" y="4804792"/>
              <a:ext cx="208823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52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960578" y="3436640"/>
            <a:ext cx="7097144" cy="986342"/>
          </a:xfrm>
        </p:spPr>
        <p:txBody>
          <a:bodyPr/>
          <a:lstStyle/>
          <a:p>
            <a:pPr marL="0" indent="0">
              <a:buNone/>
            </a:pPr>
            <a:r>
              <a:rPr lang="sr-Latn-RS" sz="6000" b="1" dirty="0" smtClean="0">
                <a:solidFill>
                  <a:schemeClr val="accent3"/>
                </a:solidFill>
                <a:cs typeface="Calibri" pitchFamily="34" charset="0"/>
              </a:rPr>
              <a:t>HVALA NA PAŽNJI</a:t>
            </a:r>
            <a:endParaRPr lang="en-US" sz="60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r-Latn-RS" dirty="0" smtClean="0"/>
              <a:t>Agro biznis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04.04.2012.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4" b="3342"/>
          <a:stretch/>
        </p:blipFill>
        <p:spPr>
          <a:xfrm>
            <a:off x="0" y="6034856"/>
            <a:ext cx="13004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ch_world_ENG_150dpi_small_29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077"/>
          <a:stretch>
            <a:fillRect/>
          </a:stretch>
        </p:blipFill>
        <p:spPr bwMode="auto">
          <a:xfrm>
            <a:off x="0" y="1702527"/>
            <a:ext cx="13004800" cy="728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04.04.2012.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r-Latn-RS" dirty="0" smtClean="0"/>
              <a:t>Agro biznis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9702801" y="8839200"/>
            <a:ext cx="2971800" cy="79102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865279D6-21DC-4BC5-9592-1CD4260922BC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76423"/>
              </p:ext>
            </p:extLst>
          </p:nvPr>
        </p:nvGraphicFramePr>
        <p:xfrm>
          <a:off x="93688" y="1237144"/>
          <a:ext cx="4402668" cy="277556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2201334"/>
                <a:gridCol w="2201334"/>
              </a:tblGrid>
              <a:tr h="3469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ProCredit </a:t>
                      </a:r>
                      <a:r>
                        <a:rPr lang="en-US" sz="1400" dirty="0" err="1" smtClean="0"/>
                        <a:t>Grupa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400" dirty="0" smtClean="0"/>
                        <a:t>U milionima</a:t>
                      </a:r>
                      <a:r>
                        <a:rPr lang="x-none" sz="1400" baseline="0" dirty="0" smtClean="0"/>
                        <a:t> Evra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Aktiva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5.498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Kreditni p</a:t>
                      </a:r>
                      <a:r>
                        <a:rPr lang="en-US" sz="1400" dirty="0" err="1" smtClean="0"/>
                        <a:t>ortfolio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4.029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Depo</a:t>
                      </a:r>
                      <a:r>
                        <a:rPr lang="x-none" sz="1400" dirty="0" err="1" smtClean="0"/>
                        <a:t>ziti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3.421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Kapital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467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Broj zaposlenih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16.170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Broj ekspozitura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777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sr-Latn-C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Broj klijenata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preko 2.9 miliona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</a:tbl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297142" y="9110939"/>
            <a:ext cx="2528614" cy="519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 </a:t>
            </a:r>
            <a:endParaRPr lang="de-DE"/>
          </a:p>
        </p:txBody>
      </p:sp>
      <p:sp>
        <p:nvSpPr>
          <p:cNvPr id="11" name="Text Box 251"/>
          <p:cNvSpPr txBox="1">
            <a:spLocks noChangeArrowheads="1"/>
          </p:cNvSpPr>
          <p:nvPr/>
        </p:nvSpPr>
        <p:spPr bwMode="auto">
          <a:xfrm>
            <a:off x="214313" y="254000"/>
            <a:ext cx="8632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b="1">
                <a:solidFill>
                  <a:srgbClr val="C5272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C5272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C5272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C5272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C5272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5272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5272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5272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5272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x-none" sz="360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ProCredit banke u svetu</a:t>
            </a:r>
            <a:endParaRPr lang="en-GB" sz="36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88" y="4012704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*decembar 2011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19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0" y="228600"/>
            <a:ext cx="11595947" cy="762001"/>
          </a:xfrm>
        </p:spPr>
        <p:txBody>
          <a:bodyPr anchor="ctr"/>
          <a:lstStyle/>
          <a:p>
            <a:pPr algn="l" defTabSz="914400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a typeface="+mn-ea"/>
                <a:cs typeface="Calibri" pitchFamily="34" charset="0"/>
              </a:rPr>
              <a:t>ProCredit </a:t>
            </a:r>
            <a:r>
              <a:rPr lang="sr-Latn-RS" sz="3600" b="1" dirty="0" smtClean="0">
                <a:solidFill>
                  <a:srgbClr val="C00000"/>
                </a:solidFill>
                <a:ea typeface="+mn-ea"/>
                <a:cs typeface="Calibri" pitchFamily="34" charset="0"/>
              </a:rPr>
              <a:t>banka</a:t>
            </a:r>
            <a:r>
              <a:rPr lang="en-US" sz="3600" b="1" dirty="0" smtClean="0">
                <a:solidFill>
                  <a:srgbClr val="C00000"/>
                </a:solidFill>
                <a:ea typeface="+mn-ea"/>
                <a:cs typeface="Calibri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a typeface="+mn-ea"/>
                <a:cs typeface="Calibri" pitchFamily="34" charset="0"/>
              </a:rPr>
              <a:t>Srbija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65000"/>
                  </a:schemeClr>
                </a:solidFill>
              </a:rPr>
              <a:t>04.04.2012.</a:t>
            </a:r>
            <a:endParaRPr lang="de-DE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2">
                    <a:lumMod val="65000"/>
                  </a:schemeClr>
                </a:solidFill>
              </a:rPr>
              <a:t>Agro biznis</a:t>
            </a:r>
            <a:endParaRPr lang="de-DE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>
                <a:solidFill>
                  <a:schemeClr val="bg2">
                    <a:lumMod val="65000"/>
                  </a:schemeClr>
                </a:solidFill>
              </a:rPr>
              <a:pPr/>
              <a:t>3</a:t>
            </a:fld>
            <a:endParaRPr lang="de-DE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116" y="1743865"/>
            <a:ext cx="445809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Osnovni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strukturni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pokazatelji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807" y="6425439"/>
            <a:ext cx="45274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Akcionari ProCredit banke u Srbiji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26965843"/>
              </p:ext>
            </p:extLst>
          </p:nvPr>
        </p:nvGraphicFramePr>
        <p:xfrm>
          <a:off x="449855" y="7162800"/>
          <a:ext cx="4252345" cy="114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 descr="C:\Documents and Settings\t.draskic\My Documents\My Picture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0352" y="7162800"/>
            <a:ext cx="1658189" cy="577572"/>
          </a:xfrm>
          <a:prstGeom prst="rect">
            <a:avLst/>
          </a:prstGeom>
          <a:noFill/>
        </p:spPr>
      </p:pic>
      <p:pic>
        <p:nvPicPr>
          <p:cNvPr id="19" name="Picture 3" descr="C:\Documents and Settings\t.draskic\My Documents\My Pictures\VCA6IHB8NCAO7M4DJCA8DKWHPCA9ZY44GCA0PZV5XCA08ZS9PCALFSSGKCADTTBLMCAZ7CJ5WCASRUHCRCABHSXVTCANFP8Z4CA3UM696CA56FAGZCAFR87JSCAN8J4OHCA5MF1GTCAEVEF5RCA1OOKD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1330" y="7879352"/>
            <a:ext cx="2515231" cy="46578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3723312"/>
              </p:ext>
            </p:extLst>
          </p:nvPr>
        </p:nvGraphicFramePr>
        <p:xfrm>
          <a:off x="406400" y="2500536"/>
          <a:ext cx="39357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C:\Users\a.radulovic\AppData\Local\Microsoft\Windows\Temporary Internet Files\Content.Outlook\K5WNF8I8\2011-03-03 Mapa Srbije EXP white borders 2-01-0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4" t="10136" r="9304" b="9320"/>
          <a:stretch/>
        </p:blipFill>
        <p:spPr bwMode="auto">
          <a:xfrm>
            <a:off x="7728541" y="1440602"/>
            <a:ext cx="4681987" cy="68639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94288" y="17438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449" y="8324317"/>
            <a:ext cx="247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Decembar 2011;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39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29" y="325120"/>
            <a:ext cx="8807592" cy="758613"/>
          </a:xfrm>
        </p:spPr>
        <p:txBody>
          <a:bodyPr lIns="130046" tIns="65023" rIns="130046" bIns="65023"/>
          <a:lstStyle/>
          <a:p>
            <a:pPr algn="l"/>
            <a:r>
              <a:rPr lang="en-US" sz="3600" b="1" dirty="0">
                <a:solidFill>
                  <a:schemeClr val="accent3"/>
                </a:solidFill>
              </a:rPr>
              <a:t>Poljoprivredni </a:t>
            </a:r>
            <a:r>
              <a:rPr lang="en-US" sz="3600" b="1" dirty="0" smtClean="0">
                <a:solidFill>
                  <a:schemeClr val="accent3"/>
                </a:solidFill>
              </a:rPr>
              <a:t>krediti</a:t>
            </a:r>
            <a:endParaRPr lang="sr-Latn-CS" sz="3600" b="1" dirty="0">
              <a:solidFill>
                <a:schemeClr val="accent3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66045" y="2316481"/>
            <a:ext cx="11469511" cy="67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marL="1300460" lvl="1" indent="-650230"/>
            <a:endParaRPr lang="sr-Latn-CS" sz="110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71400285"/>
              </p:ext>
            </p:extLst>
          </p:nvPr>
        </p:nvGraphicFramePr>
        <p:xfrm>
          <a:off x="381720" y="1276400"/>
          <a:ext cx="6403277" cy="711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9" name="Picture 4" descr="proagro poster 70x100"/>
          <p:cNvPicPr>
            <a:picLocks noChangeAspect="1" noChangeArrowheads="1"/>
          </p:cNvPicPr>
          <p:nvPr/>
        </p:nvPicPr>
        <p:blipFill rotWithShape="1">
          <a:blip r:embed="rId8" cstate="print"/>
          <a:srcRect t="11932" b="46491"/>
          <a:stretch/>
        </p:blipFill>
        <p:spPr bwMode="auto">
          <a:xfrm>
            <a:off x="7010401" y="5588001"/>
            <a:ext cx="5660248" cy="33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DSC_6300 (Small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1" y="1727201"/>
            <a:ext cx="5635413" cy="374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952345" y="8316474"/>
            <a:ext cx="5760720" cy="63563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046" tIns="65023" rIns="130046" bIns="65023">
            <a:spAutoFit/>
          </a:bodyPr>
          <a:lstStyle/>
          <a:p>
            <a:pPr marL="487672" indent="-487672">
              <a:lnSpc>
                <a:spcPct val="90000"/>
              </a:lnSpc>
              <a:defRPr/>
            </a:pPr>
            <a:r>
              <a:rPr lang="en-US" sz="1600" kern="0" dirty="0">
                <a:solidFill>
                  <a:schemeClr val="tx1"/>
                </a:solidFill>
                <a:cs typeface="Arial" pitchFamily="34" charset="0"/>
              </a:rPr>
              <a:t>ProCredit </a:t>
            </a:r>
            <a:r>
              <a:rPr lang="en-US" sz="1600" kern="0" dirty="0" err="1">
                <a:solidFill>
                  <a:schemeClr val="tx1"/>
                </a:solidFill>
                <a:cs typeface="Arial" pitchFamily="34" charset="0"/>
              </a:rPr>
              <a:t>banka</a:t>
            </a:r>
            <a:r>
              <a:rPr lang="en-US" sz="1600" kern="0" dirty="0">
                <a:solidFill>
                  <a:schemeClr val="tx1"/>
                </a:solidFill>
                <a:cs typeface="Arial" pitchFamily="34" charset="0"/>
              </a:rPr>
              <a:t> je</a:t>
            </a:r>
            <a:r>
              <a:rPr lang="sr-Latn-RS" sz="1600" kern="0" dirty="0">
                <a:solidFill>
                  <a:schemeClr val="tx1"/>
                </a:solidFill>
                <a:cs typeface="Arial" pitchFamily="34" charset="0"/>
              </a:rPr>
              <a:t> danas, lider na tržištu,sa </a:t>
            </a:r>
            <a:r>
              <a:rPr lang="sr-Latn-RS" sz="1600" kern="0" dirty="0" smtClean="0">
                <a:solidFill>
                  <a:schemeClr val="tx1"/>
                </a:solidFill>
                <a:cs typeface="Arial" pitchFamily="34" charset="0"/>
              </a:rPr>
              <a:t>ponudom i asortimanom </a:t>
            </a:r>
            <a:r>
              <a:rPr lang="sr-Latn-RS" sz="1600" kern="0" dirty="0">
                <a:solidFill>
                  <a:schemeClr val="tx1"/>
                </a:solidFill>
                <a:cs typeface="Arial" pitchFamily="34" charset="0"/>
              </a:rPr>
              <a:t>usluga za </a:t>
            </a:r>
            <a:r>
              <a:rPr lang="sr-Latn-RS" sz="1600" kern="0" dirty="0" smtClean="0">
                <a:solidFill>
                  <a:schemeClr val="tx1"/>
                </a:solidFill>
                <a:cs typeface="Arial" pitchFamily="34" charset="0"/>
              </a:rPr>
              <a:t>poljoprivrednike</a:t>
            </a:r>
            <a:r>
              <a:rPr lang="sr-Latn-RS" sz="1600" kern="0" dirty="0">
                <a:solidFill>
                  <a:schemeClr val="tx1"/>
                </a:solidFill>
                <a:cs typeface="Arial" pitchFamily="34" charset="0"/>
              </a:rPr>
              <a:t>.</a:t>
            </a:r>
            <a:r>
              <a:rPr lang="en-US" sz="1600" kern="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de-DE" sz="1600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5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597E4-89EC-41C4-ACD6-C64BAEF4265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51209" y="8958539"/>
            <a:ext cx="3034453" cy="519288"/>
          </a:xfrm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65000"/>
                  </a:schemeClr>
                </a:solidFill>
              </a:rPr>
              <a:t>04.04.2012.</a:t>
            </a:r>
            <a:endParaRPr lang="de-DE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42" y="8958539"/>
            <a:ext cx="2528614" cy="519288"/>
          </a:xfrm>
        </p:spPr>
        <p:txBody>
          <a:bodyPr/>
          <a:lstStyle/>
          <a:p>
            <a:r>
              <a:rPr lang="sr-Latn-RS" dirty="0" smtClean="0">
                <a:solidFill>
                  <a:schemeClr val="bg2">
                    <a:lumMod val="65000"/>
                  </a:schemeClr>
                </a:solidFill>
              </a:rPr>
              <a:t>Agro biznis</a:t>
            </a:r>
            <a:endParaRPr lang="de-DE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216747"/>
            <a:ext cx="9428480" cy="975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30046" tIns="65023" rIns="130046" bIns="65023" anchor="ctr"/>
          <a:lstStyle/>
          <a:p>
            <a:pPr defTabSz="638942">
              <a:lnSpc>
                <a:spcPct val="80000"/>
              </a:lnSpc>
              <a:spcBef>
                <a:spcPct val="20000"/>
              </a:spcBef>
              <a:buClr>
                <a:srgbClr val="C52720"/>
              </a:buClr>
              <a:buSzPct val="100000"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US" sz="36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  Visok kvalitet </a:t>
            </a:r>
            <a:r>
              <a:rPr lang="sr-Latn-CS" sz="36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agro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 portfolija</a:t>
            </a:r>
            <a:endParaRPr lang="en-GB" sz="3600" b="1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502400" y="2144474"/>
            <a:ext cx="6070352" cy="2732326"/>
          </a:xfrm>
          <a:prstGeom prst="roundRect">
            <a:avLst>
              <a:gd name="adj" fmla="val 948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487672" indent="-487672">
              <a:spcBef>
                <a:spcPct val="20000"/>
              </a:spcBef>
              <a:defRPr/>
            </a:pP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Visok kvalitet portfolija je rezultat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: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487672" indent="-487672">
              <a:spcBef>
                <a:spcPct val="20000"/>
              </a:spcBef>
              <a:buFontTx/>
              <a:buChar char="•"/>
              <a:defRPr/>
            </a:pP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Kreditn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tehnologij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je 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prilagođen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poljoprivrednicima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endParaRPr lang="x-none" sz="1600" kern="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487672" indent="-487672">
              <a:spcBef>
                <a:spcPct val="20000"/>
              </a:spcBef>
              <a:buFontTx/>
              <a:buChar char="•"/>
              <a:defRPr/>
            </a:pP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Plan 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otplate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je 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prilagođen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gotovinskom toku klijenata</a:t>
            </a:r>
          </a:p>
          <a:p>
            <a:pPr marL="487672" indent="-487672">
              <a:spcBef>
                <a:spcPct val="20000"/>
              </a:spcBef>
              <a:buFontTx/>
              <a:buChar char="•"/>
              <a:defRPr/>
            </a:pPr>
            <a:r>
              <a:rPr lang="sr-Latn-R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Obučeni i posvećeni zaposleni</a:t>
            </a:r>
          </a:p>
          <a:p>
            <a:pPr marL="487672" indent="-487672">
              <a:spcBef>
                <a:spcPct val="20000"/>
              </a:spcBef>
              <a:buFontTx/>
              <a:buChar char="•"/>
              <a:defRPr/>
            </a:pP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Lični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profil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(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mentalitet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) 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poljoprivrednika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/ </a:t>
            </a: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pouzdanost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487672" indent="-487672">
              <a:spcBef>
                <a:spcPct val="20000"/>
              </a:spcBef>
              <a:buFontTx/>
              <a:buChar char="•"/>
              <a:defRPr/>
            </a:pP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Adekvatna </a:t>
            </a:r>
            <a:r>
              <a:rPr lang="sr-Latn-C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reakcija</a:t>
            </a:r>
            <a:r>
              <a: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ekstremnim 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uslovima (</a:t>
            </a: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bolesti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;  </a:t>
            </a: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suše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; </a:t>
            </a:r>
            <a:r>
              <a:rPr lang="x-none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poplave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,…</a:t>
            </a:r>
            <a:r>
              <a:rPr lang="x-none" sz="1600" ker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)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8" b="4880"/>
          <a:stretch/>
        </p:blipFill>
        <p:spPr>
          <a:xfrm>
            <a:off x="0" y="6223542"/>
            <a:ext cx="13004800" cy="2757714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42" y="8958539"/>
            <a:ext cx="2528614" cy="519288"/>
          </a:xfrm>
        </p:spPr>
        <p:txBody>
          <a:bodyPr/>
          <a:lstStyle/>
          <a:p>
            <a:r>
              <a:rPr lang="sr-Latn-RS" dirty="0" smtClean="0">
                <a:solidFill>
                  <a:schemeClr val="bg2">
                    <a:lumMod val="65000"/>
                  </a:schemeClr>
                </a:solidFill>
              </a:rPr>
              <a:t>Agro biznis</a:t>
            </a:r>
            <a:endParaRPr lang="de-DE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51209" y="8958539"/>
            <a:ext cx="3034453" cy="519288"/>
          </a:xfrm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65000"/>
                  </a:schemeClr>
                </a:solidFill>
              </a:rPr>
              <a:t>04.04.2012.</a:t>
            </a:r>
            <a:endParaRPr lang="de-DE" dirty="0">
              <a:solidFill>
                <a:schemeClr val="bg2">
                  <a:lumMod val="6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05974"/>
              </p:ext>
            </p:extLst>
          </p:nvPr>
        </p:nvGraphicFramePr>
        <p:xfrm>
          <a:off x="571302" y="2140334"/>
          <a:ext cx="4922987" cy="3105149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000807"/>
                <a:gridCol w="1574365"/>
                <a:gridCol w="1347815"/>
              </a:tblGrid>
              <a:tr h="545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/>
                        <a:t>NPL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err="1" smtClean="0"/>
                        <a:t>Bankarski</a:t>
                      </a:r>
                      <a:r>
                        <a:rPr lang="en-US" sz="1300" u="none" strike="noStrike" baseline="0" dirty="0" smtClean="0"/>
                        <a:t> </a:t>
                      </a:r>
                      <a:r>
                        <a:rPr lang="en-US" sz="1300" u="none" strike="noStrike" baseline="0" dirty="0" err="1" smtClean="0"/>
                        <a:t>sektor</a:t>
                      </a:r>
                      <a:r>
                        <a:rPr lang="en-US" sz="1300" u="none" strike="noStrike" dirty="0" smtClean="0"/>
                        <a:t>*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/>
                        <a:t>PCB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</a:tr>
              <a:tr h="5119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&gt;90 days 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 smtClean="0"/>
                        <a:t>Dec</a:t>
                      </a:r>
                      <a:r>
                        <a:rPr lang="sr-Latn-RS" sz="1300" b="1" u="none" strike="noStrike" dirty="0" smtClean="0"/>
                        <a:t>. 2011.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 smtClean="0"/>
                        <a:t>Dec</a:t>
                      </a:r>
                      <a:r>
                        <a:rPr lang="sr-Latn-RS" sz="1300" b="1" u="none" strike="noStrike" dirty="0" smtClean="0"/>
                        <a:t>. 2011.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</a:tr>
              <a:tr h="5119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Business 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17.07%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3.07%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</a:tr>
              <a:tr h="5119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Agro 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18.32%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1.30%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</a:tr>
              <a:tr h="5119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Consumer 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9.65%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1.46%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</a:tr>
              <a:tr h="5119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Total  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15.06%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/>
                        <a:t>2.94%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532" marR="18532" marT="18530" marB="0" anchor="ctr"/>
                </a:tc>
              </a:tr>
            </a:tbl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3530" y="5480852"/>
            <a:ext cx="518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* 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Izvor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: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: 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Kreditni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biro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(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podaci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uključuju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amo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sr-Latn-C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N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PL</a:t>
            </a:r>
            <a:r>
              <a:rPr lang="sr-Latn-CS" sz="1400" b="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)</a:t>
            </a:r>
            <a:endParaRPr lang="en-GB" sz="1400" b="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3988" y="1395413"/>
            <a:ext cx="467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C5272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52720"/>
              </a:buClr>
              <a:buSzPct val="100000"/>
              <a:buFont typeface="MetaBookRomanLat"/>
              <a:buNone/>
              <a:defRPr/>
            </a:pP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(NPL)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Kašnjenja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preko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90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dana</a:t>
            </a:r>
            <a:endParaRPr lang="en-GB" sz="16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4048" y="8981256"/>
            <a:ext cx="3034453" cy="51928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04.04.2012.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Agro biznis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E277B-0360-409C-A5EC-6102D5424C4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5443867"/>
              </p:ext>
            </p:extLst>
          </p:nvPr>
        </p:nvGraphicFramePr>
        <p:xfrm>
          <a:off x="1533848" y="3574275"/>
          <a:ext cx="10441160" cy="245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1129087"/>
              </p:ext>
            </p:extLst>
          </p:nvPr>
        </p:nvGraphicFramePr>
        <p:xfrm>
          <a:off x="957784" y="1276400"/>
          <a:ext cx="1087320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5696" y="268288"/>
            <a:ext cx="9283125" cy="758613"/>
          </a:xfrm>
          <a:prstGeom prst="rect">
            <a:avLst/>
          </a:prstGeom>
        </p:spPr>
        <p:txBody>
          <a:bodyPr lIns="130046" tIns="65023" rIns="130046" bIns="65023"/>
          <a:lstStyle>
            <a:lvl1pPr algn="ctr" defTabSz="130018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SzPct val="80000"/>
            </a:pPr>
            <a:r>
              <a:rPr lang="sr-Latn-RS" sz="2800" b="1" dirty="0" smtClean="0">
                <a:solidFill>
                  <a:srgbClr val="C00000"/>
                </a:solidFill>
                <a:ea typeface="+mn-ea"/>
                <a:cs typeface="Calibri" pitchFamily="34" charset="0"/>
              </a:rPr>
              <a:t>Šta poljoprivrednici očekuju od banke?</a:t>
            </a:r>
            <a:endParaRPr lang="en-US" sz="2800" b="1" dirty="0">
              <a:solidFill>
                <a:srgbClr val="C00000"/>
              </a:solidFill>
              <a:ea typeface="+mn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4" b="3342"/>
          <a:stretch/>
        </p:blipFill>
        <p:spPr>
          <a:xfrm>
            <a:off x="0" y="6034856"/>
            <a:ext cx="13004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747"/>
            <a:ext cx="9861973" cy="866987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accent3"/>
                </a:solidFill>
              </a:rPr>
              <a:t>  </a:t>
            </a:r>
            <a:r>
              <a:rPr lang="sr-Latn-CS" sz="3600" b="1" dirty="0">
                <a:solidFill>
                  <a:schemeClr val="accent3"/>
                </a:solidFill>
              </a:rPr>
              <a:t>Saradnja sa poljoprivrednicima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37999"/>
              </p:ext>
            </p:extLst>
          </p:nvPr>
        </p:nvGraphicFramePr>
        <p:xfrm>
          <a:off x="669752" y="1348408"/>
          <a:ext cx="11367663" cy="491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31A3E3-002C-4743-8102-338700163EB9}" type="slidenum">
              <a:rPr lang="de-DE" smtClean="0"/>
              <a:pPr/>
              <a:t>7</a:t>
            </a:fld>
            <a:endParaRPr lang="de-DE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9" b="4600"/>
          <a:stretch/>
        </p:blipFill>
        <p:spPr>
          <a:xfrm>
            <a:off x="0" y="6172944"/>
            <a:ext cx="13004800" cy="2812121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42" y="8958539"/>
            <a:ext cx="2528614" cy="519288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Agro biznis</a:t>
            </a:r>
            <a:endParaRPr lang="de-DE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334048" y="8981256"/>
            <a:ext cx="3034453" cy="51928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04.04.2012.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0200" y="304800"/>
            <a:ext cx="8380525" cy="917386"/>
          </a:xfrm>
        </p:spPr>
        <p:txBody>
          <a:bodyPr/>
          <a:lstStyle/>
          <a:p>
            <a:r>
              <a:rPr lang="pl-PL" sz="3600" dirty="0">
                <a:solidFill>
                  <a:srgbClr val="C00000"/>
                </a:solidFill>
                <a:latin typeface="+mj-lt"/>
                <a:cs typeface="Calibri" pitchFamily="34" charset="0"/>
              </a:rPr>
              <a:t>Novo u ponudi za </a:t>
            </a:r>
            <a:r>
              <a:rPr lang="pl-PL" sz="360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poljoprivredu</a:t>
            </a:r>
            <a:endParaRPr lang="pl-PL" sz="36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7744" y="1564432"/>
            <a:ext cx="11467796" cy="39386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sz="2400" dirty="0" smtClean="0">
                <a:cs typeface="Calibri" pitchFamily="34" charset="0"/>
              </a:rPr>
              <a:t>Subvencionisani krediti sa Ministarstvom poljoprivrede</a:t>
            </a:r>
          </a:p>
          <a:p>
            <a:pPr marL="343997" lvl="1" indent="-343997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sr-Latn-RS" sz="2400" dirty="0" smtClean="0">
                <a:solidFill>
                  <a:srgbClr val="7F8081"/>
                </a:solidFill>
                <a:cs typeface="Calibri" pitchFamily="34" charset="0"/>
              </a:rPr>
              <a:t>Dinarski krediti na pet godina sa fiksnom kamatnom stopom</a:t>
            </a:r>
            <a:endParaRPr lang="x-none" sz="2400" smtClean="0">
              <a:solidFill>
                <a:srgbClr val="7F8081"/>
              </a:solidFill>
              <a:cs typeface="Calibri" pitchFamily="34" charset="0"/>
            </a:endParaRPr>
          </a:p>
          <a:p>
            <a:pPr marL="343997" lvl="1" indent="-343997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sr-Latn-RS" sz="2400" dirty="0" smtClean="0">
                <a:solidFill>
                  <a:srgbClr val="7F8081"/>
                </a:solidFill>
                <a:cs typeface="Calibri" pitchFamily="34" charset="0"/>
              </a:rPr>
              <a:t>Krediti za energetsku efikasnost</a:t>
            </a:r>
            <a:endParaRPr lang="x-none" sz="2400" smtClean="0">
              <a:solidFill>
                <a:srgbClr val="7F8081"/>
              </a:solidFill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r-Latn-RS" sz="2400" dirty="0" smtClean="0">
                <a:cs typeface="Calibri" pitchFamily="34" charset="0"/>
              </a:rPr>
              <a:t>Agro štednja</a:t>
            </a:r>
          </a:p>
          <a:p>
            <a:pPr>
              <a:lnSpc>
                <a:spcPct val="150000"/>
              </a:lnSpc>
            </a:pPr>
            <a:r>
              <a:rPr lang="sr-Latn-RS" sz="2400" dirty="0" smtClean="0">
                <a:cs typeface="Calibri" pitchFamily="34" charset="0"/>
              </a:rPr>
              <a:t>Agro kreditna kartica</a:t>
            </a:r>
          </a:p>
          <a:p>
            <a:pPr>
              <a:lnSpc>
                <a:spcPct val="150000"/>
              </a:lnSpc>
            </a:pPr>
            <a:r>
              <a:rPr lang="sr-Latn-RS" sz="2400" dirty="0" smtClean="0">
                <a:cs typeface="Calibri" pitchFamily="34" charset="0"/>
              </a:rPr>
              <a:t>Mobilno bankarstvo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r-Latn-RS" dirty="0" smtClean="0"/>
              <a:t>Agro biznis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04.04.2012.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727627"/>
            <a:ext cx="13018300" cy="32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r-Latn-RS" dirty="0" smtClean="0"/>
              <a:t>Agro biznis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5279D6-21DC-4BC5-9592-1CD4260922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04.04.2012.</a:t>
            </a:r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335"/>
              </p:ext>
            </p:extLst>
          </p:nvPr>
        </p:nvGraphicFramePr>
        <p:xfrm>
          <a:off x="381720" y="5212497"/>
          <a:ext cx="8712969" cy="22353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81118"/>
                <a:gridCol w="2160639"/>
                <a:gridCol w="2771212"/>
              </a:tblGrid>
              <a:tr h="62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TheSans B5 Plain"/>
                        <a:ea typeface="Calibri"/>
                        <a:cs typeface="Arial"/>
                      </a:endParaRPr>
                    </a:p>
                  </a:txBody>
                  <a:tcPr marL="21596" marR="21596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2000" dirty="0" smtClean="0">
                          <a:solidFill>
                            <a:schemeClr val="bg2"/>
                          </a:solidFill>
                        </a:rPr>
                        <a:t>Stari</a:t>
                      </a:r>
                      <a:r>
                        <a:rPr lang="sr-Latn-CS" sz="2000" baseline="0" dirty="0" smtClean="0">
                          <a:solidFill>
                            <a:schemeClr val="bg2"/>
                          </a:solidFill>
                        </a:rPr>
                        <a:t> kombajn</a:t>
                      </a:r>
                      <a:endParaRPr lang="en-US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96" marR="21596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2000" dirty="0" smtClean="0">
                          <a:solidFill>
                            <a:schemeClr val="bg2"/>
                          </a:solidFill>
                        </a:rPr>
                        <a:t>Novi</a:t>
                      </a:r>
                      <a:r>
                        <a:rPr lang="sr-Latn-CS" sz="2000" baseline="0" dirty="0" smtClean="0">
                          <a:solidFill>
                            <a:schemeClr val="bg2"/>
                          </a:solidFill>
                        </a:rPr>
                        <a:t> kombajn</a:t>
                      </a:r>
                      <a:endParaRPr lang="en-US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96" marR="21596" marT="0" marB="0">
                    <a:solidFill>
                      <a:schemeClr val="accent3"/>
                    </a:solidFill>
                  </a:tcPr>
                </a:tc>
              </a:tr>
              <a:tr h="5992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800" dirty="0" smtClean="0">
                          <a:solidFill>
                            <a:schemeClr val="accent6"/>
                          </a:solidFill>
                        </a:rPr>
                        <a:t>Potrošnja</a:t>
                      </a:r>
                      <a:r>
                        <a:rPr lang="sr-Latn-CS" sz="1800" baseline="0" dirty="0" smtClean="0">
                          <a:solidFill>
                            <a:schemeClr val="accent6"/>
                          </a:solidFill>
                        </a:rPr>
                        <a:t> dizela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96" marR="21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</a:rPr>
                        <a:t>10 l/</a:t>
                      </a:r>
                      <a:r>
                        <a:rPr lang="en-GB" sz="1600" b="1" dirty="0" err="1">
                          <a:solidFill>
                            <a:schemeClr val="accent6"/>
                          </a:solidFill>
                        </a:rPr>
                        <a:t>jutru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96" marR="21596" marT="0" marB="0" anchor="ctr"/>
                </a:tc>
                <a:tc>
                  <a:txBody>
                    <a:bodyPr/>
                    <a:lstStyle/>
                    <a:p>
                      <a:pPr marL="0" algn="ctr" defTabSz="130018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6.5 l/</a:t>
                      </a:r>
                      <a:r>
                        <a:rPr lang="en-GB" sz="16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jutru</a:t>
                      </a:r>
                      <a:endParaRPr lang="en-US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 anchor="ctr"/>
                </a:tc>
              </a:tr>
              <a:tr h="599236">
                <a:tc>
                  <a:txBody>
                    <a:bodyPr/>
                    <a:lstStyle/>
                    <a:p>
                      <a:pPr marL="0" algn="l" defTabSz="1300186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Godišnje obradi zemlje u jutrima/g</a:t>
                      </a:r>
                      <a:endParaRPr lang="en-US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/>
                </a:tc>
                <a:tc>
                  <a:txBody>
                    <a:bodyPr/>
                    <a:lstStyle/>
                    <a:p>
                      <a:pPr marL="0" algn="ctr" defTabSz="130018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700 </a:t>
                      </a:r>
                      <a:r>
                        <a:rPr lang="en-GB" sz="16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jutara</a:t>
                      </a:r>
                      <a:endParaRPr lang="en-US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 anchor="ctr"/>
                </a:tc>
                <a:tc>
                  <a:txBody>
                    <a:bodyPr/>
                    <a:lstStyle/>
                    <a:p>
                      <a:pPr marL="0" algn="ctr" defTabSz="130018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1400 </a:t>
                      </a:r>
                      <a:r>
                        <a:rPr lang="en-GB" sz="16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jutara</a:t>
                      </a:r>
                      <a:endParaRPr lang="en-US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 anchor="ctr"/>
                </a:tc>
              </a:tr>
              <a:tr h="336338">
                <a:tc>
                  <a:txBody>
                    <a:bodyPr/>
                    <a:lstStyle/>
                    <a:p>
                      <a:pPr marL="0" algn="l" defTabSz="1300186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Godišnja potrošnja dizela u </a:t>
                      </a:r>
                      <a:r>
                        <a:rPr lang="en-GB" sz="1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US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/>
                </a:tc>
                <a:tc>
                  <a:txBody>
                    <a:bodyPr/>
                    <a:lstStyle/>
                    <a:p>
                      <a:pPr marL="0" algn="ctr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7,000 l/a</a:t>
                      </a:r>
                      <a:endParaRPr lang="en-US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 anchor="ctr"/>
                </a:tc>
                <a:tc>
                  <a:txBody>
                    <a:bodyPr/>
                    <a:lstStyle/>
                    <a:p>
                      <a:pPr marL="0" algn="ctr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9,100 l/a</a:t>
                      </a:r>
                      <a:endParaRPr lang="en-US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6" marR="21596" marT="0" marB="0" anchor="ctr"/>
                </a:tc>
              </a:tr>
            </a:tbl>
          </a:graphicData>
        </a:graphic>
      </p:graphicFrame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2120" y="217116"/>
            <a:ext cx="8380525" cy="917386"/>
          </a:xfrm>
        </p:spPr>
        <p:txBody>
          <a:bodyPr/>
          <a:lstStyle/>
          <a:p>
            <a:r>
              <a:rPr lang="sr-Latn-RS" sz="360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Primer uštede energije</a:t>
            </a:r>
            <a:endParaRPr lang="sr-Latn-RS" sz="36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20" y="1492424"/>
            <a:ext cx="3453906" cy="259756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1720" y="1348408"/>
            <a:ext cx="9001000" cy="39386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sz="2000" dirty="0" smtClean="0"/>
              <a:t>Manja potrošnja energije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uštede od 35% po jedinici površine na gorivu</a:t>
            </a:r>
          </a:p>
          <a:p>
            <a:pPr lvl="1">
              <a:lnSpc>
                <a:spcPct val="150000"/>
              </a:lnSpc>
              <a:buNone/>
            </a:pPr>
            <a:endParaRPr lang="sr-Latn-RS" sz="1400" dirty="0" smtClean="0"/>
          </a:p>
          <a:p>
            <a:pPr>
              <a:lnSpc>
                <a:spcPct val="150000"/>
              </a:lnSpc>
            </a:pPr>
            <a:r>
              <a:rPr lang="sr-Latn-RS" sz="2000" dirty="0" smtClean="0"/>
              <a:t>Veći kapacitet obrade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pored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svojih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700,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moći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će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uslužno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bradi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dodatnih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700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jutara 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novi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kombajn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 veću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prosečnu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brzinu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puta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veću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od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starog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bitno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veći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zahvat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kose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x-none" sz="1800" dirty="0" smtClean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reditTheme">
  <a:themeElements>
    <a:clrScheme name="ProCreditColor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DA2128"/>
      </a:accent1>
      <a:accent2>
        <a:srgbClr val="D3D4D3"/>
      </a:accent2>
      <a:accent3>
        <a:srgbClr val="B92B29"/>
      </a:accent3>
      <a:accent4>
        <a:srgbClr val="A6A6A8"/>
      </a:accent4>
      <a:accent5>
        <a:srgbClr val="82161A"/>
      </a:accent5>
      <a:accent6>
        <a:srgbClr val="7F7F7F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727</Words>
  <Application>Microsoft Office PowerPoint</Application>
  <PresentationFormat>Custom</PresentationFormat>
  <Paragraphs>188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ProCreditTheme</vt:lpstr>
      <vt:lpstr>PowerPoint Presentation</vt:lpstr>
      <vt:lpstr>PowerPoint Presentation</vt:lpstr>
      <vt:lpstr>ProCredit banka Srbija</vt:lpstr>
      <vt:lpstr>Poljoprivredni krediti</vt:lpstr>
      <vt:lpstr>PowerPoint Presentation</vt:lpstr>
      <vt:lpstr>PowerPoint Presentation</vt:lpstr>
      <vt:lpstr>  Saradnja sa poljoprivrednicima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Sanda Gvozdenovic</dc:creator>
  <cp:lastModifiedBy>Nikica Marinkovic</cp:lastModifiedBy>
  <cp:revision>110</cp:revision>
  <cp:lastPrinted>2012-04-04T10:44:33Z</cp:lastPrinted>
  <dcterms:created xsi:type="dcterms:W3CDTF">2012-03-29T12:14:46Z</dcterms:created>
  <dcterms:modified xsi:type="dcterms:W3CDTF">2012-04-04T16:06:52Z</dcterms:modified>
</cp:coreProperties>
</file>