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9"/>
  </p:notesMasterIdLst>
  <p:handoutMasterIdLst>
    <p:handoutMasterId r:id="rId20"/>
  </p:handoutMasterIdLst>
  <p:sldIdLst>
    <p:sldId id="320" r:id="rId2"/>
    <p:sldId id="350" r:id="rId3"/>
    <p:sldId id="329" r:id="rId4"/>
    <p:sldId id="267" r:id="rId5"/>
    <p:sldId id="351" r:id="rId6"/>
    <p:sldId id="352" r:id="rId7"/>
    <p:sldId id="348" r:id="rId8"/>
    <p:sldId id="327" r:id="rId9"/>
    <p:sldId id="309" r:id="rId10"/>
    <p:sldId id="337" r:id="rId11"/>
    <p:sldId id="338" r:id="rId12"/>
    <p:sldId id="335" r:id="rId13"/>
    <p:sldId id="339" r:id="rId14"/>
    <p:sldId id="342" r:id="rId15"/>
    <p:sldId id="343" r:id="rId16"/>
    <p:sldId id="340" r:id="rId17"/>
    <p:sldId id="297" r:id="rId18"/>
  </p:sldIdLst>
  <p:sldSz cx="9144000" cy="6858000" type="screen4x3"/>
  <p:notesSz cx="6794500" cy="9931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87719" autoAdjust="0"/>
  </p:normalViewPr>
  <p:slideViewPr>
    <p:cSldViewPr snapToGrid="0" snapToObjects="1">
      <p:cViewPr varScale="1">
        <p:scale>
          <a:sx n="55" d="100"/>
          <a:sy n="55" d="100"/>
        </p:scale>
        <p:origin x="-96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C7AC7-739E-4205-99AF-E09706F020C7}" type="datetimeFigureOut">
              <a:rPr lang="de-DE" smtClean="0"/>
              <a:pPr/>
              <a:t>01.03.2013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8F0CC-72AE-46CD-9A56-FDA455D441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94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EC2C3-AD99-429D-BDED-BE5135982E17}" type="datetimeFigureOut">
              <a:rPr lang="de-DE" smtClean="0"/>
              <a:pPr/>
              <a:t>01.03.2013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81777-5DAA-4199-B7B3-71FD91CB0F34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254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0100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6379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2999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692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0694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75713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75713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75713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4386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1822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WKO: Austria </a:t>
            </a:r>
            <a:r>
              <a:rPr lang="de-DE" dirty="0" err="1" smtClean="0"/>
              <a:t>No</a:t>
            </a:r>
            <a:r>
              <a:rPr lang="de-DE" dirty="0" smtClean="0"/>
              <a:t>.</a:t>
            </a:r>
            <a:r>
              <a:rPr lang="de-DE" baseline="0" dirty="0" smtClean="0"/>
              <a:t> 1 in </a:t>
            </a:r>
            <a:r>
              <a:rPr lang="de-DE" baseline="0" dirty="0" err="1" smtClean="0"/>
              <a:t>Foreign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Direct</a:t>
            </a:r>
            <a:r>
              <a:rPr lang="de-DE" baseline="0" dirty="0" smtClean="0"/>
              <a:t> Investments (FDI)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1278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Dokument:</a:t>
            </a:r>
          </a:p>
          <a:p>
            <a:r>
              <a:rPr lang="de-DE" dirty="0" smtClean="0"/>
              <a:t>sr_rapport_2012_en</a:t>
            </a:r>
          </a:p>
          <a:p>
            <a:r>
              <a:rPr lang="de-DE" dirty="0" smtClean="0"/>
              <a:t>Info:</a:t>
            </a:r>
          </a:p>
          <a:p>
            <a:r>
              <a:rPr lang="de-DE" dirty="0" smtClean="0"/>
              <a:t>p</a:t>
            </a:r>
            <a:r>
              <a:rPr lang="de-DE" baseline="0" dirty="0" smtClean="0"/>
              <a:t> 57; 4.27 Environment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climate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change</a:t>
            </a:r>
            <a:endParaRPr lang="de-DE" baseline="0" dirty="0" smtClean="0"/>
          </a:p>
          <a:p>
            <a:endParaRPr lang="de-DE" dirty="0" smtClean="0"/>
          </a:p>
          <a:p>
            <a:r>
              <a:rPr lang="de-DE" dirty="0" smtClean="0"/>
              <a:t>Ergänzende Info:	</a:t>
            </a:r>
          </a:p>
          <a:p>
            <a:r>
              <a:rPr lang="de-DE" baseline="0" dirty="0" smtClean="0"/>
              <a:t>p 37; 4.11 </a:t>
            </a:r>
            <a:r>
              <a:rPr lang="de-DE" baseline="0" dirty="0" err="1" smtClean="0"/>
              <a:t>Agriculture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rural </a:t>
            </a:r>
            <a:r>
              <a:rPr lang="de-DE" baseline="0" dirty="0" err="1" smtClean="0"/>
              <a:t>development</a:t>
            </a:r>
            <a:endParaRPr lang="de-DE" baseline="0" dirty="0" smtClean="0"/>
          </a:p>
          <a:p>
            <a:r>
              <a:rPr lang="de-DE" dirty="0" smtClean="0"/>
              <a:t>p 39; 4.12 Food </a:t>
            </a:r>
            <a:r>
              <a:rPr lang="de-DE" dirty="0" err="1" smtClean="0"/>
              <a:t>safety</a:t>
            </a:r>
            <a:r>
              <a:rPr lang="de-DE" dirty="0" smtClean="0"/>
              <a:t>, </a:t>
            </a:r>
            <a:r>
              <a:rPr lang="de-DE" dirty="0" err="1" smtClean="0"/>
              <a:t>veterinary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pytosanitary</a:t>
            </a:r>
            <a:endParaRPr lang="de-DE" baseline="0" dirty="0" smtClean="0"/>
          </a:p>
          <a:p>
            <a:r>
              <a:rPr lang="de-DE" baseline="0" dirty="0" smtClean="0"/>
              <a:t>p 42; 4.15 </a:t>
            </a:r>
            <a:r>
              <a:rPr lang="de-DE" baseline="0" dirty="0" err="1" smtClean="0"/>
              <a:t>Energy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4665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FECCE94-D19D-4137-9352-6E2D89EDE044}" type="datetime1">
              <a:rPr lang="de-DE" smtClean="0"/>
              <a:pPr/>
              <a:t>01.03.2013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6701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1C613A-9F10-48CF-8870-96325C596EF4}" type="datetime1">
              <a:rPr lang="de-DE" smtClean="0"/>
              <a:pPr/>
              <a:t>01.03.2013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0728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2769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4665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Dokument:</a:t>
            </a:r>
          </a:p>
          <a:p>
            <a:r>
              <a:rPr lang="de-DE" dirty="0" smtClean="0"/>
              <a:t>EAS-</a:t>
            </a:r>
            <a:r>
              <a:rPr lang="de-DE" dirty="0" err="1" smtClean="0"/>
              <a:t>Strategija</a:t>
            </a:r>
            <a:r>
              <a:rPr lang="de-DE" dirty="0" smtClean="0"/>
              <a:t>-ENG-FINAL</a:t>
            </a:r>
          </a:p>
          <a:p>
            <a:r>
              <a:rPr lang="de-DE" dirty="0" smtClean="0"/>
              <a:t>Info:</a:t>
            </a:r>
          </a:p>
          <a:p>
            <a:r>
              <a:rPr lang="de-DE" dirty="0" smtClean="0"/>
              <a:t>p</a:t>
            </a:r>
            <a:r>
              <a:rPr lang="de-DE" baseline="0" dirty="0" smtClean="0"/>
              <a:t> 25</a:t>
            </a:r>
            <a:r>
              <a: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2.4.2.2 </a:t>
            </a:r>
            <a:r>
              <a:rPr lang="de-D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Cost</a:t>
            </a:r>
            <a:r>
              <a: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Approximation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81777-5DAA-4199-B7B3-71FD91CB0F34}" type="slidenum">
              <a:rPr lang="de-AT" smtClean="0"/>
              <a:pPr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4794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+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5958" y="1044000"/>
            <a:ext cx="8229600" cy="11448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45958" y="2188799"/>
            <a:ext cx="8229600" cy="3656597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60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40758" y="5845397"/>
            <a:ext cx="2134800" cy="255600"/>
          </a:xfrm>
          <a:prstGeom prst="rect">
            <a:avLst/>
          </a:prstGeom>
        </p:spPr>
        <p:txBody>
          <a:bodyPr/>
          <a:lstStyle/>
          <a:p>
            <a:fld id="{2E6046F0-BA93-4699-83A0-D6120B23834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046F0-BA93-4699-83A0-D6120B23834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457200" y="2187000"/>
            <a:ext cx="8229599" cy="3666688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046F0-BA93-4699-83A0-D6120B23834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Diagrammplatzhalter 4"/>
          <p:cNvSpPr>
            <a:spLocks noGrp="1"/>
          </p:cNvSpPr>
          <p:nvPr>
            <p:ph type="chart" sz="quarter" idx="11"/>
          </p:nvPr>
        </p:nvSpPr>
        <p:spPr>
          <a:xfrm>
            <a:off x="457200" y="2187575"/>
            <a:ext cx="8229600" cy="3311525"/>
          </a:xfrm>
        </p:spPr>
        <p:txBody>
          <a:bodyPr/>
          <a:lstStyle/>
          <a:p>
            <a:endParaRPr lang="de-A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7417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28600" y="762000"/>
            <a:ext cx="8686800" cy="5346000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457200" y="104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457200" y="2187000"/>
            <a:ext cx="8229600" cy="3666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6553200" y="5853688"/>
            <a:ext cx="2133600" cy="25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046F0-BA93-4699-83A0-D6120B23834D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26" name="Picture 2" descr="\\Pcsrv3\organisation\756\Intern\01_CorporateDesign_neu_2009\Logo\Nachbau manu\JPG\Umweltbundesamt_RGB_TL-links_engl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59951" y="230351"/>
            <a:ext cx="4212917" cy="37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4000" indent="-324000" algn="l" defTabSz="914400" rtl="0" eaLnBrk="1" latinLnBrk="0" hangingPunct="1">
        <a:lnSpc>
          <a:spcPct val="110000"/>
        </a:lnSpc>
        <a:spcBef>
          <a:spcPts val="400"/>
        </a:spcBef>
        <a:buClr>
          <a:schemeClr val="tx2"/>
        </a:buClr>
        <a:buSzPct val="9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12000" indent="-288000" algn="l" defTabSz="914400" rtl="0" eaLnBrk="1" latinLnBrk="0" hangingPunct="1">
        <a:lnSpc>
          <a:spcPct val="110000"/>
        </a:lnSpc>
        <a:spcBef>
          <a:spcPts val="400"/>
        </a:spcBef>
        <a:buClr>
          <a:schemeClr val="tx2"/>
        </a:buClr>
        <a:buSzPct val="90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270000" algn="l" defTabSz="914400" rtl="0" eaLnBrk="1" latinLnBrk="0" hangingPunct="1">
        <a:lnSpc>
          <a:spcPct val="110000"/>
        </a:lnSpc>
        <a:spcBef>
          <a:spcPts val="400"/>
        </a:spcBef>
        <a:buClr>
          <a:schemeClr val="tx2"/>
        </a:buClr>
        <a:buSzPct val="90000"/>
        <a:buFont typeface="Wingdings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52000" algn="l" defTabSz="914400" rtl="0" eaLnBrk="1" latinLnBrk="0" hangingPunct="1">
        <a:lnSpc>
          <a:spcPct val="110000"/>
        </a:lnSpc>
        <a:spcBef>
          <a:spcPts val="400"/>
        </a:spcBef>
        <a:buClr>
          <a:schemeClr val="tx2"/>
        </a:buClr>
        <a:buSzPct val="90000"/>
        <a:buFont typeface="Wingdings" pitchFamily="2" charset="2"/>
        <a:buChar char="n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404000" indent="-252000" algn="l" defTabSz="914400" rtl="0" eaLnBrk="1" latinLnBrk="0" hangingPunct="1">
        <a:lnSpc>
          <a:spcPct val="110000"/>
        </a:lnSpc>
        <a:spcBef>
          <a:spcPts val="400"/>
        </a:spcBef>
        <a:buClr>
          <a:schemeClr val="tx2"/>
        </a:buClr>
        <a:buSzPct val="90000"/>
        <a:buFont typeface="Wingdings" pitchFamily="2" charset="2"/>
        <a:buChar char="n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georg.rebernig@umweltbundesamt.at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\\Pcsrv3\organisation\756\Intern\01_CorporateDesign_neu_2009\Bilderwelt\00_Originale\Fotolia_4625108_M_ThomasSeegers-Fotolia.com.jpg"/>
          <p:cNvPicPr>
            <a:picLocks noChangeAspect="1" noChangeArrowheads="1"/>
          </p:cNvPicPr>
          <p:nvPr/>
        </p:nvPicPr>
        <p:blipFill>
          <a:blip r:embed="rId3" cstate="print"/>
          <a:srcRect b="1328"/>
          <a:stretch>
            <a:fillRect/>
          </a:stretch>
        </p:blipFill>
        <p:spPr bwMode="auto">
          <a:xfrm rot="16200000">
            <a:off x="1638331" y="-647669"/>
            <a:ext cx="5867338" cy="8686799"/>
          </a:xfrm>
          <a:prstGeom prst="rect">
            <a:avLst/>
          </a:prstGeom>
          <a:noFill/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-1" y="4659086"/>
            <a:ext cx="8025320" cy="827314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6327" y="5676901"/>
            <a:ext cx="7788729" cy="381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1" y="4800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Georg Rebernig, Environment Agency Austria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8600" y="5689418"/>
            <a:ext cx="8229600" cy="377464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4th Conference GREEN ECONOMY, </a:t>
            </a:r>
            <a:r>
              <a:rPr lang="en-GB" dirty="0" smtClean="0">
                <a:solidFill>
                  <a:schemeClr val="bg1"/>
                </a:solidFill>
              </a:rPr>
              <a:t>Belgrade</a:t>
            </a:r>
            <a:r>
              <a:rPr lang="de-DE" dirty="0" smtClean="0">
                <a:solidFill>
                  <a:schemeClr val="bg1"/>
                </a:solidFill>
              </a:rPr>
              <a:t>, 1 March 2013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651750" y="6466648"/>
            <a:ext cx="1247866" cy="169277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pPr algn="r"/>
            <a:r>
              <a:rPr lang="de-DE" sz="500" dirty="0" smtClean="0">
                <a:solidFill>
                  <a:schemeClr val="bg1">
                    <a:lumMod val="75000"/>
                  </a:schemeClr>
                </a:solidFill>
              </a:rPr>
              <a:t>© Thomas Seegers – Fotolia.com</a:t>
            </a:r>
            <a:endParaRPr lang="de-DE" sz="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70579"/>
            <a:ext cx="8229600" cy="832097"/>
          </a:xfrm>
        </p:spPr>
        <p:txBody>
          <a:bodyPr>
            <a:normAutofit/>
          </a:bodyPr>
          <a:lstStyle/>
          <a:p>
            <a:r>
              <a:rPr lang="de-DE" dirty="0" smtClean="0"/>
              <a:t>Total </a:t>
            </a:r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smtClean="0"/>
              <a:t> Approximation II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115" y="1723177"/>
            <a:ext cx="5983309" cy="429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14282" y="6217723"/>
            <a:ext cx="864399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00" dirty="0" smtClean="0">
                <a:latin typeface="+mn-lt"/>
              </a:rPr>
              <a:t>Source: </a:t>
            </a:r>
            <a:r>
              <a:rPr lang="en-US" sz="1000" dirty="0" smtClean="0"/>
              <a:t>National Environmental Approximation Strategy for the Republic of Serbia (Dec. 2011) </a:t>
            </a:r>
            <a:endParaRPr lang="de-DE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18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44000"/>
            <a:ext cx="8229600" cy="894528"/>
          </a:xfrm>
        </p:spPr>
        <p:txBody>
          <a:bodyPr/>
          <a:lstStyle/>
          <a:p>
            <a:r>
              <a:rPr lang="de-DE" dirty="0" err="1" smtClean="0"/>
              <a:t>Benefits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Approximation 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Damage </a:t>
            </a:r>
            <a:r>
              <a:rPr lang="en-US" sz="2400" dirty="0"/>
              <a:t>avoided to life (</a:t>
            </a:r>
            <a:r>
              <a:rPr lang="en-US" sz="2400" b="1" dirty="0"/>
              <a:t>reduced mortality</a:t>
            </a:r>
            <a:r>
              <a:rPr lang="en-US" sz="2400" dirty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Damage </a:t>
            </a:r>
            <a:r>
              <a:rPr lang="en-US" sz="2400" dirty="0"/>
              <a:t>avoided to health (</a:t>
            </a:r>
            <a:r>
              <a:rPr lang="en-US" sz="2400" b="1" dirty="0"/>
              <a:t>reduced morbidity</a:t>
            </a:r>
            <a:r>
              <a:rPr lang="en-US" sz="2400" dirty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Damage </a:t>
            </a:r>
            <a:r>
              <a:rPr lang="en-US" sz="2400" dirty="0"/>
              <a:t>avoided to </a:t>
            </a:r>
            <a:r>
              <a:rPr lang="en-US" sz="2400" b="1" dirty="0"/>
              <a:t>property and agricultural production</a:t>
            </a:r>
            <a:r>
              <a:rPr lang="en-US" sz="2400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Benefits </a:t>
            </a:r>
            <a:r>
              <a:rPr lang="en-US" sz="2400" dirty="0"/>
              <a:t>to the </a:t>
            </a:r>
            <a:r>
              <a:rPr lang="en-US" sz="2400" b="1" dirty="0"/>
              <a:t>ecosystem</a:t>
            </a:r>
            <a:r>
              <a:rPr lang="en-US" sz="2400" dirty="0"/>
              <a:t>.</a:t>
            </a: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214282" y="6217723"/>
            <a:ext cx="864399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00" dirty="0" smtClean="0">
                <a:latin typeface="+mn-lt"/>
              </a:rPr>
              <a:t>Source: </a:t>
            </a:r>
            <a:r>
              <a:rPr lang="en-US" sz="1000" dirty="0" smtClean="0"/>
              <a:t>National Environmental Approximation Strategy for the Republic of Serbia (Dec. 2011) </a:t>
            </a:r>
            <a:endParaRPr lang="de-DE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4488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44000"/>
            <a:ext cx="8229600" cy="638496"/>
          </a:xfrm>
        </p:spPr>
        <p:txBody>
          <a:bodyPr/>
          <a:lstStyle/>
          <a:p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Approximation </a:t>
            </a:r>
            <a:r>
              <a:rPr lang="de-DE" dirty="0" smtClean="0"/>
              <a:t>II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652811"/>
              </p:ext>
            </p:extLst>
          </p:nvPr>
        </p:nvGraphicFramePr>
        <p:xfrm>
          <a:off x="457200" y="3117692"/>
          <a:ext cx="8229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264"/>
                <a:gridCol w="2231136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Benefits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Costs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Water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dirty="0" smtClean="0"/>
                        <a:t>7,9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dirty="0" smtClean="0"/>
                        <a:t>5,6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Waste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dirty="0" smtClean="0"/>
                        <a:t>2,7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dirty="0" smtClean="0"/>
                        <a:t>2,8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Air &amp; </a:t>
                      </a:r>
                      <a:r>
                        <a:rPr lang="de-DE" sz="2400" dirty="0" err="1" smtClean="0"/>
                        <a:t>Ind</a:t>
                      </a:r>
                      <a:r>
                        <a:rPr lang="de-DE" sz="2400" baseline="0" dirty="0" smtClean="0"/>
                        <a:t> Pollution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dirty="0" smtClean="0"/>
                        <a:t>14,7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dirty="0" smtClean="0"/>
                        <a:t>2,0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Others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dirty="0" err="1" smtClean="0"/>
                        <a:t>n.m.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dirty="0" smtClean="0"/>
                        <a:t>0,2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Total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b="1" dirty="0" smtClean="0"/>
                        <a:t>25,3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400" b="1" dirty="0" smtClean="0"/>
                        <a:t>10,6</a:t>
                      </a:r>
                      <a:endParaRPr lang="de-DE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520262" y="1949256"/>
            <a:ext cx="8166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Cost-Benefit</a:t>
            </a:r>
            <a:r>
              <a:rPr lang="de-DE" sz="2400" dirty="0" smtClean="0"/>
              <a:t> </a:t>
            </a:r>
            <a:r>
              <a:rPr lang="de-DE" sz="2400" dirty="0" err="1" smtClean="0"/>
              <a:t>Results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Applying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Acquis</a:t>
            </a:r>
            <a:r>
              <a:rPr lang="de-DE" sz="2400" dirty="0" smtClean="0"/>
              <a:t>; medium-range </a:t>
            </a:r>
            <a:r>
              <a:rPr lang="de-DE" sz="2400" dirty="0" err="1" smtClean="0"/>
              <a:t>benefit</a:t>
            </a:r>
            <a:r>
              <a:rPr lang="de-DE" sz="2400" dirty="0" smtClean="0"/>
              <a:t> </a:t>
            </a:r>
            <a:r>
              <a:rPr lang="de-DE" sz="2400" dirty="0" err="1" smtClean="0"/>
              <a:t>estimation</a:t>
            </a:r>
            <a:r>
              <a:rPr lang="de-DE" sz="2400" dirty="0" smtClean="0"/>
              <a:t>; in m€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214282" y="6217723"/>
            <a:ext cx="864399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00" dirty="0" smtClean="0">
                <a:latin typeface="+mn-lt"/>
              </a:rPr>
              <a:t>Source: </a:t>
            </a:r>
            <a:r>
              <a:rPr lang="en-US" sz="1000" dirty="0" smtClean="0"/>
              <a:t>National Environmental Approximation Strategy for the Republic of Serbia (Dec. 2011) </a:t>
            </a:r>
            <a:endParaRPr lang="de-DE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789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Approximation &amp; Integrated Air Quality / </a:t>
            </a:r>
            <a:r>
              <a:rPr lang="de-DE" dirty="0" err="1" smtClean="0"/>
              <a:t>Climate</a:t>
            </a:r>
            <a:r>
              <a:rPr lang="de-DE" dirty="0" smtClean="0"/>
              <a:t> /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Policies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err="1" smtClean="0"/>
              <a:t>Immissions</a:t>
            </a:r>
            <a:r>
              <a:rPr lang="de-DE" dirty="0" smtClean="0"/>
              <a:t>: „CAFE-</a:t>
            </a:r>
            <a:r>
              <a:rPr lang="de-DE" dirty="0" err="1" smtClean="0"/>
              <a:t>Directive</a:t>
            </a:r>
            <a:r>
              <a:rPr lang="de-DE" dirty="0" smtClean="0"/>
              <a:t>“ </a:t>
            </a:r>
            <a:r>
              <a:rPr lang="de-DE" dirty="0" err="1" smtClean="0"/>
              <a:t>setting</a:t>
            </a:r>
            <a:r>
              <a:rPr lang="de-DE" dirty="0" smtClean="0"/>
              <a:t> </a:t>
            </a:r>
            <a:r>
              <a:rPr lang="de-DE" dirty="0" err="1" smtClean="0"/>
              <a:t>air</a:t>
            </a:r>
            <a:r>
              <a:rPr lang="de-DE" dirty="0" smtClean="0"/>
              <a:t> </a:t>
            </a:r>
            <a:r>
              <a:rPr lang="de-DE" dirty="0" err="1" smtClean="0"/>
              <a:t>quality</a:t>
            </a:r>
            <a:r>
              <a:rPr lang="de-DE" dirty="0" smtClean="0"/>
              <a:t> </a:t>
            </a:r>
            <a:r>
              <a:rPr lang="de-DE" dirty="0" err="1" smtClean="0"/>
              <a:t>limit</a:t>
            </a:r>
            <a:r>
              <a:rPr lang="de-DE" dirty="0" smtClean="0"/>
              <a:t> </a:t>
            </a:r>
            <a:r>
              <a:rPr lang="de-DE" dirty="0" err="1" smtClean="0"/>
              <a:t>values</a:t>
            </a:r>
            <a:endParaRPr lang="de-DE" dirty="0" smtClean="0"/>
          </a:p>
          <a:p>
            <a:r>
              <a:rPr lang="de-DE" dirty="0" err="1" smtClean="0"/>
              <a:t>Emissions</a:t>
            </a:r>
            <a:r>
              <a:rPr lang="de-DE" dirty="0" smtClean="0"/>
              <a:t>: National Emission </a:t>
            </a:r>
            <a:r>
              <a:rPr lang="de-DE" dirty="0" err="1" smtClean="0"/>
              <a:t>Ceilings</a:t>
            </a:r>
            <a:r>
              <a:rPr lang="de-DE" dirty="0" smtClean="0"/>
              <a:t> (NEC)-</a:t>
            </a:r>
            <a:r>
              <a:rPr lang="de-DE" dirty="0" err="1" smtClean="0"/>
              <a:t>Directive</a:t>
            </a:r>
            <a:endParaRPr lang="de-DE" dirty="0" smtClean="0"/>
          </a:p>
          <a:p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/>
              <a:t>e</a:t>
            </a:r>
            <a:r>
              <a:rPr lang="de-DE" dirty="0" err="1" smtClean="0"/>
              <a:t>missions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point</a:t>
            </a:r>
            <a:r>
              <a:rPr lang="de-DE" dirty="0" smtClean="0"/>
              <a:t> </a:t>
            </a:r>
            <a:r>
              <a:rPr lang="de-DE" dirty="0" err="1" smtClean="0"/>
              <a:t>sources</a:t>
            </a:r>
            <a:r>
              <a:rPr lang="de-DE" dirty="0" smtClean="0"/>
              <a:t>: Industrial </a:t>
            </a:r>
            <a:r>
              <a:rPr lang="de-DE" dirty="0" err="1" smtClean="0"/>
              <a:t>Emissions</a:t>
            </a:r>
            <a:r>
              <a:rPr lang="de-DE" dirty="0" smtClean="0"/>
              <a:t> </a:t>
            </a:r>
            <a:r>
              <a:rPr lang="de-DE" dirty="0" err="1" smtClean="0"/>
              <a:t>Directive</a:t>
            </a:r>
            <a:r>
              <a:rPr lang="de-DE" dirty="0" smtClean="0"/>
              <a:t> (IED)</a:t>
            </a:r>
          </a:p>
          <a:p>
            <a:r>
              <a:rPr lang="de-DE" dirty="0" err="1" smtClean="0"/>
              <a:t>Greenhouse</a:t>
            </a:r>
            <a:r>
              <a:rPr lang="de-DE" dirty="0" smtClean="0"/>
              <a:t> Gas (GHG)-</a:t>
            </a:r>
            <a:r>
              <a:rPr lang="de-DE" dirty="0" err="1"/>
              <a:t>R</a:t>
            </a:r>
            <a:r>
              <a:rPr lang="de-DE" dirty="0" err="1" smtClean="0"/>
              <a:t>eduction</a:t>
            </a:r>
            <a:r>
              <a:rPr lang="de-DE" dirty="0" smtClean="0"/>
              <a:t>: Emission Trading System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Industry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Power Generation,  </a:t>
            </a:r>
            <a:r>
              <a:rPr lang="de-DE" dirty="0" err="1" smtClean="0"/>
              <a:t>Energy</a:t>
            </a:r>
            <a:r>
              <a:rPr lang="de-DE" dirty="0" smtClean="0"/>
              <a:t> Efficiency </a:t>
            </a:r>
            <a:r>
              <a:rPr lang="de-DE" dirty="0" err="1" smtClean="0"/>
              <a:t>Directive</a:t>
            </a:r>
            <a:r>
              <a:rPr lang="de-DE" dirty="0" smtClean="0"/>
              <a:t>, </a:t>
            </a:r>
            <a:r>
              <a:rPr lang="de-DE" dirty="0" err="1"/>
              <a:t>R</a:t>
            </a:r>
            <a:r>
              <a:rPr lang="de-DE" dirty="0" err="1" smtClean="0"/>
              <a:t>enewables</a:t>
            </a:r>
            <a:r>
              <a:rPr lang="de-DE" dirty="0" smtClean="0"/>
              <a:t> (RES) </a:t>
            </a:r>
            <a:r>
              <a:rPr lang="de-DE" dirty="0" err="1" smtClean="0"/>
              <a:t>Directive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230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79877"/>
            <a:ext cx="8229600" cy="796523"/>
          </a:xfrm>
        </p:spPr>
        <p:txBody>
          <a:bodyPr/>
          <a:lstStyle/>
          <a:p>
            <a:r>
              <a:rPr lang="de-DE" dirty="0" smtClean="0"/>
              <a:t>Power Generation &amp; </a:t>
            </a:r>
            <a:r>
              <a:rPr lang="de-DE" dirty="0" err="1" smtClean="0"/>
              <a:t>Industry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0185"/>
            <a:ext cx="8229600" cy="4083503"/>
          </a:xfrm>
        </p:spPr>
        <p:txBody>
          <a:bodyPr>
            <a:normAutofit fontScale="70000" lnSpcReduction="20000"/>
          </a:bodyPr>
          <a:lstStyle/>
          <a:p>
            <a:pPr marL="324000" lvl="1" indent="0">
              <a:buNone/>
            </a:pPr>
            <a:r>
              <a:rPr lang="de-DE" sz="2800" b="1" dirty="0" smtClean="0"/>
              <a:t>Power Generation</a:t>
            </a:r>
            <a:r>
              <a:rPr lang="de-DE" sz="2800" dirty="0" smtClean="0"/>
              <a:t>:</a:t>
            </a:r>
          </a:p>
          <a:p>
            <a:pPr lvl="1"/>
            <a:r>
              <a:rPr lang="de-DE" sz="2800" dirty="0" smtClean="0"/>
              <a:t> Demand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electricity</a:t>
            </a:r>
            <a:r>
              <a:rPr lang="de-DE" sz="2800" dirty="0" smtClean="0"/>
              <a:t> will </a:t>
            </a:r>
            <a:r>
              <a:rPr lang="de-DE" sz="2800" dirty="0" err="1" smtClean="0"/>
              <a:t>grow</a:t>
            </a:r>
            <a:r>
              <a:rPr lang="de-DE" sz="2800" dirty="0" smtClean="0"/>
              <a:t> </a:t>
            </a:r>
          </a:p>
          <a:p>
            <a:pPr lvl="1"/>
            <a:r>
              <a:rPr lang="de-DE" sz="2800" dirty="0" smtClean="0"/>
              <a:t> </a:t>
            </a:r>
            <a:r>
              <a:rPr lang="de-DE" sz="2800" dirty="0" err="1" smtClean="0"/>
              <a:t>hydro</a:t>
            </a:r>
            <a:r>
              <a:rPr lang="de-DE" sz="2800" dirty="0" smtClean="0"/>
              <a:t>, wind, </a:t>
            </a:r>
            <a:r>
              <a:rPr lang="de-DE" sz="2800" dirty="0" err="1" smtClean="0"/>
              <a:t>other</a:t>
            </a:r>
            <a:r>
              <a:rPr lang="de-DE" sz="2800" dirty="0" smtClean="0"/>
              <a:t> </a:t>
            </a:r>
            <a:r>
              <a:rPr lang="de-DE" sz="2800" dirty="0" err="1" smtClean="0"/>
              <a:t>renewables</a:t>
            </a:r>
            <a:r>
              <a:rPr lang="de-DE" sz="2800" dirty="0" smtClean="0"/>
              <a:t> – </a:t>
            </a:r>
            <a:r>
              <a:rPr lang="de-DE" sz="2800" dirty="0" err="1" smtClean="0"/>
              <a:t>feed</a:t>
            </a:r>
            <a:r>
              <a:rPr lang="de-DE" sz="2800" dirty="0" smtClean="0"/>
              <a:t> in </a:t>
            </a:r>
            <a:r>
              <a:rPr lang="de-DE" sz="2800" dirty="0" err="1" smtClean="0"/>
              <a:t>tariffs</a:t>
            </a:r>
            <a:endParaRPr lang="de-DE" sz="2800" dirty="0" smtClean="0"/>
          </a:p>
          <a:p>
            <a:pPr lvl="1"/>
            <a:r>
              <a:rPr lang="de-DE" sz="2800" dirty="0" smtClean="0"/>
              <a:t> </a:t>
            </a:r>
            <a:r>
              <a:rPr lang="de-DE" sz="2800" dirty="0" err="1" smtClean="0"/>
              <a:t>retrofitting</a:t>
            </a:r>
            <a:r>
              <a:rPr lang="de-DE" sz="2800" dirty="0" smtClean="0"/>
              <a:t>, </a:t>
            </a:r>
          </a:p>
          <a:p>
            <a:pPr lvl="1"/>
            <a:r>
              <a:rPr lang="de-DE" sz="2800" dirty="0"/>
              <a:t> </a:t>
            </a:r>
            <a:r>
              <a:rPr lang="de-DE" sz="2800" dirty="0" err="1" smtClean="0"/>
              <a:t>combined</a:t>
            </a:r>
            <a:r>
              <a:rPr lang="de-DE" sz="2800" dirty="0" smtClean="0"/>
              <a:t> </a:t>
            </a:r>
            <a:r>
              <a:rPr lang="de-DE" sz="2800" dirty="0" smtClean="0"/>
              <a:t>power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heat</a:t>
            </a:r>
            <a:endParaRPr lang="de-DE" sz="2800" dirty="0" smtClean="0"/>
          </a:p>
          <a:p>
            <a:pPr lvl="1"/>
            <a:r>
              <a:rPr lang="de-DE" sz="2800" dirty="0"/>
              <a:t> </a:t>
            </a:r>
            <a:r>
              <a:rPr lang="de-DE" sz="2800" dirty="0" err="1" smtClean="0"/>
              <a:t>reduce</a:t>
            </a:r>
            <a:r>
              <a:rPr lang="de-DE" sz="2800" dirty="0" smtClean="0"/>
              <a:t> </a:t>
            </a:r>
            <a:r>
              <a:rPr lang="de-DE" sz="2800" dirty="0" err="1" smtClean="0"/>
              <a:t>conventional</a:t>
            </a:r>
            <a:r>
              <a:rPr lang="de-DE" sz="2800" dirty="0" smtClean="0"/>
              <a:t> </a:t>
            </a:r>
            <a:r>
              <a:rPr lang="de-DE" sz="2800" dirty="0" err="1" smtClean="0"/>
              <a:t>pollutants</a:t>
            </a:r>
            <a:r>
              <a:rPr lang="de-DE" sz="2800" dirty="0" smtClean="0"/>
              <a:t> (</a:t>
            </a:r>
            <a:r>
              <a:rPr lang="de-DE" sz="2800" dirty="0" err="1" smtClean="0"/>
              <a:t>i.p</a:t>
            </a:r>
            <a:r>
              <a:rPr lang="de-DE" sz="2800" dirty="0" smtClean="0"/>
              <a:t>. </a:t>
            </a:r>
            <a:r>
              <a:rPr lang="de-DE" sz="2800" dirty="0" err="1" smtClean="0"/>
              <a:t>SOx</a:t>
            </a:r>
            <a:r>
              <a:rPr lang="de-DE" sz="2800" dirty="0" smtClean="0"/>
              <a:t>, </a:t>
            </a:r>
            <a:r>
              <a:rPr lang="de-DE" sz="2800" dirty="0" err="1" smtClean="0"/>
              <a:t>NOx</a:t>
            </a:r>
            <a:r>
              <a:rPr lang="de-DE" sz="2800" dirty="0" smtClean="0"/>
              <a:t>, PM) </a:t>
            </a:r>
          </a:p>
          <a:p>
            <a:pPr lvl="1"/>
            <a:r>
              <a:rPr lang="de-DE" sz="2800" dirty="0" smtClean="0"/>
              <a:t> </a:t>
            </a:r>
            <a:r>
              <a:rPr lang="de-DE" sz="2800" dirty="0" err="1" smtClean="0"/>
              <a:t>Strenghten</a:t>
            </a:r>
            <a:r>
              <a:rPr lang="de-DE" sz="2800" dirty="0" smtClean="0"/>
              <a:t> </a:t>
            </a:r>
            <a:r>
              <a:rPr lang="de-DE" sz="2800" dirty="0" err="1" smtClean="0"/>
              <a:t>grid</a:t>
            </a:r>
            <a:r>
              <a:rPr lang="de-DE" sz="2800" dirty="0" smtClean="0"/>
              <a:t>; regional &amp; </a:t>
            </a:r>
            <a:r>
              <a:rPr lang="de-DE" sz="2800" dirty="0"/>
              <a:t>E</a:t>
            </a:r>
            <a:r>
              <a:rPr lang="de-DE" sz="2800" dirty="0" smtClean="0"/>
              <a:t>uropean </a:t>
            </a:r>
            <a:r>
              <a:rPr lang="de-DE" sz="2800" dirty="0" err="1" smtClean="0"/>
              <a:t>integration</a:t>
            </a:r>
            <a:endParaRPr lang="de-DE" sz="2800" dirty="0" smtClean="0"/>
          </a:p>
          <a:p>
            <a:pPr lvl="1"/>
            <a:r>
              <a:rPr lang="de-DE" sz="2800" dirty="0" smtClean="0"/>
              <a:t> Demand </a:t>
            </a:r>
            <a:r>
              <a:rPr lang="de-DE" sz="2800" dirty="0" err="1" smtClean="0"/>
              <a:t>side</a:t>
            </a:r>
            <a:r>
              <a:rPr lang="de-DE" sz="2800" dirty="0" smtClean="0"/>
              <a:t> </a:t>
            </a:r>
            <a:r>
              <a:rPr lang="de-DE" sz="2800" dirty="0" err="1" smtClean="0"/>
              <a:t>management</a:t>
            </a:r>
            <a:r>
              <a:rPr lang="de-DE" sz="2800" dirty="0" smtClean="0"/>
              <a:t>: smart </a:t>
            </a:r>
            <a:r>
              <a:rPr lang="de-DE" sz="2800" dirty="0" err="1" smtClean="0"/>
              <a:t>metering</a:t>
            </a:r>
            <a:endParaRPr lang="de-DE" sz="2800" dirty="0"/>
          </a:p>
          <a:p>
            <a:pPr marL="324000" lvl="1" indent="0">
              <a:buNone/>
            </a:pPr>
            <a:r>
              <a:rPr lang="de-DE" sz="2800" b="1" dirty="0" err="1" smtClean="0"/>
              <a:t>Industry</a:t>
            </a:r>
            <a:r>
              <a:rPr lang="de-DE" sz="2800" dirty="0" smtClean="0"/>
              <a:t>:</a:t>
            </a:r>
          </a:p>
          <a:p>
            <a:pPr lvl="1"/>
            <a:r>
              <a:rPr lang="de-DE" sz="2800" dirty="0" err="1" smtClean="0"/>
              <a:t>Increased</a:t>
            </a:r>
            <a:r>
              <a:rPr lang="de-DE" sz="2800" dirty="0" smtClean="0"/>
              <a:t> </a:t>
            </a:r>
            <a:r>
              <a:rPr lang="de-DE" sz="2800" dirty="0" err="1" smtClean="0"/>
              <a:t>efficiency</a:t>
            </a:r>
            <a:r>
              <a:rPr lang="de-DE" sz="2800" dirty="0" smtClean="0"/>
              <a:t>, </a:t>
            </a:r>
            <a:r>
              <a:rPr lang="de-DE" sz="2800" dirty="0" err="1" smtClean="0"/>
              <a:t>recycling</a:t>
            </a:r>
            <a:r>
              <a:rPr lang="de-DE" sz="2800" dirty="0"/>
              <a:t>, </a:t>
            </a:r>
            <a:r>
              <a:rPr lang="de-DE" sz="2800" dirty="0" err="1"/>
              <a:t>close</a:t>
            </a:r>
            <a:r>
              <a:rPr lang="de-DE" sz="2800" dirty="0"/>
              <a:t> „</a:t>
            </a:r>
            <a:r>
              <a:rPr lang="de-DE" sz="2800" dirty="0" err="1"/>
              <a:t>ressource</a:t>
            </a:r>
            <a:r>
              <a:rPr lang="de-DE" sz="2800" dirty="0"/>
              <a:t>-loops“</a:t>
            </a:r>
          </a:p>
          <a:p>
            <a:pPr lvl="1"/>
            <a:r>
              <a:rPr lang="de-DE" sz="2800" dirty="0"/>
              <a:t>Technology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innovation</a:t>
            </a:r>
            <a:endParaRPr lang="de-DE" sz="2800" dirty="0"/>
          </a:p>
          <a:p>
            <a:pPr lvl="1"/>
            <a:r>
              <a:rPr lang="de-DE" sz="2800" dirty="0"/>
              <a:t>Co-</a:t>
            </a:r>
            <a:r>
              <a:rPr lang="de-DE" sz="2800" dirty="0" err="1"/>
              <a:t>Incineration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certain</a:t>
            </a:r>
            <a:r>
              <a:rPr lang="de-DE" sz="2800" dirty="0"/>
              <a:t> </a:t>
            </a:r>
            <a:r>
              <a:rPr lang="de-DE" sz="2800" dirty="0" err="1"/>
              <a:t>wastes</a:t>
            </a:r>
            <a:r>
              <a:rPr lang="de-DE" sz="2800" dirty="0"/>
              <a:t>, thermal </a:t>
            </a:r>
            <a:r>
              <a:rPr lang="de-DE" sz="2800" dirty="0" err="1"/>
              <a:t>recovery</a:t>
            </a:r>
            <a:endParaRPr lang="de-DE" sz="2800" dirty="0"/>
          </a:p>
          <a:p>
            <a:pPr lvl="1"/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4354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91600"/>
            <a:ext cx="8229600" cy="855138"/>
          </a:xfrm>
        </p:spPr>
        <p:txBody>
          <a:bodyPr/>
          <a:lstStyle/>
          <a:p>
            <a:r>
              <a:rPr lang="de-DE" dirty="0" err="1" smtClean="0"/>
              <a:t>Housing</a:t>
            </a:r>
            <a:r>
              <a:rPr lang="de-DE" dirty="0" smtClean="0"/>
              <a:t> &amp; Transport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46738"/>
            <a:ext cx="8229600" cy="4106950"/>
          </a:xfrm>
        </p:spPr>
        <p:txBody>
          <a:bodyPr>
            <a:normAutofit fontScale="70000" lnSpcReduction="20000"/>
          </a:bodyPr>
          <a:lstStyle/>
          <a:p>
            <a:pPr marL="324000" lvl="1" indent="0">
              <a:buNone/>
            </a:pPr>
            <a:r>
              <a:rPr lang="de-DE" sz="2800" b="1" dirty="0" err="1" smtClean="0"/>
              <a:t>Buildings</a:t>
            </a:r>
            <a:r>
              <a:rPr lang="de-DE" sz="2800" dirty="0" smtClean="0"/>
              <a:t>: </a:t>
            </a:r>
          </a:p>
          <a:p>
            <a:pPr lvl="1"/>
            <a:r>
              <a:rPr lang="de-DE" sz="2800" dirty="0" smtClean="0"/>
              <a:t> </a:t>
            </a:r>
            <a:r>
              <a:rPr lang="de-DE" sz="2800" dirty="0" err="1" smtClean="0"/>
              <a:t>highest</a:t>
            </a:r>
            <a:r>
              <a:rPr lang="de-DE" sz="2800" dirty="0" smtClean="0"/>
              <a:t> potential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efficiency</a:t>
            </a:r>
            <a:endParaRPr lang="de-DE" sz="2800" dirty="0" smtClean="0"/>
          </a:p>
          <a:p>
            <a:pPr lvl="1"/>
            <a:r>
              <a:rPr lang="de-DE" sz="2800" dirty="0"/>
              <a:t> </a:t>
            </a:r>
            <a:r>
              <a:rPr lang="de-DE" sz="2800" dirty="0" smtClean="0"/>
              <a:t>thermal </a:t>
            </a:r>
            <a:r>
              <a:rPr lang="de-DE" sz="2800" dirty="0" err="1" smtClean="0"/>
              <a:t>insulation</a:t>
            </a:r>
            <a:endParaRPr lang="de-DE" sz="2800" dirty="0" smtClean="0"/>
          </a:p>
          <a:p>
            <a:pPr lvl="1"/>
            <a:r>
              <a:rPr lang="de-DE" sz="2800" dirty="0" smtClean="0"/>
              <a:t> </a:t>
            </a:r>
            <a:r>
              <a:rPr lang="de-DE" sz="2800" dirty="0" err="1" smtClean="0"/>
              <a:t>improve</a:t>
            </a:r>
            <a:r>
              <a:rPr lang="de-DE" sz="2800" dirty="0" smtClean="0"/>
              <a:t> </a:t>
            </a:r>
            <a:r>
              <a:rPr lang="de-DE" sz="2800" dirty="0" err="1" smtClean="0"/>
              <a:t>heating</a:t>
            </a:r>
            <a:r>
              <a:rPr lang="de-DE" sz="2800" dirty="0" smtClean="0"/>
              <a:t> </a:t>
            </a:r>
            <a:r>
              <a:rPr lang="de-DE" sz="2800" dirty="0" err="1" smtClean="0"/>
              <a:t>control</a:t>
            </a:r>
            <a:r>
              <a:rPr lang="de-DE" sz="2800" dirty="0" smtClean="0"/>
              <a:t> </a:t>
            </a:r>
            <a:r>
              <a:rPr lang="de-DE" sz="2800" dirty="0" err="1" smtClean="0"/>
              <a:t>systems</a:t>
            </a:r>
            <a:endParaRPr lang="de-DE" sz="2800" dirty="0" smtClean="0"/>
          </a:p>
          <a:p>
            <a:pPr lvl="1"/>
            <a:r>
              <a:rPr lang="de-DE" sz="2800" dirty="0"/>
              <a:t> </a:t>
            </a:r>
            <a:r>
              <a:rPr lang="de-DE" sz="2800" dirty="0" err="1" smtClean="0"/>
              <a:t>renew</a:t>
            </a:r>
            <a:r>
              <a:rPr lang="de-DE" sz="2800" dirty="0" smtClean="0"/>
              <a:t> </a:t>
            </a:r>
            <a:r>
              <a:rPr lang="de-DE" sz="2800" dirty="0" err="1" smtClean="0"/>
              <a:t>heating</a:t>
            </a:r>
            <a:r>
              <a:rPr lang="de-DE" sz="2800" dirty="0" smtClean="0"/>
              <a:t> </a:t>
            </a:r>
            <a:r>
              <a:rPr lang="de-DE" sz="2800" dirty="0" err="1" smtClean="0"/>
              <a:t>systems</a:t>
            </a:r>
            <a:endParaRPr lang="de-DE" sz="2800" dirty="0" smtClean="0"/>
          </a:p>
          <a:p>
            <a:pPr lvl="1"/>
            <a:r>
              <a:rPr lang="de-DE" sz="2800" dirty="0" smtClean="0"/>
              <a:t> </a:t>
            </a:r>
            <a:r>
              <a:rPr lang="de-DE" sz="2800" dirty="0" err="1" smtClean="0"/>
              <a:t>metering</a:t>
            </a:r>
            <a:r>
              <a:rPr lang="de-DE" sz="2800" dirty="0" smtClean="0"/>
              <a:t>, </a:t>
            </a:r>
            <a:r>
              <a:rPr lang="de-DE" sz="2800" dirty="0" err="1" smtClean="0"/>
              <a:t>tariffs</a:t>
            </a:r>
            <a:r>
              <a:rPr lang="de-DE" sz="2800" dirty="0" smtClean="0"/>
              <a:t> </a:t>
            </a:r>
          </a:p>
          <a:p>
            <a:pPr lvl="1"/>
            <a:r>
              <a:rPr lang="de-DE" sz="2800" dirty="0" smtClean="0"/>
              <a:t> </a:t>
            </a:r>
            <a:r>
              <a:rPr lang="de-DE" sz="2800" dirty="0" err="1" smtClean="0"/>
              <a:t>use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RES (solarthermal, </a:t>
            </a:r>
            <a:r>
              <a:rPr lang="de-DE" sz="2800" dirty="0" err="1" smtClean="0"/>
              <a:t>biomass</a:t>
            </a:r>
            <a:r>
              <a:rPr lang="de-DE" sz="2800" dirty="0" smtClean="0"/>
              <a:t>,…)</a:t>
            </a:r>
          </a:p>
          <a:p>
            <a:pPr lvl="1"/>
            <a:r>
              <a:rPr lang="de-DE" sz="2800" dirty="0" smtClean="0"/>
              <a:t> </a:t>
            </a:r>
            <a:r>
              <a:rPr lang="de-DE" sz="2800" dirty="0" err="1" smtClean="0"/>
              <a:t>existing</a:t>
            </a:r>
            <a:r>
              <a:rPr lang="de-DE" sz="2800" dirty="0" smtClean="0"/>
              <a:t> </a:t>
            </a:r>
            <a:r>
              <a:rPr lang="de-DE" sz="2800" dirty="0" err="1" smtClean="0"/>
              <a:t>technologies</a:t>
            </a:r>
            <a:endParaRPr lang="de-DE" sz="2800" dirty="0" smtClean="0"/>
          </a:p>
          <a:p>
            <a:pPr marL="324000" lvl="1" indent="0">
              <a:buNone/>
            </a:pPr>
            <a:r>
              <a:rPr lang="de-DE" sz="2800" b="1" dirty="0" smtClean="0"/>
              <a:t>Transport</a:t>
            </a:r>
            <a:r>
              <a:rPr lang="de-DE" sz="2800" dirty="0" smtClean="0"/>
              <a:t>: </a:t>
            </a:r>
          </a:p>
          <a:p>
            <a:pPr lvl="1"/>
            <a:r>
              <a:rPr lang="de-DE" sz="2800" dirty="0" smtClean="0"/>
              <a:t> promote </a:t>
            </a:r>
            <a:r>
              <a:rPr lang="de-DE" sz="2800" dirty="0" err="1"/>
              <a:t>public</a:t>
            </a:r>
            <a:r>
              <a:rPr lang="de-DE" sz="2800" dirty="0"/>
              <a:t> </a:t>
            </a:r>
            <a:r>
              <a:rPr lang="de-DE" sz="2800" dirty="0" err="1"/>
              <a:t>transport</a:t>
            </a:r>
            <a:r>
              <a:rPr lang="de-DE" sz="2800" dirty="0"/>
              <a:t> (</a:t>
            </a:r>
            <a:r>
              <a:rPr lang="de-DE" sz="2800" dirty="0" err="1"/>
              <a:t>passangers</a:t>
            </a:r>
            <a:r>
              <a:rPr lang="de-DE" sz="2800" dirty="0"/>
              <a:t>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freight</a:t>
            </a:r>
            <a:r>
              <a:rPr lang="de-DE" sz="2800" dirty="0"/>
              <a:t>)</a:t>
            </a:r>
          </a:p>
          <a:p>
            <a:pPr lvl="1"/>
            <a:r>
              <a:rPr lang="de-DE" sz="2800" dirty="0"/>
              <a:t> </a:t>
            </a:r>
            <a:r>
              <a:rPr lang="de-DE" sz="2800" dirty="0" err="1"/>
              <a:t>catalytic</a:t>
            </a:r>
            <a:r>
              <a:rPr lang="de-DE" sz="2800" dirty="0"/>
              <a:t> </a:t>
            </a:r>
            <a:r>
              <a:rPr lang="de-DE" sz="2800" dirty="0" err="1"/>
              <a:t>converters</a:t>
            </a:r>
            <a:endParaRPr lang="de-DE" sz="2800" dirty="0"/>
          </a:p>
          <a:p>
            <a:pPr lvl="1"/>
            <a:r>
              <a:rPr lang="de-DE" sz="2800" dirty="0"/>
              <a:t> promote </a:t>
            </a:r>
            <a:r>
              <a:rPr lang="de-DE" sz="2800" dirty="0" err="1"/>
              <a:t>efficient</a:t>
            </a:r>
            <a:r>
              <a:rPr lang="de-DE" sz="2800" dirty="0"/>
              <a:t> </a:t>
            </a:r>
            <a:r>
              <a:rPr lang="de-DE" sz="2800" dirty="0" err="1"/>
              <a:t>vehicles</a:t>
            </a:r>
            <a:endParaRPr lang="de-DE" sz="2800" dirty="0"/>
          </a:p>
          <a:p>
            <a:pPr lvl="1"/>
            <a:endParaRPr lang="de-DE" sz="2800" dirty="0" smtClean="0"/>
          </a:p>
          <a:p>
            <a:pPr lvl="1"/>
            <a:endParaRPr lang="de-DE" sz="2800" dirty="0" smtClean="0"/>
          </a:p>
          <a:p>
            <a:pPr marL="324000" lvl="1" indent="0">
              <a:buNone/>
            </a:pPr>
            <a:endParaRPr lang="de-DE" sz="2800" dirty="0"/>
          </a:p>
          <a:p>
            <a:pPr lvl="1"/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180829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79877"/>
            <a:ext cx="8229600" cy="796523"/>
          </a:xfrm>
        </p:spPr>
        <p:txBody>
          <a:bodyPr/>
          <a:lstStyle/>
          <a:p>
            <a:r>
              <a:rPr lang="de-DE" dirty="0" smtClean="0"/>
              <a:t>Case </a:t>
            </a:r>
            <a:r>
              <a:rPr lang="de-DE" dirty="0" err="1" smtClean="0"/>
              <a:t>for</a:t>
            </a:r>
            <a:r>
              <a:rPr lang="de-DE" dirty="0" smtClean="0"/>
              <a:t> Integrated </a:t>
            </a:r>
            <a:r>
              <a:rPr lang="de-DE" dirty="0" err="1" smtClean="0"/>
              <a:t>Policy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4838"/>
          </a:xfrm>
        </p:spPr>
        <p:txBody>
          <a:bodyPr>
            <a:normAutofit fontScale="77500" lnSpcReduction="20000"/>
          </a:bodyPr>
          <a:lstStyle/>
          <a:p>
            <a:pPr marL="324000" lvl="1" indent="-324000"/>
            <a:r>
              <a:rPr lang="de-DE" sz="2900" b="1" dirty="0" smtClean="0"/>
              <a:t>High potential </a:t>
            </a:r>
            <a:r>
              <a:rPr lang="de-DE" sz="2900" b="1" dirty="0" err="1" smtClean="0"/>
              <a:t>for</a:t>
            </a:r>
            <a:r>
              <a:rPr lang="de-DE" sz="2900" b="1" dirty="0" smtClean="0"/>
              <a:t> </a:t>
            </a:r>
            <a:r>
              <a:rPr lang="de-DE" sz="2900" b="1" dirty="0" err="1" smtClean="0"/>
              <a:t>energy</a:t>
            </a:r>
            <a:r>
              <a:rPr lang="de-DE" sz="2900" b="1" dirty="0" smtClean="0"/>
              <a:t> </a:t>
            </a:r>
            <a:r>
              <a:rPr lang="de-DE" sz="2900" b="1" dirty="0" err="1" smtClean="0"/>
              <a:t>efficiency</a:t>
            </a:r>
            <a:r>
              <a:rPr lang="de-DE" sz="2900" b="1" dirty="0" smtClean="0"/>
              <a:t> </a:t>
            </a:r>
            <a:r>
              <a:rPr lang="de-DE" sz="2900" dirty="0" smtClean="0"/>
              <a:t>(</a:t>
            </a:r>
            <a:r>
              <a:rPr lang="de-DE" sz="2900" dirty="0" err="1" smtClean="0"/>
              <a:t>Serbian</a:t>
            </a:r>
            <a:r>
              <a:rPr lang="de-DE" sz="2900" dirty="0" smtClean="0"/>
              <a:t> </a:t>
            </a:r>
            <a:r>
              <a:rPr lang="de-DE" sz="2900" dirty="0" err="1"/>
              <a:t>e</a:t>
            </a:r>
            <a:r>
              <a:rPr lang="de-DE" sz="2900" dirty="0" err="1" smtClean="0"/>
              <a:t>conomy</a:t>
            </a:r>
            <a:r>
              <a:rPr lang="de-DE" sz="2900" dirty="0" smtClean="0"/>
              <a:t> </a:t>
            </a:r>
            <a:r>
              <a:rPr lang="de-DE" sz="2900" dirty="0" err="1"/>
              <a:t>by</a:t>
            </a:r>
            <a:r>
              <a:rPr lang="de-DE" sz="2900" dirty="0"/>
              <a:t> </a:t>
            </a:r>
            <a:r>
              <a:rPr lang="de-DE" sz="2900" dirty="0" err="1"/>
              <a:t>factor</a:t>
            </a:r>
            <a:r>
              <a:rPr lang="de-DE" sz="2900" dirty="0"/>
              <a:t> 2,7 </a:t>
            </a:r>
            <a:r>
              <a:rPr lang="de-DE" sz="2900" dirty="0" err="1"/>
              <a:t>less</a:t>
            </a:r>
            <a:r>
              <a:rPr lang="de-DE" sz="2900" dirty="0"/>
              <a:t> </a:t>
            </a:r>
            <a:r>
              <a:rPr lang="de-DE" sz="2900" dirty="0" err="1"/>
              <a:t>efficient</a:t>
            </a:r>
            <a:r>
              <a:rPr lang="de-DE" sz="2900" dirty="0"/>
              <a:t> </a:t>
            </a:r>
            <a:r>
              <a:rPr lang="de-DE" sz="2900" dirty="0" err="1"/>
              <a:t>than</a:t>
            </a:r>
            <a:r>
              <a:rPr lang="de-DE" sz="2900" dirty="0"/>
              <a:t> </a:t>
            </a:r>
            <a:r>
              <a:rPr lang="de-DE" sz="2900" dirty="0" smtClean="0"/>
              <a:t>OECD-</a:t>
            </a:r>
            <a:r>
              <a:rPr lang="de-DE" sz="2900" dirty="0" err="1" smtClean="0"/>
              <a:t>average</a:t>
            </a:r>
            <a:r>
              <a:rPr lang="de-DE" sz="2900" dirty="0" smtClean="0"/>
              <a:t>) </a:t>
            </a:r>
            <a:endParaRPr lang="de-DE" sz="2900" dirty="0"/>
          </a:p>
          <a:p>
            <a:r>
              <a:rPr lang="de-DE" sz="2900" b="1" dirty="0" err="1"/>
              <a:t>Comply</a:t>
            </a:r>
            <a:r>
              <a:rPr lang="de-DE" sz="2900" b="1" dirty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EU </a:t>
            </a:r>
            <a:r>
              <a:rPr lang="de-DE" b="1" dirty="0" err="1" smtClean="0"/>
              <a:t>legislation</a:t>
            </a:r>
            <a:endParaRPr lang="de-DE" b="1" dirty="0" smtClean="0"/>
          </a:p>
          <a:p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chance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b="1" dirty="0" err="1" smtClean="0"/>
              <a:t>single</a:t>
            </a:r>
            <a:r>
              <a:rPr lang="de-DE" b="1" dirty="0" smtClean="0"/>
              <a:t> </a:t>
            </a:r>
            <a:r>
              <a:rPr lang="de-DE" b="1" dirty="0" err="1" smtClean="0"/>
              <a:t>Ministry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b="1" dirty="0" err="1" smtClean="0"/>
              <a:t>Energy</a:t>
            </a:r>
            <a:r>
              <a:rPr lang="de-DE" b="1" dirty="0" smtClean="0"/>
              <a:t>/(Development)/</a:t>
            </a:r>
            <a:r>
              <a:rPr lang="de-DE" b="1" dirty="0" err="1" smtClean="0"/>
              <a:t>Climate</a:t>
            </a:r>
            <a:r>
              <a:rPr lang="de-DE" b="1" dirty="0" smtClean="0"/>
              <a:t>/Environment </a:t>
            </a:r>
          </a:p>
          <a:p>
            <a:r>
              <a:rPr lang="de-DE" b="1" dirty="0" err="1" smtClean="0"/>
              <a:t>Synergies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„</a:t>
            </a:r>
            <a:r>
              <a:rPr lang="de-DE" dirty="0" err="1" smtClean="0"/>
              <a:t>conventional</a:t>
            </a:r>
            <a:r>
              <a:rPr lang="de-DE" dirty="0" smtClean="0"/>
              <a:t>“ </a:t>
            </a:r>
            <a:r>
              <a:rPr lang="de-DE" dirty="0" err="1" smtClean="0"/>
              <a:t>air</a:t>
            </a:r>
            <a:r>
              <a:rPr lang="de-DE" dirty="0" smtClean="0"/>
              <a:t> </a:t>
            </a:r>
            <a:r>
              <a:rPr lang="de-DE" dirty="0" err="1" smtClean="0"/>
              <a:t>pollutants</a:t>
            </a:r>
            <a:r>
              <a:rPr lang="de-DE" dirty="0" smtClean="0"/>
              <a:t>, GHG-</a:t>
            </a:r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policy</a:t>
            </a:r>
            <a:r>
              <a:rPr lang="de-DE" dirty="0" smtClean="0"/>
              <a:t> </a:t>
            </a:r>
            <a:r>
              <a:rPr lang="de-DE" dirty="0" err="1" smtClean="0"/>
              <a:t>objectives</a:t>
            </a:r>
            <a:r>
              <a:rPr lang="de-DE" dirty="0" smtClean="0"/>
              <a:t> (i.a. </a:t>
            </a:r>
            <a:r>
              <a:rPr lang="de-DE" dirty="0" err="1" smtClean="0"/>
              <a:t>reduced</a:t>
            </a:r>
            <a:r>
              <a:rPr lang="de-DE" dirty="0" smtClean="0"/>
              <a:t> </a:t>
            </a:r>
            <a:r>
              <a:rPr lang="de-DE" dirty="0" err="1" smtClean="0"/>
              <a:t>imports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oil</a:t>
            </a:r>
            <a:r>
              <a:rPr lang="de-DE" dirty="0" smtClean="0"/>
              <a:t>, </a:t>
            </a:r>
            <a:r>
              <a:rPr lang="de-DE" dirty="0" err="1" smtClean="0"/>
              <a:t>cope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high gas </a:t>
            </a:r>
            <a:r>
              <a:rPr lang="de-DE" dirty="0" err="1" smtClean="0"/>
              <a:t>prices</a:t>
            </a:r>
            <a:r>
              <a:rPr lang="de-DE" dirty="0" smtClean="0"/>
              <a:t>)</a:t>
            </a:r>
          </a:p>
          <a:p>
            <a:r>
              <a:rPr lang="de-DE" b="1" dirty="0" smtClean="0"/>
              <a:t>Potential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stimulate</a:t>
            </a:r>
            <a:r>
              <a:rPr lang="de-DE" b="1" dirty="0" smtClean="0"/>
              <a:t> </a:t>
            </a:r>
            <a:r>
              <a:rPr lang="de-DE" b="1" dirty="0" err="1" smtClean="0"/>
              <a:t>economy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fight</a:t>
            </a:r>
            <a:r>
              <a:rPr lang="de-DE" b="1" dirty="0" smtClean="0"/>
              <a:t> </a:t>
            </a:r>
            <a:r>
              <a:rPr lang="de-DE" b="1" dirty="0" err="1" smtClean="0"/>
              <a:t>unemployment</a:t>
            </a:r>
            <a:r>
              <a:rPr lang="de-DE" dirty="0" smtClean="0"/>
              <a:t>: „</a:t>
            </a:r>
            <a:r>
              <a:rPr lang="de-DE" dirty="0" err="1" smtClean="0"/>
              <a:t>green</a:t>
            </a:r>
            <a:r>
              <a:rPr lang="de-DE" dirty="0" smtClean="0"/>
              <a:t> </a:t>
            </a:r>
            <a:r>
              <a:rPr lang="de-DE" dirty="0" err="1" smtClean="0"/>
              <a:t>jobs</a:t>
            </a:r>
            <a:r>
              <a:rPr lang="de-DE" dirty="0" smtClean="0"/>
              <a:t>“: </a:t>
            </a:r>
            <a:r>
              <a:rPr lang="de-DE" dirty="0" err="1" smtClean="0"/>
              <a:t>construction</a:t>
            </a:r>
            <a:r>
              <a:rPr lang="de-DE" dirty="0" smtClean="0"/>
              <a:t>, </a:t>
            </a:r>
            <a:r>
              <a:rPr lang="de-DE" dirty="0" err="1" smtClean="0"/>
              <a:t>waste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/</a:t>
            </a:r>
            <a:r>
              <a:rPr lang="de-DE" dirty="0" err="1" smtClean="0"/>
              <a:t>ressource</a:t>
            </a:r>
            <a:r>
              <a:rPr lang="de-DE" dirty="0" smtClean="0"/>
              <a:t> </a:t>
            </a:r>
            <a:r>
              <a:rPr lang="de-DE" dirty="0" err="1" smtClean="0"/>
              <a:t>efficiency</a:t>
            </a:r>
            <a:r>
              <a:rPr lang="de-DE" dirty="0" smtClean="0"/>
              <a:t> </a:t>
            </a:r>
            <a:endParaRPr lang="de-DE" dirty="0"/>
          </a:p>
          <a:p>
            <a:endParaRPr lang="de-DE" dirty="0" smtClean="0"/>
          </a:p>
          <a:p>
            <a:pPr lvl="1"/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281892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Thank you for your attention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45958" y="2188799"/>
            <a:ext cx="8229600" cy="2636294"/>
          </a:xfrm>
        </p:spPr>
        <p:txBody>
          <a:bodyPr>
            <a:normAutofit fontScale="92500" lnSpcReduction="10000"/>
          </a:bodyPr>
          <a:lstStyle/>
          <a:p>
            <a:endParaRPr lang="de-DE" dirty="0" smtClean="0"/>
          </a:p>
          <a:p>
            <a:endParaRPr lang="de-DE" dirty="0"/>
          </a:p>
          <a:p>
            <a:r>
              <a:rPr lang="en-GB" dirty="0" smtClean="0"/>
              <a:t>Contact</a:t>
            </a:r>
            <a:r>
              <a:rPr lang="de-DE" dirty="0" smtClean="0"/>
              <a:t> </a:t>
            </a:r>
            <a:r>
              <a:rPr lang="de-DE" dirty="0"/>
              <a:t>&amp; </a:t>
            </a:r>
            <a:r>
              <a:rPr lang="de-DE" dirty="0" smtClean="0"/>
              <a:t>Information:</a:t>
            </a:r>
          </a:p>
          <a:p>
            <a:endParaRPr lang="de-DE" dirty="0"/>
          </a:p>
          <a:p>
            <a:r>
              <a:rPr lang="de-DE" dirty="0" smtClean="0"/>
              <a:t>Georg Rebernig</a:t>
            </a:r>
          </a:p>
          <a:p>
            <a:r>
              <a:rPr lang="de-DE" dirty="0" smtClean="0"/>
              <a:t>+43 1 31304 5524</a:t>
            </a:r>
          </a:p>
          <a:p>
            <a:r>
              <a:rPr lang="de-DE" dirty="0" smtClean="0">
                <a:hlinkClick r:id="rId3"/>
              </a:rPr>
              <a:t>georg.rebernig@umweltbundesamt.at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5" name="Untertitel 2"/>
          <p:cNvSpPr txBox="1">
            <a:spLocks/>
          </p:cNvSpPr>
          <p:nvPr/>
        </p:nvSpPr>
        <p:spPr>
          <a:xfrm>
            <a:off x="445958" y="5208814"/>
            <a:ext cx="8229600" cy="6013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Umweltbundesamt</a:t>
            </a:r>
            <a:br>
              <a:rPr kumimoji="0" lang="de-DE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www.umweltbundesamt.at</a:t>
            </a:r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4900583" y="5208814"/>
            <a:ext cx="3774975" cy="6013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SzPct val="90000"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Green Economy</a:t>
            </a:r>
            <a:b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Belgrade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Serbia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de-DE" sz="1600" dirty="0" smtClean="0">
                <a:solidFill>
                  <a:schemeClr val="tx2"/>
                </a:solidFill>
              </a:rPr>
              <a:t>■</a:t>
            </a:r>
            <a:r>
              <a:rPr lang="de-DE" sz="1600" dirty="0" smtClean="0"/>
              <a:t> 1 March 2013</a:t>
            </a:r>
            <a:endParaRPr kumimoji="0" lang="de-DE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521700" y="577056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A90DA9F-0E89-4DAC-AD0F-927F08C175DD}" type="slidenum">
              <a:rPr lang="de-DE" smtClean="0"/>
              <a:pPr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9473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891600"/>
            <a:ext cx="8229600" cy="843415"/>
          </a:xfrm>
        </p:spPr>
        <p:txBody>
          <a:bodyPr/>
          <a:lstStyle/>
          <a:p>
            <a:r>
              <a:rPr lang="de-DE" dirty="0" smtClean="0"/>
              <a:t>Environment Agency Austria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57200" y="1840523"/>
            <a:ext cx="8229599" cy="4013165"/>
          </a:xfrm>
        </p:spPr>
        <p:txBody>
          <a:bodyPr>
            <a:normAutofit fontScale="85000" lnSpcReduction="20000"/>
          </a:bodyPr>
          <a:lstStyle/>
          <a:p>
            <a:pPr marL="360000" indent="-360000">
              <a:spcBef>
                <a:spcPct val="50000"/>
              </a:spcBef>
              <a:tabLst>
                <a:tab pos="1071563" algn="l"/>
              </a:tabLst>
            </a:pPr>
            <a:r>
              <a:rPr lang="en-US" sz="2200" dirty="0"/>
              <a:t>Established 1985 </a:t>
            </a:r>
          </a:p>
          <a:p>
            <a:pPr marL="360000" indent="-360000">
              <a:spcBef>
                <a:spcPct val="50000"/>
              </a:spcBef>
              <a:tabLst>
                <a:tab pos="1071563" algn="l"/>
              </a:tabLst>
            </a:pPr>
            <a:r>
              <a:rPr lang="en-US" sz="2200" dirty="0"/>
              <a:t>Expert Institution on Environment of Austrian Government </a:t>
            </a:r>
          </a:p>
          <a:p>
            <a:pPr marL="360000" indent="-360000">
              <a:spcBef>
                <a:spcPct val="50000"/>
              </a:spcBef>
              <a:tabLst>
                <a:tab pos="1071563" algn="l"/>
              </a:tabLst>
            </a:pPr>
            <a:r>
              <a:rPr lang="en-US" sz="2200" dirty="0"/>
              <a:t>Monitoring &amp; Reporting; Policy Consulting</a:t>
            </a:r>
          </a:p>
          <a:p>
            <a:pPr marL="360000" indent="-360000">
              <a:spcBef>
                <a:spcPct val="50000"/>
              </a:spcBef>
              <a:tabLst>
                <a:tab pos="1071563" algn="l"/>
              </a:tabLst>
            </a:pPr>
            <a:r>
              <a:rPr lang="de-DE" sz="2200" dirty="0" err="1"/>
              <a:t>Turnover</a:t>
            </a:r>
            <a:r>
              <a:rPr lang="de-DE" sz="2200" dirty="0"/>
              <a:t> </a:t>
            </a:r>
            <a:r>
              <a:rPr lang="de-DE" sz="2200" dirty="0" err="1"/>
              <a:t>approx</a:t>
            </a:r>
            <a:r>
              <a:rPr lang="de-DE" sz="2200" dirty="0"/>
              <a:t>. 40 m€ (2012) </a:t>
            </a:r>
          </a:p>
          <a:p>
            <a:pPr marL="360000" indent="-360000">
              <a:spcBef>
                <a:spcPct val="50000"/>
              </a:spcBef>
              <a:tabLst>
                <a:tab pos="1071563" algn="l"/>
              </a:tabLst>
            </a:pPr>
            <a:r>
              <a:rPr lang="de-DE" sz="2200" dirty="0"/>
              <a:t>480 </a:t>
            </a:r>
            <a:r>
              <a:rPr lang="de-DE" sz="2200" dirty="0" err="1"/>
              <a:t>Employees</a:t>
            </a:r>
            <a:r>
              <a:rPr lang="de-DE" sz="2200" dirty="0"/>
              <a:t> </a:t>
            </a:r>
          </a:p>
          <a:p>
            <a:pPr marL="360000" indent="-360000">
              <a:spcBef>
                <a:spcPct val="50000"/>
              </a:spcBef>
              <a:tabLst>
                <a:tab pos="1071563" algn="l"/>
              </a:tabLst>
            </a:pPr>
            <a:r>
              <a:rPr lang="de-DE" sz="2200" dirty="0"/>
              <a:t>Strong international </a:t>
            </a:r>
            <a:r>
              <a:rPr lang="de-DE" sz="2200" dirty="0" err="1"/>
              <a:t>network</a:t>
            </a:r>
            <a:r>
              <a:rPr lang="de-DE" sz="2200" dirty="0"/>
              <a:t> (national </a:t>
            </a:r>
            <a:r>
              <a:rPr lang="de-DE" sz="2200" dirty="0" err="1" smtClean="0"/>
              <a:t>environment</a:t>
            </a:r>
            <a:r>
              <a:rPr lang="de-DE" sz="2200" dirty="0" smtClean="0"/>
              <a:t> </a:t>
            </a:r>
            <a:r>
              <a:rPr lang="de-DE" sz="2200" dirty="0" err="1"/>
              <a:t>agencies</a:t>
            </a:r>
            <a:r>
              <a:rPr lang="de-DE" sz="2200" dirty="0"/>
              <a:t>, EU-</a:t>
            </a:r>
            <a:r>
              <a:rPr lang="de-DE" sz="2200" dirty="0" err="1"/>
              <a:t>institutions</a:t>
            </a:r>
            <a:r>
              <a:rPr lang="de-DE" sz="2200" dirty="0"/>
              <a:t>, </a:t>
            </a:r>
            <a:r>
              <a:rPr lang="de-DE" sz="2200" dirty="0" err="1"/>
              <a:t>universities</a:t>
            </a:r>
            <a:r>
              <a:rPr lang="de-DE" sz="2200" dirty="0"/>
              <a:t>, </a:t>
            </a:r>
            <a:r>
              <a:rPr lang="de-DE" sz="2200" dirty="0" err="1"/>
              <a:t>public</a:t>
            </a:r>
            <a:r>
              <a:rPr lang="de-DE" sz="2200" dirty="0"/>
              <a:t> </a:t>
            </a:r>
            <a:r>
              <a:rPr lang="de-DE" sz="2200" dirty="0" err="1" smtClean="0"/>
              <a:t>sector</a:t>
            </a:r>
            <a:r>
              <a:rPr lang="de-DE" sz="2200" dirty="0" smtClean="0"/>
              <a:t>, </a:t>
            </a:r>
            <a:r>
              <a:rPr lang="de-DE" sz="2200" dirty="0" err="1" smtClean="0"/>
              <a:t>media</a:t>
            </a:r>
            <a:r>
              <a:rPr lang="de-DE" sz="2200" dirty="0" smtClean="0"/>
              <a:t>)</a:t>
            </a:r>
            <a:endParaRPr lang="de-DE" sz="2200" dirty="0"/>
          </a:p>
          <a:p>
            <a:pPr marL="360000" indent="-360000">
              <a:spcBef>
                <a:spcPct val="50000"/>
              </a:spcBef>
              <a:tabLst>
                <a:tab pos="1071563" algn="l"/>
              </a:tabLst>
            </a:pPr>
            <a:r>
              <a:rPr lang="de-DE" sz="2200" dirty="0" smtClean="0"/>
              <a:t>International </a:t>
            </a:r>
            <a:r>
              <a:rPr lang="de-DE" sz="2200" dirty="0" err="1"/>
              <a:t>Activities</a:t>
            </a:r>
            <a:r>
              <a:rPr lang="de-DE" sz="2200" dirty="0"/>
              <a:t> such </a:t>
            </a:r>
            <a:r>
              <a:rPr lang="de-DE" sz="2200" dirty="0" err="1"/>
              <a:t>as</a:t>
            </a:r>
            <a:r>
              <a:rPr lang="de-DE" sz="2200" dirty="0"/>
              <a:t> „</a:t>
            </a:r>
            <a:r>
              <a:rPr lang="de-DE" sz="2200" dirty="0" err="1"/>
              <a:t>Twinning</a:t>
            </a:r>
            <a:r>
              <a:rPr lang="de-DE" sz="2200" dirty="0"/>
              <a:t> Projects</a:t>
            </a:r>
            <a:r>
              <a:rPr lang="de-DE" sz="2200" dirty="0" smtClean="0"/>
              <a:t>“ (</a:t>
            </a:r>
            <a:r>
              <a:rPr lang="de-DE" sz="2200" dirty="0" err="1" smtClean="0"/>
              <a:t>about</a:t>
            </a:r>
            <a:r>
              <a:rPr lang="de-DE" sz="2200" dirty="0" smtClean="0"/>
              <a:t> 100 </a:t>
            </a:r>
            <a:r>
              <a:rPr lang="de-DE" sz="2200" dirty="0" err="1" smtClean="0"/>
              <a:t>since</a:t>
            </a:r>
            <a:r>
              <a:rPr lang="de-DE" sz="2200" dirty="0" smtClean="0"/>
              <a:t> 1999): </a:t>
            </a:r>
            <a:r>
              <a:rPr lang="de-DE" sz="2200" dirty="0" err="1"/>
              <a:t>support</a:t>
            </a:r>
            <a:r>
              <a:rPr lang="de-DE" sz="2200" dirty="0"/>
              <a:t> in </a:t>
            </a:r>
            <a:r>
              <a:rPr lang="de-DE" sz="2200" dirty="0" err="1"/>
              <a:t>capacity</a:t>
            </a:r>
            <a:r>
              <a:rPr lang="de-DE" sz="2200" dirty="0"/>
              <a:t> </a:t>
            </a:r>
            <a:r>
              <a:rPr lang="de-DE" sz="2200" dirty="0" err="1"/>
              <a:t>building</a:t>
            </a:r>
            <a:r>
              <a:rPr lang="de-DE" sz="2200" dirty="0"/>
              <a:t>, </a:t>
            </a:r>
            <a:r>
              <a:rPr lang="de-DE" sz="2200" dirty="0" err="1"/>
              <a:t>transposition</a:t>
            </a:r>
            <a:r>
              <a:rPr lang="de-DE" sz="2200" dirty="0"/>
              <a:t>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implementation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EU </a:t>
            </a:r>
            <a:r>
              <a:rPr lang="de-DE" sz="2200" dirty="0" err="1"/>
              <a:t>legislation</a:t>
            </a:r>
            <a:r>
              <a:rPr lang="de-DE" sz="2200" dirty="0"/>
              <a:t>, </a:t>
            </a:r>
            <a:r>
              <a:rPr lang="de-DE" sz="2200" dirty="0" err="1"/>
              <a:t>policy</a:t>
            </a:r>
            <a:r>
              <a:rPr lang="de-DE" sz="2200" dirty="0"/>
              <a:t> </a:t>
            </a:r>
            <a:r>
              <a:rPr lang="de-DE" sz="2200" dirty="0" err="1" smtClean="0"/>
              <a:t>advice</a:t>
            </a:r>
            <a:endParaRPr lang="de-DE" sz="2200" dirty="0"/>
          </a:p>
          <a:p>
            <a:pPr marL="360000" indent="-360000">
              <a:spcBef>
                <a:spcPct val="50000"/>
              </a:spcBef>
              <a:tabLst>
                <a:tab pos="1071563" algn="l"/>
              </a:tabLst>
            </a:pPr>
            <a:r>
              <a:rPr lang="de-DE" sz="2200" dirty="0" err="1" smtClean="0"/>
              <a:t>Cooperation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/>
              <a:t>Serbia</a:t>
            </a:r>
            <a:r>
              <a:rPr lang="de-DE" sz="2200" dirty="0"/>
              <a:t> </a:t>
            </a:r>
            <a:r>
              <a:rPr lang="de-DE" sz="2200" dirty="0" err="1"/>
              <a:t>since</a:t>
            </a:r>
            <a:r>
              <a:rPr lang="de-DE" sz="2200" dirty="0"/>
              <a:t> </a:t>
            </a:r>
            <a:r>
              <a:rPr lang="de-DE" sz="2200" dirty="0" smtClean="0"/>
              <a:t>2008, 5 TW-Projects, 1 TA</a:t>
            </a:r>
            <a:endParaRPr lang="de-DE" sz="2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381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0266"/>
            <a:ext cx="8229600" cy="8980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Foreign direct investments – </a:t>
            </a:r>
            <a:br>
              <a:rPr lang="en-GB" dirty="0" smtClean="0"/>
            </a:br>
            <a:r>
              <a:rPr lang="en-GB" dirty="0" smtClean="0"/>
              <a:t>12.9% from Austria in 2011</a:t>
            </a:r>
          </a:p>
        </p:txBody>
      </p:sp>
      <p:pic>
        <p:nvPicPr>
          <p:cNvPr id="1028" name="Picture 4" descr="http://siepa.gov.rs/files/pics2010/Strong_FDI_figu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7126" y="2077908"/>
            <a:ext cx="4598723" cy="3976098"/>
          </a:xfrm>
          <a:prstGeom prst="rect">
            <a:avLst/>
          </a:prstGeom>
          <a:noFill/>
        </p:spPr>
      </p:pic>
      <p:sp>
        <p:nvSpPr>
          <p:cNvPr id="54274" name="AutoShape 2" descr="data:image/jpeg;base64,/9j/4AAQSkZJRgABAQAAAQABAAD/2wCEAAkGBg4REBMSEhAQFA8QGBYQEQ8NFhoPEA4QExYXFBQcFB4XJzIiFyUvGhUeIjEgIywpOC04FSIxQTAqQSgrLDABCQoKDgwOGg8PGjUkHiI1MjU1Mio1LzU1KTQ1NSkzMzUwNSk1MCw1NSkuNSotLzU1NSwtNS0qKSwvLDIxKS8tNf/AABEIAFUAiAMBIgACEQEDEQH/xAAaAAEBAQEBAQEAAAAAAAAAAAAABgUHAwEE/8QARxAAAQMCAQcHBgoIBwAAAAAAAQACAwQRBQYHEhchMUETNFJykrTTIjNhlLGzFDJRVHOBgrLCxCM2cXSDkaHRFSQ1QkRGYv/EABoBAQADAQEBAAAAAAAAAAAAAAABAgMFBAb/xAAyEQABAwMCAwYDCQEAAAAAAAABAAIDBBEhEjEFUXFBUmGRscEygcITIiMzQ2JystEG/9oADAMBAAIRAxEAPwDuKIiIiIiIiIiIiIiIiIiIiIiIiIiIiIiIiIiIiIiIinMtcfnpI4TFyV5Hva50zXSBrGQSzGwa5pJ/RW38VRqKzoeap+vP3GqVXkhriOwH0RSeuebpweqyeMvuuabpweqyeMmbDCqeWiLpIIXu5V7dKRjXusA2wuQt2kwvCa2FxjggdGXOiLo4+Sex7dhsbAgj5VxKvjkNNO+JzHkMNiRpt/XtzbotGQuc0G4z1WFrln6UPqsnjJrln6UPqsnjKGwLJuasndDEWjQ0i+STY1jWu0QTbeSeA9KpTmjqvnNP2XhdqprKGlf9nNNZ3LHs1YtbI4XaFqa5Z+lD6rL4ya5Z+lD6rJ4yh6bJqZ1b8CcWsm0iwl3lMFml4OzeCN37VSao6r51T9l6iorKGmLRLNbULjbIPbhpRrZHbBamuWfpQ+qy+MmuWfpQ+qyeMobH8mp6OZsUpadMAskZtY8X0Tv2ix3hUpzRVXzqn7L0mrKGFjJJJrNfscZt0agbI4kAbLVbninOwSUrSdxmppmsv/6LZSWj02KuMgsoqqsimNTHGyWGYwlsIIbYMY/i43+PvBsRZcYymyIqaFjZHujkicdDTiuNBxFwHB3y23+hdYzV82l60PdKdaMlhlYHwv1NN847COQHPN/BLOBs4WVsiIisiIiIiIiIiis5/mqfrz9yqlaqKzoeap+vP3GqVJPgd0PoUU/ml5gfpn+xi9M13NJP3mb2heeaXmB+mf8AdYvTNdzST95m9oXw3Fd67+bPrXqi/T6FYOarnVX1R756qMJxSZ+KV0LnkwxMhMceyzCRtt+26l81XOqvqj3z1vYH/rWI9SD2BerjLGuraskXtG23hmNVhJDGdf8AVhn9ZPtfl1R4zic7MUoYmyOEMzZeUjFtF9r2v/JTh/WT7X5dXtRg8Ek8VQ5pM0AcIzpEBodv2DYd/Fefic0cT6cyi4MAHPJa4DfkbFWiaXB1u8oLOvzik6rveMVJnExOenpWvhkcx/LMbpN4tOlcG+8bFLZ1JHmqpgWENa3yX3BEl3t0rDhb0/Kuh4xg0FUwRzNLmB4kDQ4su5t7Xtv37lMskdPT8PkmF2jWSMG4uPkgBc6QN3wpzOrzD+NH+Jbmavm0vWh7pTqezryv+BtaGEsdK0ukuAGEA6ItvN/6WVDmr5tL1oe6U67X/OC1A3q/6FlP+Yfl7q2REXfWSIiIiIiIiKKzoeap+vP3GqVqorOf5ulFwC+aSNt9gL5KSpYwfW5wH1qknwO6H0KKfzSn/IH6Z/3WLWyNwGSjgdHI5jnPlklvHewDyLDbx2KGyIy5paGmMMzJuU5RzyGNb5Nw0WdpEEG42hY1Zl7iMjXMNUQx1xZgZG7RJNhdouNnyFfM1XA6+sqqlrLNje4G7u217WsDtc8uxbNnjYxt9wqLNSR8Kq9o2tuPSOWf/f8AqrDD8BfHX1VUXsMdS2NrGC+m0s36XDhwXF8PxOWnkEkMpjkbsDmEbjvBB2EegraOcTEz/wAr+TIgfurocV4DWVNTJLTvaGyNDTqvfGnkDyHos4qhjWgOGyoP+y/a/Lrbx9x/xnDtp2slvbjscuWUuMTRzCobL+nBLuVdZ7i5wIJOle+w8V+yoyurJJo53TgzQXEb9GMaAdv2AWO/iFvPwKd0sbmuFmxGPN8nS4X2OMjxVRO0Ajmbqszr84pOq73jFt503EUbSCQRPHtBsf8AcuZYtlFUVTmOnlD3R3DDZjNEEgn4oF9o4r3xXK+sqWcnNOHsDg8DRjZ5QvY3aAeKiLgVQwUYJH4Jdq3zc3xj1shnadf7l0bOrzD+NH+Jbmavm0vWh7pTrjmLZX1lVHyc84fHcP0dGNnlC9trQDxXY81fNpetD3SnWnDeHS8PpmwSkE/eOL2zo5gKXyCR+oeHurZERe9QiIiIiIiIixsqMlafEImRTmQNjfyg5JwYdLRczbcHg4rZRSCQbhFIHNnSH401S47tKUxSusN13PjJP1lfNWFH05ezB4SsEVNDe6PIIo/VhR9OXsweEmrCj6cvZg8JWCJpb3R5BFH6sKPpy9mDwk1YUfTl7MHhKwRNLe6PIIo/VhRdOXsweEmrCj6cvZg8JWCJpb3R5BFH6sKPpy9mDwluYDk/FSNe1jpHco4PcZS0m4Y2MAaIAA0WDZZaiKQ1o2A8giIiKUREREREREREREREREREREREREREREREREREREREREX/2Q=="/>
          <p:cNvSpPr>
            <a:spLocks noChangeAspect="1" noChangeArrowheads="1"/>
          </p:cNvSpPr>
          <p:nvPr/>
        </p:nvSpPr>
        <p:spPr bwMode="auto">
          <a:xfrm>
            <a:off x="0" y="-401638"/>
            <a:ext cx="1295400" cy="809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4276" name="AutoShape 4" descr="data:image/jpeg;base64,/9j/4AAQSkZJRgABAQAAAQABAAD/2wCEAAkGBg4REBMSEhAQFA8QGBYQEQ8NFhoPEA4QExYXFBQcFB4XJzIiFyUvGhUeIjEgIywpOC04FSIxQTAqQSgrLDABCQoKDgwOGg8PGjUkHiI1MjU1Mio1LzU1KTQ1NSkzMzUwNSk1MCw1NSkuNSotLzU1NSwtNS0qKSwvLDIxKS8tNf/AABEIAFUAiAMBIgACEQEDEQH/xAAaAAEBAQEBAQEAAAAAAAAAAAAABgUHAwEE/8QARxAAAQMCAQcHBgoIBwAAAAAAAQACAwQRBQYHEhchMUETNFJykrTTIjNhlLGzFDJRVHOBgrLCxCM2cXSDkaHRFSQ1QkRGYv/EABoBAQADAQEBAAAAAAAAAAAAAAABAgMFBAb/xAAyEQABAwMCAwYDCQEAAAAAAAABAAIDBBEhEjEFUXFBUmGRscEygcITIiMzQ2JystEG/9oADAMBAAIRAxEAPwDuKIiIiIiIiIiIiIiIiIiIiIiIiIiIiIiIiIiIiIiIinMtcfnpI4TFyV5Hva50zXSBrGQSzGwa5pJ/RW38VRqKzoeap+vP3GqVXkhriOwH0RSeuebpweqyeMvuuabpweqyeMmbDCqeWiLpIIXu5V7dKRjXusA2wuQt2kwvCa2FxjggdGXOiLo4+Sex7dhsbAgj5VxKvjkNNO+JzHkMNiRpt/XtzbotGQuc0G4z1WFrln6UPqsnjJrln6UPqsnjKGwLJuasndDEWjQ0i+STY1jWu0QTbeSeA9KpTmjqvnNP2XhdqprKGlf9nNNZ3LHs1YtbI4XaFqa5Z+lD6rL4ya5Z+lD6rJ4yh6bJqZ1b8CcWsm0iwl3lMFml4OzeCN37VSao6r51T9l6iorKGmLRLNbULjbIPbhpRrZHbBamuWfpQ+qy+MmuWfpQ+qyeMobH8mp6OZsUpadMAskZtY8X0Tv2ix3hUpzRVXzqn7L0mrKGFjJJJrNfscZt0agbI4kAbLVbninOwSUrSdxmppmsv/6LZSWj02KuMgsoqqsimNTHGyWGYwlsIIbYMY/i43+PvBsRZcYymyIqaFjZHujkicdDTiuNBxFwHB3y23+hdYzV82l60PdKdaMlhlYHwv1NN847COQHPN/BLOBs4WVsiIisiIiIiIiIiis5/mqfrz9yqlaqKzoeap+vP3GqVJPgd0PoUU/ml5gfpn+xi9M13NJP3mb2heeaXmB+mf8AdYvTNdzST95m9oXw3Fd67+bPrXqi/T6FYOarnVX1R756qMJxSZ+KV0LnkwxMhMceyzCRtt+26l81XOqvqj3z1vYH/rWI9SD2BerjLGuraskXtG23hmNVhJDGdf8AVhn9ZPtfl1R4zic7MUoYmyOEMzZeUjFtF9r2v/JTh/WT7X5dXtRg8Ek8VQ5pM0AcIzpEBodv2DYd/Fefic0cT6cyi4MAHPJa4DfkbFWiaXB1u8oLOvzik6rveMVJnExOenpWvhkcx/LMbpN4tOlcG+8bFLZ1JHmqpgWENa3yX3BEl3t0rDhb0/Kuh4xg0FUwRzNLmB4kDQ4su5t7Xtv37lMskdPT8PkmF2jWSMG4uPkgBc6QN3wpzOrzD+NH+Jbmavm0vWh7pTqezryv+BtaGEsdK0ukuAGEA6ItvN/6WVDmr5tL1oe6U67X/OC1A3q/6FlP+Yfl7q2REXfWSIiIiIiIiKKzoeap+vP3GqVqorOf5ulFwC+aSNt9gL5KSpYwfW5wH1qknwO6H0KKfzSn/IH6Z/3WLWyNwGSjgdHI5jnPlklvHewDyLDbx2KGyIy5paGmMMzJuU5RzyGNb5Nw0WdpEEG42hY1Zl7iMjXMNUQx1xZgZG7RJNhdouNnyFfM1XA6+sqqlrLNje4G7u217WsDtc8uxbNnjYxt9wqLNSR8Kq9o2tuPSOWf/f8AqrDD8BfHX1VUXsMdS2NrGC+m0s36XDhwXF8PxOWnkEkMpjkbsDmEbjvBB2EegraOcTEz/wAr+TIgfurocV4DWVNTJLTvaGyNDTqvfGnkDyHos4qhjWgOGyoP+y/a/Lrbx9x/xnDtp2slvbjscuWUuMTRzCobL+nBLuVdZ7i5wIJOle+w8V+yoyurJJo53TgzQXEb9GMaAdv2AWO/iFvPwKd0sbmuFmxGPN8nS4X2OMjxVRO0Ajmbqszr84pOq73jFt503EUbSCQRPHtBsf8AcuZYtlFUVTmOnlD3R3DDZjNEEgn4oF9o4r3xXK+sqWcnNOHsDg8DRjZ5QvY3aAeKiLgVQwUYJH4Jdq3zc3xj1shnadf7l0bOrzD+NH+Jbmavm0vWh7pTrjmLZX1lVHyc84fHcP0dGNnlC9trQDxXY81fNpetD3SnWnDeHS8PpmwSkE/eOL2zo5gKXyCR+oeHurZERe9QiIiIiIiIixsqMlafEImRTmQNjfyg5JwYdLRczbcHg4rZRSCQbhFIHNnSH401S47tKUxSusN13PjJP1lfNWFH05ezB4SsEVNDe6PIIo/VhR9OXsweEmrCj6cvZg8JWCJpb3R5BFH6sKPpy9mDwk1YUfTl7MHhKwRNLe6PIIo/VhRdOXsweEmrCj6cvZg8JWCJpb3R5BFH6sKPpy9mDwluYDk/FSNe1jpHco4PcZS0m4Y2MAaIAA0WDZZaiKQ1o2A8giIiKUREREREREREREREREREREREREREREREREREREREREX/2Q=="/>
          <p:cNvSpPr>
            <a:spLocks noChangeAspect="1" noChangeArrowheads="1"/>
          </p:cNvSpPr>
          <p:nvPr/>
        </p:nvSpPr>
        <p:spPr bwMode="auto">
          <a:xfrm>
            <a:off x="0" y="-401638"/>
            <a:ext cx="1295400" cy="809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802661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2420888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09886" y="4797152"/>
            <a:ext cx="105659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9231" y="2077908"/>
            <a:ext cx="21145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1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2452678"/>
            <a:ext cx="1371163" cy="420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2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90875" y="3429000"/>
            <a:ext cx="952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3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37926" y="4071130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4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85886" y="3642505"/>
            <a:ext cx="152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5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838325" y="2482720"/>
            <a:ext cx="1352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6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62931" y="2990850"/>
            <a:ext cx="931069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7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0384" y="4299775"/>
            <a:ext cx="1291241" cy="396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8" name="Picture 1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937652" y="5261755"/>
            <a:ext cx="10763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90" name="AutoShape 18" descr="data:image/jpeg;base64,/9j/4AAQSkZJRgABAQAAAQABAAD/2wCEAAkGBggSBRQTEhMWFRMWGCEYFhYWGR0ZHhYeGx8nGB0oGSEcIicqHiUvHB4eKy8sIygpOCwtIR4xNTAqNSYvLCkBCQoKDQsNGQ8OGTUkHiQvNDU1NTQ1MDMwNTQsNTU1NC81NTU1NTU2NSw0NC00LC80NS00NTU1LCwtLDU1NSw0NP/AABEIAC4AiAMBIgACEQEDEQH/xAAbAAACAwEBAQAAAAAAAAAAAAAABQMEBgcCAf/EADEQAAEDAwMDAgUDBAMAAAAAAAECAxEABAUSITEGE0FRcSJhgZGhBzKxFCPB4UJSYv/EABgBAQEBAQEAAAAAAAAAAAAAAAABAwIE/8QAJxEAAgIBAwMCBwAAAAAAAAAAAAECEQMSEzEEIUHh8BQyUmFxodH/2gAMAwEAAhEDEQA/AO40VmBnXrpav6VxBCeU/tX6cK5HzFeMjkMg2y1K1JUUkq45nzXhzdasOrVB0vtz47Hqx9M8laZLuaqikmAzTrrhQuJAkEefWfxTd+5ZQ1qWpKU+qiAPua9GDPDPBThwY5cUsUtMiSis271UT1ixbtFpbTiSVKSdRBAUdiDHgcindxk7Jt3St1tCj4UoA/YmtjMs0VE5cspaClKSEngkgAzxvUbGTsVu6UOtqV6JWkn7A0BZopCvPXI65TawntlvXMHVP3j8U6S+0XikKBUOUyJHuKAkoqrcZWwbd0rdbQr0UtIP2Jqtm8whnAreQpBOgqbk7LMSIg7/AEoBnRSvDZxh7GMqUtsOuISpSAobKIkgCZ5q2rJWQd0l1sKmI1CZ9poCzRSXqvOqtcMpaCgubaUr87wdgQT9K9P9Q2wwSnA40XA2VBOofu0zETPNAOKKR9N9SNv4dtbq2kuqJGgKA8wIBJNfKA5l1LiX7XOrBGkaitpQ/wCsymD4I4+lb3N5Vi26at3Hmu+6pCUjUY306lajv/FPszhLK6s+28nUkGRBIIMRII96+ZTBWVww2l1JUltQUBMSQCN45G/FJKM1UlaEW4u4sTdEv5J4LfdAQ0oAMtpAAgcn1Pjc/OqfUiGl/qFaouINvoUYXGkqhXr5nT+K2iUpCAAIA2AHiqeUw9jc24Q8gLAMiZBHsRuKKlwHbMYu1x7f6o2ybcICdB1BEROlfMeYj8Ulx2ovPDsWrqu6oqL6wlQk+JUNv910LH9IYZi7S400ErTOk6lGJEHk+hr1f9K4d651uMpUo8ncT7wRNdWc0YpzGXTfQHbejSq6SUBKgoBCtP7SJ21aqZdd9P4xjpkuMsobWladKkiCN/WtWvCWBxqGSgdtEaUydtPHmpMljLW4sy26nUgkEiSOOOKlloxubTfn9TEi3UhLnZ2KxIjeal6VNzbdYPM3EKdfAc7iTzpnaPqa1ZxNmcsH9H90J06pPH8ULxNmcqHyj+6kaQqTsP4pYo53a4oi5d7IsrpOskrekLBO5BBI800tWLS46CfAt0JW0VwlHxJC43U2fn8ifetFf9G4R67LjjIKzyQpSZ99JG9MbDHWrFkG2kBKB4H+Z5+tWyUZrpW06fOGYcQllVwlsKURGsLCfinzMzWeSp+7t1vptrFKVkk9w/H85Mjf5wK3lr03im8j3kNJS5vuJ887cVUf6FwC7grUyJJkwpQH2BilijIf0bbn6SpcKQpbRUEqPKU9zx6DinqcJ0+700ostsLd7JI0aSoK0/Lzq/NaWyxVm1j+02gBvf4eRvueahx3T2NYuVLZbCFKEGJ454pZaMv0RZYBeFaUtLJuAr/lp1hQVKdjvOwiitIrpfEHJh7sp7gVq1CRvzMAxRUYQ1oooqFCl2XurpCAW48yD59uPxTGis8kHOLinR3CSjK2rFTmQug+EgCSsiCD+3TIO3/qq6rrIKt+QCFpOpIkQTvMHx5HpT2isJdPKV3NmqzRXEUKE5G6F8AYKJCVGIJ2nUN+P91ILi4UUpbUASVSSCqAOPNM6K6WGS5kyPLHxESN5a8U638MAhOoEROowdM7mKjtrm9/oiCSrZR2B1Ig7T6yJ+1P6K4+Gny5s734+IIWLvbo5VITp7e258zzG9F0boZlMK0oKPIkTI2944+tM6K0eFtNOT5v0/BnupPtHxQqtrm5TAWQUqbKgYIKSIABM7nf8UC4uzaIKCBDepQIJkjkc+9NaKmw6rUy7q50i0XF0L4CP7ZWdRPgaZEegmo2bi5VbpCCAS4oEkFUCSRyfkKbUU2XfzP3X8/Y3V9IoVkLvvJkpSPgEFJ+LUYMHxRTNdu0XJKQT6+3FfK6x45xbt2Sc4yqkf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4291" name="Picture 1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31086" y="3085446"/>
            <a:ext cx="12954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92" name="Picture 20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660525" y="4206878"/>
            <a:ext cx="11334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93" name="Picture 2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721933" y="5484768"/>
            <a:ext cx="1057275" cy="458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94" name="Picture 22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35886" y="4870118"/>
            <a:ext cx="990600" cy="118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hteck 22"/>
          <p:cNvSpPr/>
          <p:nvPr/>
        </p:nvSpPr>
        <p:spPr>
          <a:xfrm>
            <a:off x="4257126" y="6223000"/>
            <a:ext cx="22589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Source</a:t>
            </a:r>
            <a:r>
              <a:rPr lang="de-DE" sz="1000" dirty="0" smtClean="0"/>
              <a:t>: National Bank </a:t>
            </a:r>
            <a:r>
              <a:rPr lang="de-DE" sz="1000" dirty="0" err="1" smtClean="0"/>
              <a:t>of</a:t>
            </a:r>
            <a:r>
              <a:rPr lang="de-DE" sz="1000" dirty="0" smtClean="0"/>
              <a:t> </a:t>
            </a:r>
            <a:r>
              <a:rPr lang="de-DE" sz="1000" dirty="0" err="1" smtClean="0"/>
              <a:t>Serbia</a:t>
            </a:r>
            <a:endParaRPr lang="de-DE" sz="1000" dirty="0"/>
          </a:p>
        </p:txBody>
      </p:sp>
      <p:sp>
        <p:nvSpPr>
          <p:cNvPr id="24" name="Textfeld 23"/>
          <p:cNvSpPr txBox="1"/>
          <p:nvPr/>
        </p:nvSpPr>
        <p:spPr>
          <a:xfrm>
            <a:off x="8509000" y="574516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A90DA9F-0E89-4DAC-AD0F-927F08C175DD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16429"/>
            <a:ext cx="8229600" cy="935284"/>
          </a:xfrm>
        </p:spPr>
        <p:txBody>
          <a:bodyPr>
            <a:normAutofit/>
          </a:bodyPr>
          <a:lstStyle/>
          <a:p>
            <a:r>
              <a:rPr lang="en-GB" dirty="0" smtClean="0"/>
              <a:t>Serbia‘s Association Process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483" y="1898669"/>
            <a:ext cx="8323159" cy="4223407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endParaRPr lang="en-GB" dirty="0" smtClean="0"/>
          </a:p>
          <a:p>
            <a:pPr lvl="1">
              <a:spcBef>
                <a:spcPct val="50000"/>
              </a:spcBef>
            </a:pPr>
            <a:r>
              <a:rPr lang="en-GB" dirty="0" smtClean="0"/>
              <a:t>EU candidate status 1</a:t>
            </a:r>
            <a:r>
              <a:rPr lang="en-GB" baseline="30000" dirty="0" smtClean="0"/>
              <a:t>st</a:t>
            </a:r>
            <a:r>
              <a:rPr lang="en-GB" dirty="0" smtClean="0"/>
              <a:t> March 2012</a:t>
            </a:r>
          </a:p>
          <a:p>
            <a:pPr lvl="1">
              <a:spcBef>
                <a:spcPct val="50000"/>
              </a:spcBef>
            </a:pPr>
            <a:r>
              <a:rPr lang="en-GB" dirty="0" smtClean="0"/>
              <a:t>Accession talks might start before </a:t>
            </a:r>
            <a:r>
              <a:rPr lang="en-GB" dirty="0" smtClean="0"/>
              <a:t>summer 2013</a:t>
            </a:r>
            <a:endParaRPr lang="en-GB" dirty="0" smtClean="0"/>
          </a:p>
          <a:p>
            <a:pPr lvl="1">
              <a:spcBef>
                <a:spcPct val="50000"/>
              </a:spcBef>
            </a:pPr>
            <a:r>
              <a:rPr lang="en-GB" dirty="0" smtClean="0"/>
              <a:t>Tentative accession date (assumed by </a:t>
            </a:r>
            <a:r>
              <a:rPr lang="en-GB" dirty="0" smtClean="0"/>
              <a:t>National Environmental Approximation Strategy - NEAS</a:t>
            </a:r>
            <a:r>
              <a:rPr lang="en-GB" dirty="0" smtClean="0"/>
              <a:t>): 1.1.2019</a:t>
            </a:r>
          </a:p>
          <a:p>
            <a:pPr>
              <a:spcBef>
                <a:spcPct val="50000"/>
              </a:spcBef>
            </a:pPr>
            <a:endParaRPr lang="en-GB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214282" y="6217723"/>
            <a:ext cx="41037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00" dirty="0" smtClean="0"/>
              <a:t>Source: European </a:t>
            </a:r>
            <a:r>
              <a:rPr lang="de-DE" sz="1000" dirty="0" err="1" smtClean="0"/>
              <a:t>Commission</a:t>
            </a:r>
            <a:r>
              <a:rPr lang="de-DE" sz="1000" dirty="0" smtClean="0"/>
              <a:t>, </a:t>
            </a:r>
            <a:r>
              <a:rPr lang="de-DE" sz="1000" dirty="0" err="1" smtClean="0"/>
              <a:t>Serbia</a:t>
            </a:r>
            <a:r>
              <a:rPr lang="de-DE" sz="1000" dirty="0" smtClean="0"/>
              <a:t> 2012 Progress Report</a:t>
            </a:r>
            <a:endParaRPr lang="de-DE" sz="1000" dirty="0"/>
          </a:p>
        </p:txBody>
      </p:sp>
      <p:sp>
        <p:nvSpPr>
          <p:cNvPr id="5" name="Textfeld 4"/>
          <p:cNvSpPr txBox="1"/>
          <p:nvPr/>
        </p:nvSpPr>
        <p:spPr>
          <a:xfrm>
            <a:off x="8648700" y="575274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12572C9-2AB7-4822-AFDB-257EEE40FD2A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44000"/>
            <a:ext cx="8229600" cy="751549"/>
          </a:xfrm>
        </p:spPr>
        <p:txBody>
          <a:bodyPr/>
          <a:lstStyle/>
          <a:p>
            <a:r>
              <a:rPr lang="de-DE" dirty="0"/>
              <a:t>EU Environmental </a:t>
            </a:r>
            <a:r>
              <a:rPr lang="de-DE" dirty="0" err="1" smtClean="0"/>
              <a:t>Legislation</a:t>
            </a:r>
            <a:r>
              <a:rPr lang="de-DE" dirty="0" smtClean="0"/>
              <a:t> I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046F0-BA93-4699-83A0-D6120B23834D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457200" y="2011680"/>
            <a:ext cx="8229599" cy="3842008"/>
          </a:xfrm>
        </p:spPr>
        <p:txBody>
          <a:bodyPr anchor="ctr">
            <a:normAutofit/>
          </a:bodyPr>
          <a:lstStyle/>
          <a:p>
            <a:r>
              <a:rPr lang="en-GB" sz="2400" dirty="0" smtClean="0"/>
              <a:t>Environmental </a:t>
            </a:r>
            <a:r>
              <a:rPr lang="en-GB" sz="2400" dirty="0"/>
              <a:t>Policy is one of the most important areas of Union policy</a:t>
            </a:r>
          </a:p>
          <a:p>
            <a:r>
              <a:rPr lang="en-GB" sz="2400" dirty="0"/>
              <a:t>EU </a:t>
            </a:r>
            <a:r>
              <a:rPr lang="en-GB" sz="2400" dirty="0" smtClean="0"/>
              <a:t>environmental </a:t>
            </a:r>
            <a:r>
              <a:rPr lang="en-GB" sz="2400" dirty="0"/>
              <a:t>policy covers all relevant areas (with the exception of soil)</a:t>
            </a:r>
          </a:p>
          <a:p>
            <a:r>
              <a:rPr lang="en-GB" sz="2400" dirty="0" smtClean="0"/>
              <a:t>The </a:t>
            </a:r>
            <a:r>
              <a:rPr lang="en-GB" sz="2400" dirty="0"/>
              <a:t>EU </a:t>
            </a:r>
            <a:r>
              <a:rPr lang="en-GB" sz="2400" dirty="0" smtClean="0"/>
              <a:t>environmental </a:t>
            </a:r>
            <a:r>
              <a:rPr lang="en-GB" sz="2400" i="1" dirty="0" err="1"/>
              <a:t>acquis</a:t>
            </a:r>
            <a:r>
              <a:rPr lang="en-GB" sz="2400" dirty="0"/>
              <a:t> consists of more </a:t>
            </a:r>
            <a:r>
              <a:rPr lang="en-GB" sz="2400" dirty="0" smtClean="0"/>
              <a:t>than </a:t>
            </a:r>
            <a:r>
              <a:rPr lang="en-GB" sz="2400" dirty="0"/>
              <a:t>300 legal instruments </a:t>
            </a:r>
            <a:endParaRPr lang="en-GB" sz="2400" dirty="0" smtClean="0"/>
          </a:p>
          <a:p>
            <a:r>
              <a:rPr lang="en-GB" sz="2400" dirty="0" smtClean="0"/>
              <a:t>Some EU environmental provisions incur very high costs: Landfill Directive, UWWTD, EID 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390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4887"/>
            <a:ext cx="8229600" cy="695740"/>
          </a:xfrm>
        </p:spPr>
        <p:txBody>
          <a:bodyPr>
            <a:normAutofit/>
          </a:bodyPr>
          <a:lstStyle/>
          <a:p>
            <a:r>
              <a:rPr lang="de-DE" dirty="0" smtClean="0"/>
              <a:t>EU Environmental </a:t>
            </a:r>
            <a:r>
              <a:rPr lang="de-DE" dirty="0" err="1" smtClean="0"/>
              <a:t>Legislation</a:t>
            </a:r>
            <a:r>
              <a:rPr lang="de-DE" dirty="0" smtClean="0"/>
              <a:t> II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046F0-BA93-4699-83A0-D6120B23834D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457200" y="1530627"/>
            <a:ext cx="8229599" cy="4750903"/>
          </a:xfrm>
        </p:spPr>
        <p:txBody>
          <a:bodyPr>
            <a:normAutofit lnSpcReduction="10000"/>
          </a:bodyPr>
          <a:lstStyle/>
          <a:p>
            <a:r>
              <a:rPr lang="de-DE" sz="2100" b="1" dirty="0" smtClean="0"/>
              <a:t>Horizontal</a:t>
            </a:r>
            <a:r>
              <a:rPr lang="de-DE" sz="2100" dirty="0" smtClean="0"/>
              <a:t> </a:t>
            </a:r>
            <a:r>
              <a:rPr lang="de-DE" sz="2100" dirty="0"/>
              <a:t>- EIA, SEA, </a:t>
            </a:r>
            <a:r>
              <a:rPr lang="de-DE" sz="2100" dirty="0" err="1"/>
              <a:t>Envi</a:t>
            </a:r>
            <a:r>
              <a:rPr lang="de-DE" sz="2100" dirty="0"/>
              <a:t> Information, </a:t>
            </a:r>
            <a:r>
              <a:rPr lang="de-DE" sz="2100" dirty="0" err="1" smtClean="0"/>
              <a:t>Participation</a:t>
            </a:r>
            <a:r>
              <a:rPr lang="de-DE" sz="2100" dirty="0"/>
              <a:t>,…</a:t>
            </a:r>
          </a:p>
          <a:p>
            <a:r>
              <a:rPr lang="de-DE" sz="2100" b="1" dirty="0" smtClean="0"/>
              <a:t>Air</a:t>
            </a:r>
            <a:r>
              <a:rPr lang="de-DE" sz="2100" dirty="0" smtClean="0"/>
              <a:t>: Air </a:t>
            </a:r>
            <a:r>
              <a:rPr lang="de-DE" sz="2100" dirty="0"/>
              <a:t>Quality FD, NEC, Quality </a:t>
            </a:r>
            <a:r>
              <a:rPr lang="de-DE" sz="2100" dirty="0" err="1"/>
              <a:t>of</a:t>
            </a:r>
            <a:r>
              <a:rPr lang="de-DE" sz="2100" dirty="0"/>
              <a:t> </a:t>
            </a:r>
            <a:r>
              <a:rPr lang="de-DE" sz="2100" dirty="0" err="1" smtClean="0"/>
              <a:t>Fuels</a:t>
            </a:r>
            <a:r>
              <a:rPr lang="de-DE" sz="2100" dirty="0" smtClean="0"/>
              <a:t>, </a:t>
            </a:r>
            <a:r>
              <a:rPr lang="de-DE" sz="2100" dirty="0" err="1" smtClean="0"/>
              <a:t>vehicle</a:t>
            </a:r>
            <a:r>
              <a:rPr lang="de-DE" sz="2100" dirty="0" smtClean="0"/>
              <a:t> </a:t>
            </a:r>
            <a:r>
              <a:rPr lang="de-DE" sz="2100" dirty="0" err="1" smtClean="0"/>
              <a:t>emissions</a:t>
            </a:r>
            <a:r>
              <a:rPr lang="de-DE" sz="2100" dirty="0" smtClean="0"/>
              <a:t>,…</a:t>
            </a:r>
            <a:endParaRPr lang="de-DE" sz="2100" dirty="0"/>
          </a:p>
          <a:p>
            <a:r>
              <a:rPr lang="de-DE" sz="2100" b="1" dirty="0" err="1"/>
              <a:t>Climate</a:t>
            </a:r>
            <a:r>
              <a:rPr lang="de-DE" sz="2100" b="1" dirty="0"/>
              <a:t> </a:t>
            </a:r>
            <a:r>
              <a:rPr lang="de-DE" sz="2100" b="1" dirty="0" smtClean="0"/>
              <a:t>Change </a:t>
            </a:r>
            <a:r>
              <a:rPr lang="de-DE" sz="2100" b="1" dirty="0" err="1" smtClean="0"/>
              <a:t>Mitigation</a:t>
            </a:r>
            <a:r>
              <a:rPr lang="de-DE" sz="2100" dirty="0" smtClean="0"/>
              <a:t>: </a:t>
            </a:r>
            <a:r>
              <a:rPr lang="de-DE" sz="2100" dirty="0" err="1"/>
              <a:t>emission</a:t>
            </a:r>
            <a:r>
              <a:rPr lang="de-DE" sz="2100" dirty="0"/>
              <a:t> </a:t>
            </a:r>
            <a:r>
              <a:rPr lang="de-DE" sz="2100" dirty="0" err="1"/>
              <a:t>trading</a:t>
            </a:r>
            <a:r>
              <a:rPr lang="de-DE" sz="2100" dirty="0" smtClean="0"/>
              <a:t>, 20-20-20 </a:t>
            </a:r>
            <a:r>
              <a:rPr lang="de-DE" sz="2100" dirty="0" err="1" smtClean="0"/>
              <a:t>targets</a:t>
            </a:r>
            <a:r>
              <a:rPr lang="de-DE" sz="2100" dirty="0" smtClean="0"/>
              <a:t>,…</a:t>
            </a:r>
            <a:endParaRPr lang="de-DE" sz="2100" dirty="0"/>
          </a:p>
          <a:p>
            <a:r>
              <a:rPr lang="de-DE" sz="2100" b="1" dirty="0" err="1"/>
              <a:t>Waste</a:t>
            </a:r>
            <a:r>
              <a:rPr lang="de-DE" sz="2100" dirty="0"/>
              <a:t>: </a:t>
            </a:r>
            <a:r>
              <a:rPr lang="de-DE" sz="2100" dirty="0" smtClean="0"/>
              <a:t>WFD, </a:t>
            </a:r>
            <a:r>
              <a:rPr lang="de-DE" sz="2100" dirty="0" err="1" smtClean="0"/>
              <a:t>Hazardous</a:t>
            </a:r>
            <a:r>
              <a:rPr lang="de-DE" sz="2100" dirty="0" smtClean="0"/>
              <a:t> WD, </a:t>
            </a:r>
            <a:r>
              <a:rPr lang="de-DE" sz="2100" dirty="0" err="1" smtClean="0"/>
              <a:t>Packaging</a:t>
            </a:r>
            <a:r>
              <a:rPr lang="de-DE" sz="2100" dirty="0" smtClean="0"/>
              <a:t>, </a:t>
            </a:r>
            <a:r>
              <a:rPr lang="de-DE" sz="2100" dirty="0" err="1" smtClean="0"/>
              <a:t>Landfill</a:t>
            </a:r>
            <a:r>
              <a:rPr lang="de-DE" sz="2100" dirty="0" smtClean="0"/>
              <a:t>, </a:t>
            </a:r>
            <a:r>
              <a:rPr lang="de-DE" sz="2100" dirty="0" err="1" smtClean="0"/>
              <a:t>Shipment</a:t>
            </a:r>
            <a:r>
              <a:rPr lang="de-DE" sz="2100" dirty="0" smtClean="0"/>
              <a:t>, Mining </a:t>
            </a:r>
            <a:r>
              <a:rPr lang="de-DE" sz="2100" dirty="0" err="1" smtClean="0"/>
              <a:t>Waste</a:t>
            </a:r>
            <a:r>
              <a:rPr lang="de-DE" sz="2100" dirty="0" smtClean="0"/>
              <a:t>, Electronic </a:t>
            </a:r>
            <a:r>
              <a:rPr lang="de-DE" sz="2100" dirty="0" err="1" smtClean="0"/>
              <a:t>Waste</a:t>
            </a:r>
            <a:endParaRPr lang="de-DE" sz="2100" dirty="0"/>
          </a:p>
          <a:p>
            <a:r>
              <a:rPr lang="de-DE" sz="2100" b="1" dirty="0" err="1" smtClean="0"/>
              <a:t>Water</a:t>
            </a:r>
            <a:r>
              <a:rPr lang="de-DE" sz="2100" dirty="0" smtClean="0"/>
              <a:t>: </a:t>
            </a:r>
            <a:r>
              <a:rPr lang="de-DE" sz="2100" dirty="0"/>
              <a:t>WFWD, </a:t>
            </a:r>
            <a:r>
              <a:rPr lang="de-DE" sz="2100" dirty="0" smtClean="0"/>
              <a:t>UWWTD, Nitrates, </a:t>
            </a:r>
            <a:r>
              <a:rPr lang="de-DE" sz="2100" dirty="0" err="1" smtClean="0"/>
              <a:t>Groundwater</a:t>
            </a:r>
            <a:r>
              <a:rPr lang="de-DE" sz="2100" dirty="0" smtClean="0"/>
              <a:t>, </a:t>
            </a:r>
            <a:r>
              <a:rPr lang="de-DE" sz="2100" dirty="0" err="1"/>
              <a:t>F</a:t>
            </a:r>
            <a:r>
              <a:rPr lang="de-DE" sz="2100" dirty="0" err="1" smtClean="0"/>
              <a:t>loods</a:t>
            </a:r>
            <a:r>
              <a:rPr lang="de-DE" sz="2100" dirty="0" smtClean="0"/>
              <a:t>,…</a:t>
            </a:r>
            <a:endParaRPr lang="de-DE" sz="2100" dirty="0"/>
          </a:p>
          <a:p>
            <a:r>
              <a:rPr lang="de-DE" sz="2100" b="1" dirty="0" smtClean="0"/>
              <a:t>Nature </a:t>
            </a:r>
            <a:r>
              <a:rPr lang="de-DE" sz="2100" b="1" dirty="0" err="1" smtClean="0"/>
              <a:t>Protection</a:t>
            </a:r>
            <a:r>
              <a:rPr lang="de-DE" sz="2100" dirty="0" smtClean="0"/>
              <a:t>: </a:t>
            </a:r>
            <a:r>
              <a:rPr lang="de-DE" sz="2100" dirty="0" err="1" smtClean="0"/>
              <a:t>HabitatsD</a:t>
            </a:r>
            <a:r>
              <a:rPr lang="de-DE" sz="2100" dirty="0" smtClean="0"/>
              <a:t>, </a:t>
            </a:r>
            <a:r>
              <a:rPr lang="de-DE" sz="2100" dirty="0" err="1"/>
              <a:t>BirdsD</a:t>
            </a:r>
            <a:r>
              <a:rPr lang="de-DE" sz="2100" dirty="0" smtClean="0"/>
              <a:t>,…</a:t>
            </a:r>
          </a:p>
          <a:p>
            <a:r>
              <a:rPr lang="de-DE" sz="2100" b="1" dirty="0" smtClean="0"/>
              <a:t>Industrial Pollution</a:t>
            </a:r>
            <a:r>
              <a:rPr lang="de-DE" sz="2100" dirty="0" smtClean="0"/>
              <a:t>: IED (IPPC, </a:t>
            </a:r>
            <a:r>
              <a:rPr lang="de-DE" sz="2100" dirty="0" err="1" smtClean="0"/>
              <a:t>Waste</a:t>
            </a:r>
            <a:r>
              <a:rPr lang="de-DE" sz="2100" dirty="0" smtClean="0"/>
              <a:t> </a:t>
            </a:r>
            <a:r>
              <a:rPr lang="de-DE" sz="2100" dirty="0" err="1" smtClean="0"/>
              <a:t>Incineration</a:t>
            </a:r>
            <a:r>
              <a:rPr lang="de-DE" sz="2100" dirty="0" smtClean="0"/>
              <a:t>, LCP), Seveso,…</a:t>
            </a:r>
          </a:p>
          <a:p>
            <a:r>
              <a:rPr lang="de-DE" sz="2100" b="1" dirty="0" smtClean="0"/>
              <a:t>Chemicals</a:t>
            </a:r>
            <a:r>
              <a:rPr lang="de-DE" sz="2100" b="1" dirty="0"/>
              <a:t>, </a:t>
            </a:r>
            <a:r>
              <a:rPr lang="de-DE" sz="2100" b="1" dirty="0" smtClean="0"/>
              <a:t>GMOs</a:t>
            </a:r>
            <a:r>
              <a:rPr lang="de-DE" sz="2100" dirty="0" smtClean="0"/>
              <a:t>: REACH,…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98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44000"/>
            <a:ext cx="8229600" cy="749631"/>
          </a:xfrm>
        </p:spPr>
        <p:txBody>
          <a:bodyPr/>
          <a:lstStyle/>
          <a:p>
            <a:r>
              <a:rPr lang="en-GB" dirty="0"/>
              <a:t>Serbia‘s Association </a:t>
            </a:r>
            <a:r>
              <a:rPr lang="en-GB" dirty="0" smtClean="0"/>
              <a:t>Progress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93631"/>
            <a:ext cx="8229600" cy="4267200"/>
          </a:xfrm>
        </p:spPr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r>
              <a:rPr lang="en-GB" sz="1600" dirty="0"/>
              <a:t>EC Progress Report  October 2012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GB" sz="1800" dirty="0" smtClean="0"/>
              <a:t>Environmental </a:t>
            </a:r>
            <a:r>
              <a:rPr lang="en-GB" sz="1800" b="1" dirty="0" smtClean="0"/>
              <a:t>Strategy</a:t>
            </a:r>
            <a:r>
              <a:rPr lang="en-GB" sz="1800" dirty="0"/>
              <a:t>: National Environmental Approximation Strategy adopted (Oct.2011)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GB" sz="1800" b="1" dirty="0"/>
              <a:t>Transposition</a:t>
            </a:r>
            <a:r>
              <a:rPr lang="en-GB" sz="1800" dirty="0"/>
              <a:t> of Legislation: some good progress: </a:t>
            </a:r>
            <a:r>
              <a:rPr lang="en-GB" sz="1800" dirty="0" err="1"/>
              <a:t>i.a</a:t>
            </a:r>
            <a:r>
              <a:rPr lang="en-GB" sz="1800" dirty="0"/>
              <a:t>. EIA-D fully transposed; Hazardous Waste almost fully transposed; international conventions ratified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GB" sz="1800" b="1" dirty="0"/>
              <a:t>Monitoring</a:t>
            </a:r>
            <a:r>
              <a:rPr lang="en-GB" sz="1800" dirty="0"/>
              <a:t>: some progress: i.e. Air Quality Monitoring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GB" sz="1800" b="1" dirty="0"/>
              <a:t>Administrative Capacity</a:t>
            </a:r>
            <a:r>
              <a:rPr lang="en-GB" sz="1800" dirty="0"/>
              <a:t>: still weak in central areas i.e. </a:t>
            </a:r>
            <a:r>
              <a:rPr lang="en-GB" sz="1800" dirty="0" err="1"/>
              <a:t>Seveso</a:t>
            </a:r>
            <a:endParaRPr lang="en-GB" sz="1800" dirty="0"/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GB" sz="1800" b="1" dirty="0"/>
              <a:t>Implementation</a:t>
            </a:r>
            <a:r>
              <a:rPr lang="en-GB" sz="1800" dirty="0"/>
              <a:t>: further efforts needed (water, air, waste, industrial pollution) some progress:  collection rate of households waste increased to 72%, waste </a:t>
            </a:r>
            <a:r>
              <a:rPr lang="en-GB" sz="1800" dirty="0" smtClean="0"/>
              <a:t>infrastructure </a:t>
            </a:r>
            <a:r>
              <a:rPr lang="en-GB" sz="1800" dirty="0"/>
              <a:t>further expanded (Treatment plants, landfills), improvements in water quality, construction of WWTP </a:t>
            </a:r>
            <a:r>
              <a:rPr lang="en-GB" sz="1800" dirty="0" err="1"/>
              <a:t>ongoing</a:t>
            </a:r>
            <a:r>
              <a:rPr lang="en-GB" sz="1800" dirty="0"/>
              <a:t>, construction of landfills </a:t>
            </a:r>
            <a:r>
              <a:rPr lang="en-GB" sz="1800" dirty="0" err="1"/>
              <a:t>ongoing</a:t>
            </a:r>
            <a:endParaRPr lang="en-GB" sz="1800" dirty="0"/>
          </a:p>
          <a:p>
            <a:pPr marL="0" indent="0">
              <a:buNone/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291790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5670"/>
            <a:ext cx="8229600" cy="1143000"/>
          </a:xfrm>
        </p:spPr>
        <p:txBody>
          <a:bodyPr/>
          <a:lstStyle/>
          <a:p>
            <a:r>
              <a:rPr lang="en-GB" dirty="0" smtClean="0"/>
              <a:t>Challenges for Serbia regarding</a:t>
            </a:r>
            <a:br>
              <a:rPr lang="en-GB" dirty="0" smtClean="0"/>
            </a:br>
            <a:r>
              <a:rPr lang="en-GB" dirty="0" smtClean="0"/>
              <a:t>European Ecology Integration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015" y="2026507"/>
            <a:ext cx="8323159" cy="4099655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Air</a:t>
            </a:r>
            <a:r>
              <a:rPr lang="en-US" dirty="0" smtClean="0"/>
              <a:t> quality shall be improved (PM, SO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en-US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US" b="1" dirty="0" smtClean="0"/>
              <a:t>Water</a:t>
            </a:r>
            <a:r>
              <a:rPr lang="en-US" dirty="0" smtClean="0"/>
              <a:t> pollution: </a:t>
            </a:r>
            <a:r>
              <a:rPr lang="en-US" dirty="0"/>
              <a:t>improvements in drinking water security </a:t>
            </a:r>
            <a:r>
              <a:rPr lang="en-US" dirty="0" smtClean="0"/>
              <a:t>necessary; (in particular) major towns, requirement for industrial waste water treatment </a:t>
            </a:r>
            <a:endParaRPr lang="en-GB" dirty="0" smtClean="0"/>
          </a:p>
          <a:p>
            <a:pPr>
              <a:spcBef>
                <a:spcPct val="50000"/>
              </a:spcBef>
            </a:pPr>
            <a:r>
              <a:rPr lang="en-US" b="1" dirty="0" smtClean="0"/>
              <a:t>Waste</a:t>
            </a:r>
            <a:r>
              <a:rPr lang="en-US" dirty="0" smtClean="0"/>
              <a:t>: About 72% of municipal solid waste is collected</a:t>
            </a:r>
            <a:r>
              <a:rPr lang="en-GB" dirty="0" smtClean="0"/>
              <a:t>. Hazardous waste shall be collected separately, treatment plants need to be established; closure of dumps</a:t>
            </a:r>
          </a:p>
          <a:p>
            <a:pPr>
              <a:spcBef>
                <a:spcPct val="50000"/>
              </a:spcBef>
            </a:pPr>
            <a:r>
              <a:rPr lang="en-GB" b="1" dirty="0" smtClean="0"/>
              <a:t>Contaminated sites</a:t>
            </a:r>
            <a:r>
              <a:rPr lang="en-GB" dirty="0" smtClean="0"/>
              <a:t>: clean-up necessary to protect groundwater, air</a:t>
            </a:r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  <a:buNone/>
            </a:pPr>
            <a:endParaRPr lang="de-DE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8610600" y="577056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A90DA9F-0E89-4DAC-AD0F-927F08C175DD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5670"/>
            <a:ext cx="8229600" cy="1143000"/>
          </a:xfrm>
        </p:spPr>
        <p:txBody>
          <a:bodyPr/>
          <a:lstStyle/>
          <a:p>
            <a:r>
              <a:rPr lang="de-DE" dirty="0"/>
              <a:t>Total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smtClean="0"/>
              <a:t>Approximation I</a:t>
            </a:r>
            <a:endParaRPr lang="en-GB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015" y="2026507"/>
            <a:ext cx="8323159" cy="4099655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GB" sz="2700" dirty="0" smtClean="0"/>
              <a:t>Total cost of meeting requirements of environmental </a:t>
            </a:r>
            <a:r>
              <a:rPr lang="en-GB" sz="2700" dirty="0" err="1" smtClean="0"/>
              <a:t>acquis</a:t>
            </a:r>
            <a:r>
              <a:rPr lang="en-GB" sz="2700" dirty="0" smtClean="0"/>
              <a:t> estimated </a:t>
            </a:r>
            <a:r>
              <a:rPr lang="en-GB" sz="2700" b="1" dirty="0" smtClean="0"/>
              <a:t>€10.6 </a:t>
            </a:r>
            <a:r>
              <a:rPr lang="en-GB" sz="2700" b="1" dirty="0" err="1" smtClean="0"/>
              <a:t>bn</a:t>
            </a:r>
            <a:r>
              <a:rPr lang="en-GB" sz="2700" b="1" dirty="0" smtClean="0"/>
              <a:t> </a:t>
            </a:r>
            <a:r>
              <a:rPr lang="en-GB" sz="2700" dirty="0" smtClean="0"/>
              <a:t>(between 2012 and 2030); </a:t>
            </a:r>
            <a:r>
              <a:rPr lang="en-GB" sz="2700" dirty="0" err="1" smtClean="0"/>
              <a:t>i.p</a:t>
            </a:r>
            <a:r>
              <a:rPr lang="en-GB" sz="2700" dirty="0" smtClean="0"/>
              <a:t>. ”heavy investment directives”: 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Wingdings"/>
              <a:buChar char="à"/>
            </a:pPr>
            <a:r>
              <a:rPr lang="en-GB" sz="2700" dirty="0" smtClean="0"/>
              <a:t>water: €5.6 </a:t>
            </a:r>
            <a:r>
              <a:rPr lang="en-GB" sz="2700" dirty="0" err="1" smtClean="0"/>
              <a:t>bn</a:t>
            </a:r>
            <a:r>
              <a:rPr lang="en-GB" sz="2700" dirty="0" smtClean="0"/>
              <a:t> (UWW, DW, Nitrates)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Wingdings"/>
              <a:buChar char="à"/>
            </a:pPr>
            <a:r>
              <a:rPr lang="en-GB" sz="2700" dirty="0" smtClean="0"/>
              <a:t>waste: €2.8 </a:t>
            </a:r>
            <a:r>
              <a:rPr lang="en-GB" sz="2700" dirty="0" err="1" smtClean="0"/>
              <a:t>bn</a:t>
            </a:r>
            <a:r>
              <a:rPr lang="en-GB" sz="2700" dirty="0" smtClean="0"/>
              <a:t> (Landfill, Packaging, WEEE)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Wingdings"/>
              <a:buChar char="à"/>
            </a:pPr>
            <a:r>
              <a:rPr lang="en-GB" sz="2700" dirty="0" smtClean="0"/>
              <a:t>industrial pollution: €1.3 </a:t>
            </a:r>
            <a:r>
              <a:rPr lang="en-GB" sz="2700" dirty="0" err="1" smtClean="0"/>
              <a:t>bn</a:t>
            </a:r>
            <a:r>
              <a:rPr lang="en-GB" sz="2700" dirty="0" smtClean="0"/>
              <a:t> (IED/LCP, Waste Inc.)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Wingdings"/>
              <a:buChar char="à"/>
            </a:pPr>
            <a:r>
              <a:rPr lang="en-GB" sz="2700" dirty="0" smtClean="0"/>
              <a:t>Air Q &amp; Climate Change: €0.5 </a:t>
            </a:r>
            <a:r>
              <a:rPr lang="en-GB" sz="2700" dirty="0" err="1" smtClean="0"/>
              <a:t>bn</a:t>
            </a:r>
            <a:endParaRPr lang="en-GB" sz="2700" dirty="0" smtClean="0"/>
          </a:p>
          <a:p>
            <a:pPr marL="0" indent="0">
              <a:lnSpc>
                <a:spcPct val="100000"/>
              </a:lnSpc>
              <a:spcBef>
                <a:spcPct val="50000"/>
              </a:spcBef>
              <a:buNone/>
            </a:pPr>
            <a:r>
              <a:rPr lang="en-GB" sz="2700" dirty="0" smtClean="0">
                <a:sym typeface="Wingdings" pitchFamily="2" charset="2"/>
              </a:rPr>
              <a:t> </a:t>
            </a:r>
            <a:r>
              <a:rPr lang="en-GB" sz="2700" dirty="0" smtClean="0"/>
              <a:t>peak of add. </a:t>
            </a:r>
            <a:r>
              <a:rPr lang="en-GB" sz="2700" dirty="0"/>
              <a:t>a</a:t>
            </a:r>
            <a:r>
              <a:rPr lang="en-GB" sz="2700" dirty="0" smtClean="0"/>
              <a:t>nnual public spending in 2018: m€ 360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14282" y="6217723"/>
            <a:ext cx="864399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00" dirty="0" smtClean="0">
                <a:latin typeface="+mn-lt"/>
              </a:rPr>
              <a:t>Source: </a:t>
            </a:r>
            <a:r>
              <a:rPr lang="en-US" sz="1000" dirty="0" smtClean="0"/>
              <a:t>National Environmental Approximation Strategy for the Republic of Serbia (Dec. 2011) </a:t>
            </a:r>
            <a:endParaRPr lang="de-DE" sz="1000" dirty="0">
              <a:latin typeface="+mn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610600" y="577056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A90DA9F-0E89-4DAC-AD0F-927F08C175DD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1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Umweltbundesamt">
  <a:themeElements>
    <a:clrScheme name="Umweltbundesamt">
      <a:dk1>
        <a:sysClr val="windowText" lastClr="000000"/>
      </a:dk1>
      <a:lt1>
        <a:sysClr val="window" lastClr="FFFFFF"/>
      </a:lt1>
      <a:dk2>
        <a:srgbClr val="008080"/>
      </a:dk2>
      <a:lt2>
        <a:srgbClr val="BFDFDF"/>
      </a:lt2>
      <a:accent1>
        <a:srgbClr val="7FBFBF"/>
      </a:accent1>
      <a:accent2>
        <a:srgbClr val="40A0A0"/>
      </a:accent2>
      <a:accent3>
        <a:srgbClr val="B2011D"/>
      </a:accent3>
      <a:accent4>
        <a:srgbClr val="722635"/>
      </a:accent4>
      <a:accent5>
        <a:srgbClr val="00A3DA"/>
      </a:accent5>
      <a:accent6>
        <a:srgbClr val="025277"/>
      </a:accent6>
      <a:hlink>
        <a:srgbClr val="008080"/>
      </a:hlink>
      <a:folHlink>
        <a:srgbClr val="008080"/>
      </a:folHlink>
    </a:clrScheme>
    <a:fontScheme name="Umweltbundesam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1103</Words>
  <Application>Microsoft Office PowerPoint</Application>
  <PresentationFormat>Bildschirmpräsentation (4:3)</PresentationFormat>
  <Paragraphs>173</Paragraphs>
  <Slides>17</Slides>
  <Notes>17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PPT-Umweltbundesamt</vt:lpstr>
      <vt:lpstr>Georg Rebernig, Environment Agency Austria</vt:lpstr>
      <vt:lpstr>Environment Agency Austria</vt:lpstr>
      <vt:lpstr>Foreign direct investments –  12.9% from Austria in 2011</vt:lpstr>
      <vt:lpstr>Serbia‘s Association Process</vt:lpstr>
      <vt:lpstr>EU Environmental Legislation I</vt:lpstr>
      <vt:lpstr>EU Environmental Legislation II</vt:lpstr>
      <vt:lpstr>Serbia‘s Association Progress</vt:lpstr>
      <vt:lpstr>Challenges for Serbia regarding European Ecology Integration</vt:lpstr>
      <vt:lpstr>Total Cost of Approximation I</vt:lpstr>
      <vt:lpstr>Total Cost of Approximation II</vt:lpstr>
      <vt:lpstr>Benefits of Approximation I</vt:lpstr>
      <vt:lpstr>Benefits of Approximation II</vt:lpstr>
      <vt:lpstr>Approximation &amp; Integrated Air Quality / Climate / Energy Policies </vt:lpstr>
      <vt:lpstr>Power Generation &amp; Industry</vt:lpstr>
      <vt:lpstr>Housing &amp; Transport</vt:lpstr>
      <vt:lpstr>Case for Integrated Policy</vt:lpstr>
      <vt:lpstr>Thank you for your attention</vt:lpstr>
    </vt:vector>
  </TitlesOfParts>
  <Company>Umweltbundesamt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kaitna</dc:creator>
  <cp:lastModifiedBy>Rebernig Georg</cp:lastModifiedBy>
  <cp:revision>178</cp:revision>
  <dcterms:created xsi:type="dcterms:W3CDTF">2009-06-26T09:35:22Z</dcterms:created>
  <dcterms:modified xsi:type="dcterms:W3CDTF">2013-03-01T07:51:20Z</dcterms:modified>
</cp:coreProperties>
</file>