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375" r:id="rId3"/>
    <p:sldId id="389" r:id="rId4"/>
    <p:sldId id="383" r:id="rId5"/>
    <p:sldId id="384" r:id="rId6"/>
    <p:sldId id="377" r:id="rId7"/>
    <p:sldId id="379" r:id="rId8"/>
    <p:sldId id="380" r:id="rId9"/>
    <p:sldId id="385" r:id="rId10"/>
    <p:sldId id="386" r:id="rId11"/>
    <p:sldId id="381" r:id="rId12"/>
    <p:sldId id="387" r:id="rId13"/>
    <p:sldId id="378" r:id="rId14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ene Genzm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F0F"/>
    <a:srgbClr val="A2AB49"/>
    <a:srgbClr val="989D57"/>
    <a:srgbClr val="4D4D4D"/>
    <a:srgbClr val="777777"/>
    <a:srgbClr val="EAEAEA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940" autoAdjust="0"/>
    <p:restoredTop sz="99467" autoAdjust="0"/>
  </p:normalViewPr>
  <p:slideViewPr>
    <p:cSldViewPr snapToGrid="0">
      <p:cViewPr>
        <p:scale>
          <a:sx n="68" d="100"/>
          <a:sy n="68" d="100"/>
        </p:scale>
        <p:origin x="-1212" y="-216"/>
      </p:cViewPr>
      <p:guideLst>
        <p:guide orient="horz" pos="2160"/>
        <p:guide pos="288"/>
        <p:guide pos="726"/>
        <p:guide pos="5029"/>
        <p:guide pos="43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36"/>
    </p:cViewPr>
  </p:sorterViewPr>
  <p:notesViewPr>
    <p:cSldViewPr snapToGrid="0">
      <p:cViewPr>
        <p:scale>
          <a:sx n="100" d="100"/>
          <a:sy n="100" d="100"/>
        </p:scale>
        <p:origin x="-1650" y="64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026"/>
            <a:ext cx="2946400" cy="4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026"/>
            <a:ext cx="2946400" cy="4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61AE4079-9DC5-4238-93BF-D9E1F97A044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028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715"/>
            <a:ext cx="4984750" cy="446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026"/>
            <a:ext cx="2946400" cy="4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026"/>
            <a:ext cx="2946400" cy="4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595074BF-6771-487E-9383-4FC687AE01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180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Type presentation title here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E786E77-8943-46B0-A5F4-9FE2BBEC74F5}" type="datetime1">
              <a:rPr lang="en-GB" noProof="0" smtClean="0"/>
              <a:pPr/>
              <a:t>27/02/2013</a:t>
            </a:fld>
            <a:endParaRPr lang="de-DE" noProof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Type presentation title here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6AA3181-37E1-4D43-A40E-0B61FF5DACFC}" type="datetime1">
              <a:rPr lang="en-GB" noProof="0" smtClean="0"/>
              <a:pPr/>
              <a:t>27/02/2013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, subhead, bulletpoints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here to add title</a:t>
            </a:r>
            <a:endParaRPr lang="en-GB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Type presentation title here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950FA2E-D575-4778-A90B-D8823FBC82FB}" type="datetime1">
              <a:rPr lang="en-GB" noProof="0" smtClean="0"/>
              <a:pPr/>
              <a:t>27/02/2013</a:t>
            </a:fld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to add image</a:t>
            </a:r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, subhead, bulletpoints, bi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Type presentation title here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E00587D-9189-4FED-83AF-DBCD726BC899}" type="datetime1">
              <a:rPr lang="en-GB" noProof="0" smtClean="0"/>
              <a:pPr/>
              <a:t>27/02/2013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to add image</a:t>
            </a:r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, 2 columns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noProof="0" smtClean="0"/>
              <a:t>company presentation 2012</a:t>
            </a:r>
            <a:endParaRPr lang="de-DE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2376D74-4BB3-47C6-93B0-5DCC1B2CEE0E}" type="datetime1">
              <a:rPr lang="en-GB" noProof="0" smtClean="0"/>
              <a:pPr/>
              <a:t>27/02/2013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, 2 columns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Type presentation title here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721DE36-DFDD-41E8-8F4A-60A053C2735B}" type="datetime1">
              <a:rPr lang="en-GB" noProof="0" smtClean="0"/>
              <a:pPr/>
              <a:t>27/02/2013</a:t>
            </a:fld>
            <a:endParaRPr lang="de-DE" noProof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Type presentation title here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ED72E1C-DE6A-4294-ADF0-6F96BA9C680A}" type="datetime1">
              <a:rPr lang="en-GB" smtClean="0"/>
              <a:pPr/>
              <a:t>27/02/2013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6428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gi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gif"/><Relationship Id="rId4" Type="http://schemas.openxmlformats.org/officeDocument/2006/relationships/image" Target="../media/image4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here to add title</a:t>
            </a:r>
          </a:p>
        </p:txBody>
      </p:sp>
      <p:pic>
        <p:nvPicPr>
          <p:cNvPr id="19" name="Grafik 7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18288" y="304800"/>
            <a:ext cx="2106612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 userDrawn="1"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n-GB" dirty="0" smtClean="0"/>
              <a:t>Type presentation title here</a:t>
            </a:r>
            <a:endParaRPr lang="en-GB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0F9A5078-6F60-49E2-B50D-11C30D454C38}" type="datetime1">
              <a:rPr lang="en-GB" noProof="0" smtClean="0"/>
              <a:pPr/>
              <a:t>27/02/2013</a:t>
            </a:fld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50" r:id="rId8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440000" indent="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None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fi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n-GB" dirty="0" smtClean="0"/>
              <a:t>Type presentation title here</a:t>
            </a:r>
            <a:endParaRPr lang="en-GB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7FE73A5E-2CE3-464E-8323-5EB9B752629B}" type="datetime1">
              <a:rPr lang="en-GB" smtClean="0"/>
              <a:pPr/>
              <a:t>27/02/2013</a:t>
            </a:fld>
            <a:endParaRPr lang="de-DE" dirty="0"/>
          </a:p>
        </p:txBody>
      </p:sp>
      <p:pic>
        <p:nvPicPr>
          <p:cNvPr id="10" name="Grafik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Grafik 7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18288" y="304800"/>
            <a:ext cx="2106612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689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mpact@giz.de" TargetMode="External"/><Relationship Id="rId2" Type="http://schemas.openxmlformats.org/officeDocument/2006/relationships/hyperlink" Target="mailto:arijaKlaus.Schmidt1@giz.d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iz.d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7958"/>
            <a:ext cx="9144000" cy="5064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0" y="1322363"/>
            <a:ext cx="656257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mtClean="0">
                <a:solidFill>
                  <a:schemeClr val="bg1">
                    <a:lumMod val="50000"/>
                  </a:schemeClr>
                </a:solidFill>
              </a:rPr>
              <a:t>IMPACT-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Municipal Waste and Wastewater Management in Serbia</a:t>
            </a:r>
          </a:p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Conference "GREEN ECONOMY“,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01.03.2013</a:t>
            </a:r>
            <a:endParaRPr lang="x-none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50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4000" y="1913416"/>
            <a:ext cx="7776000" cy="3816000"/>
          </a:xfrm>
        </p:spPr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Sustainable material flow management </a:t>
            </a:r>
            <a:r>
              <a:rPr lang="de-DE" dirty="0" smtClean="0">
                <a:solidFill>
                  <a:schemeClr val="tx1"/>
                </a:solidFill>
              </a:rPr>
              <a:t>allows: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Reduction </a:t>
            </a:r>
            <a:r>
              <a:rPr lang="de-DE" dirty="0">
                <a:solidFill>
                  <a:schemeClr val="tx1"/>
                </a:solidFill>
              </a:rPr>
              <a:t>of raw material consumption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Opening </a:t>
            </a:r>
            <a:r>
              <a:rPr lang="de-DE" dirty="0">
                <a:solidFill>
                  <a:schemeClr val="tx1"/>
                </a:solidFill>
              </a:rPr>
              <a:t>of own raw material potentials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Multi-usage </a:t>
            </a:r>
            <a:r>
              <a:rPr lang="de-DE" dirty="0">
                <a:solidFill>
                  <a:schemeClr val="tx1"/>
                </a:solidFill>
              </a:rPr>
              <a:t>of raw materials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Usage </a:t>
            </a:r>
            <a:r>
              <a:rPr lang="de-DE" dirty="0">
                <a:solidFill>
                  <a:schemeClr val="tx1"/>
                </a:solidFill>
              </a:rPr>
              <a:t>of waste as secondary raw materials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Employment </a:t>
            </a:r>
            <a:r>
              <a:rPr lang="de-DE" dirty="0">
                <a:solidFill>
                  <a:schemeClr val="tx1"/>
                </a:solidFill>
              </a:rPr>
              <a:t>of renewable energies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Improvement </a:t>
            </a:r>
            <a:r>
              <a:rPr lang="de-DE" dirty="0">
                <a:solidFill>
                  <a:schemeClr val="tx1"/>
                </a:solidFill>
              </a:rPr>
              <a:t>of energy efficiency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Decentralisation </a:t>
            </a:r>
            <a:r>
              <a:rPr lang="de-DE" dirty="0">
                <a:solidFill>
                  <a:schemeClr val="tx1"/>
                </a:solidFill>
              </a:rPr>
              <a:t>of energy supply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The </a:t>
            </a:r>
            <a:r>
              <a:rPr lang="de-DE" dirty="0">
                <a:solidFill>
                  <a:schemeClr val="tx1"/>
                </a:solidFill>
              </a:rPr>
              <a:t>development of the former classical waste management towards a resource management is a logical output of implementing the circular economy idea in a consistent way. </a:t>
            </a:r>
          </a:p>
          <a:p>
            <a:endParaRPr lang="de-DE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6AA3181-37E1-4D43-A40E-0B61FF5DACFC}" type="datetime1">
              <a:rPr lang="en-GB" noProof="0" smtClean="0"/>
              <a:pPr/>
              <a:t>27/02/2013</a:t>
            </a:fld>
            <a:endParaRPr lang="de-DE" noProof="0"/>
          </a:p>
        </p:txBody>
      </p:sp>
      <p:pic>
        <p:nvPicPr>
          <p:cNvPr id="5" name="Picture 2" descr="Landkreis KL schemati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1638300"/>
            <a:ext cx="51054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11015" y="914400"/>
            <a:ext cx="7235948" cy="7239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0" kern="0" dirty="0" smtClean="0"/>
              <a:t>Circular Economy with MFM approach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076950" y="1485900"/>
            <a:ext cx="225425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96850" indent="-1968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A3778"/>
                </a:solidFill>
              </a:rPr>
              <a:t>Financial Resources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123950" y="1333500"/>
            <a:ext cx="257175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96850" indent="-1968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BF1717"/>
                </a:solidFill>
              </a:rPr>
              <a:t>Material / Energy Flows</a:t>
            </a: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2876550" y="3695700"/>
            <a:ext cx="3505200" cy="2590800"/>
          </a:xfrm>
          <a:prstGeom prst="ellipse">
            <a:avLst/>
          </a:prstGeom>
          <a:solidFill>
            <a:srgbClr val="80808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GB" sz="2800" b="1">
                <a:solidFill>
                  <a:srgbClr val="0A3778"/>
                </a:solidFill>
              </a:rPr>
              <a:t>Potentials</a:t>
            </a: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372100"/>
            <a:ext cx="12954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PIC00109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150" y="52959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9" descr="Sonnenenergi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3543300"/>
            <a:ext cx="1371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10"/>
          <p:cNvSpPr>
            <a:spLocks noChangeArrowheads="1"/>
          </p:cNvSpPr>
          <p:nvPr/>
        </p:nvSpPr>
        <p:spPr bwMode="auto">
          <a:xfrm rot="-5400000">
            <a:off x="1485900" y="3181350"/>
            <a:ext cx="2476500" cy="2133600"/>
          </a:xfrm>
          <a:custGeom>
            <a:avLst/>
            <a:gdLst>
              <a:gd name="T0" fmla="*/ 2147483647 w 21600"/>
              <a:gd name="T1" fmla="*/ 965948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440" y="11012"/>
                </a:moveTo>
                <a:cubicBezTo>
                  <a:pt x="18442" y="10941"/>
                  <a:pt x="18443" y="10871"/>
                  <a:pt x="18443" y="10800"/>
                </a:cubicBezTo>
                <a:cubicBezTo>
                  <a:pt x="18443" y="6578"/>
                  <a:pt x="15021" y="3157"/>
                  <a:pt x="10800" y="3157"/>
                </a:cubicBezTo>
                <a:cubicBezTo>
                  <a:pt x="6578" y="3157"/>
                  <a:pt x="3157" y="6578"/>
                  <a:pt x="3157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900"/>
                  <a:pt x="21598" y="11000"/>
                  <a:pt x="21595" y="11100"/>
                </a:cubicBezTo>
                <a:lnTo>
                  <a:pt x="24294" y="11176"/>
                </a:lnTo>
                <a:lnTo>
                  <a:pt x="19899" y="15333"/>
                </a:lnTo>
                <a:lnTo>
                  <a:pt x="15741" y="10937"/>
                </a:lnTo>
                <a:lnTo>
                  <a:pt x="18440" y="11012"/>
                </a:lnTo>
                <a:close/>
              </a:path>
            </a:pathLst>
          </a:custGeom>
          <a:solidFill>
            <a:srgbClr val="BF171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38150" y="5676900"/>
            <a:ext cx="2241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96850" indent="-1968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BF1717"/>
                </a:solidFill>
              </a:rPr>
              <a:t>Activated Regional</a:t>
            </a:r>
          </a:p>
          <a:p>
            <a:pPr eaLnBrk="1" hangingPunct="1"/>
            <a:r>
              <a:rPr lang="en-GB" b="1">
                <a:solidFill>
                  <a:srgbClr val="BF1717"/>
                </a:solidFill>
              </a:rPr>
              <a:t>Resources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6330462" y="5676900"/>
            <a:ext cx="26611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96850" indent="-1968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 dirty="0">
                <a:solidFill>
                  <a:srgbClr val="0A3778"/>
                </a:solidFill>
              </a:rPr>
              <a:t>Regional added value</a:t>
            </a:r>
          </a:p>
        </p:txBody>
      </p:sp>
      <p:pic>
        <p:nvPicPr>
          <p:cNvPr id="16" name="Picture 13" descr="Pellets 0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5257800"/>
            <a:ext cx="13716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2517775" y="2320925"/>
            <a:ext cx="4071938" cy="2393950"/>
            <a:chOff x="0" y="0"/>
            <a:chExt cx="2565" cy="1508"/>
          </a:xfrm>
        </p:grpSpPr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de-DE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0" y="0"/>
              <a:ext cx="2565" cy="1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en-GB" sz="800" dirty="0">
                  <a:solidFill>
                    <a:srgbClr val="000000"/>
                  </a:solidFill>
                  <a:latin typeface="Verdana" pitchFamily="34" charset="0"/>
                </a:rPr>
                <a:t>  </a:t>
              </a:r>
              <a:r>
                <a:rPr lang="en-GB" sz="15100" dirty="0">
                  <a:solidFill>
                    <a:srgbClr val="000000"/>
                  </a:solidFill>
                  <a:latin typeface="Verdana" pitchFamily="34" charset="0"/>
                </a:rPr>
                <a:t> </a:t>
              </a:r>
              <a:r>
                <a:rPr lang="en-GB" sz="800" dirty="0">
                  <a:solidFill>
                    <a:srgbClr val="000000"/>
                  </a:solidFill>
                  <a:latin typeface="Verdana" pitchFamily="34" charset="0"/>
                </a:rPr>
                <a:t>                                                                                      </a:t>
              </a:r>
            </a:p>
          </p:txBody>
        </p:sp>
      </p:grpSp>
      <p:sp>
        <p:nvSpPr>
          <p:cNvPr id="20" name="AutoShape 17"/>
          <p:cNvSpPr>
            <a:spLocks noChangeArrowheads="1"/>
          </p:cNvSpPr>
          <p:nvPr/>
        </p:nvSpPr>
        <p:spPr bwMode="auto">
          <a:xfrm rot="5400000">
            <a:off x="5675313" y="3405188"/>
            <a:ext cx="2324100" cy="1219200"/>
          </a:xfrm>
          <a:custGeom>
            <a:avLst/>
            <a:gdLst>
              <a:gd name="T0" fmla="*/ 2147483647 w 21600"/>
              <a:gd name="T1" fmla="*/ 2156912 h 21600"/>
              <a:gd name="T2" fmla="*/ 2050372786 w 21600"/>
              <a:gd name="T3" fmla="*/ 2144479004 h 21600"/>
              <a:gd name="T4" fmla="*/ 2147483647 w 21600"/>
              <a:gd name="T5" fmla="*/ 569164575 h 21600"/>
              <a:gd name="T6" fmla="*/ 2147483647 w 21600"/>
              <a:gd name="T7" fmla="*/ 2009785449 h 21600"/>
              <a:gd name="T8" fmla="*/ 2147483647 w 21600"/>
              <a:gd name="T9" fmla="*/ 2147483647 h 21600"/>
              <a:gd name="T10" fmla="*/ 2147483647 w 21600"/>
              <a:gd name="T11" fmla="*/ 196680640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440" y="11012"/>
                </a:moveTo>
                <a:cubicBezTo>
                  <a:pt x="18442" y="10941"/>
                  <a:pt x="18443" y="10871"/>
                  <a:pt x="18443" y="10800"/>
                </a:cubicBezTo>
                <a:cubicBezTo>
                  <a:pt x="18443" y="6578"/>
                  <a:pt x="15021" y="3157"/>
                  <a:pt x="10800" y="3157"/>
                </a:cubicBezTo>
                <a:cubicBezTo>
                  <a:pt x="6578" y="3157"/>
                  <a:pt x="3157" y="6578"/>
                  <a:pt x="3157" y="10800"/>
                </a:cubicBezTo>
                <a:cubicBezTo>
                  <a:pt x="3156" y="11111"/>
                  <a:pt x="3176" y="11423"/>
                  <a:pt x="3214" y="11732"/>
                </a:cubicBezTo>
                <a:lnTo>
                  <a:pt x="80" y="12117"/>
                </a:lnTo>
                <a:cubicBezTo>
                  <a:pt x="26" y="11680"/>
                  <a:pt x="0" y="11240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900"/>
                  <a:pt x="21598" y="11000"/>
                  <a:pt x="21595" y="11100"/>
                </a:cubicBezTo>
                <a:lnTo>
                  <a:pt x="24294" y="11176"/>
                </a:lnTo>
                <a:lnTo>
                  <a:pt x="19899" y="15333"/>
                </a:lnTo>
                <a:lnTo>
                  <a:pt x="15741" y="10937"/>
                </a:lnTo>
                <a:lnTo>
                  <a:pt x="18440" y="11012"/>
                </a:lnTo>
                <a:close/>
              </a:path>
            </a:pathLst>
          </a:custGeom>
          <a:solidFill>
            <a:srgbClr val="0A377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21" name="Picture 18" descr="PV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3495675"/>
            <a:ext cx="1447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9" descr="Flamme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381625"/>
            <a:ext cx="12954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0"/>
          <p:cNvGrpSpPr>
            <a:grpSpLocks/>
          </p:cNvGrpSpPr>
          <p:nvPr/>
        </p:nvGrpSpPr>
        <p:grpSpPr bwMode="auto">
          <a:xfrm>
            <a:off x="323850" y="1916113"/>
            <a:ext cx="3771900" cy="1246187"/>
            <a:chOff x="336" y="1008"/>
            <a:chExt cx="2256" cy="912"/>
          </a:xfrm>
        </p:grpSpPr>
        <p:sp>
          <p:nvSpPr>
            <p:cNvPr id="24" name="AutoShape 21"/>
            <p:cNvSpPr>
              <a:spLocks noChangeArrowheads="1"/>
            </p:cNvSpPr>
            <p:nvPr/>
          </p:nvSpPr>
          <p:spPr bwMode="auto">
            <a:xfrm>
              <a:off x="624" y="1008"/>
              <a:ext cx="1968" cy="912"/>
            </a:xfrm>
            <a:custGeom>
              <a:avLst/>
              <a:gdLst>
                <a:gd name="T0" fmla="*/ 8 w 21600"/>
                <a:gd name="T1" fmla="*/ 0 h 21600"/>
                <a:gd name="T2" fmla="*/ 0 w 21600"/>
                <a:gd name="T3" fmla="*/ 1 h 21600"/>
                <a:gd name="T4" fmla="*/ 8 w 21600"/>
                <a:gd name="T5" fmla="*/ 0 h 21600"/>
                <a:gd name="T6" fmla="*/ 18 w 21600"/>
                <a:gd name="T7" fmla="*/ 1 h 21600"/>
                <a:gd name="T8" fmla="*/ 16 w 21600"/>
                <a:gd name="T9" fmla="*/ 1 h 21600"/>
                <a:gd name="T10" fmla="*/ 14 w 21600"/>
                <a:gd name="T11" fmla="*/ 1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1 w 21600"/>
                <a:gd name="T19" fmla="*/ 3174 h 21600"/>
                <a:gd name="T20" fmla="*/ 18439 w 21600"/>
                <a:gd name="T21" fmla="*/ 18426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20925" y="10800"/>
                  </a:moveTo>
                  <a:cubicBezTo>
                    <a:pt x="20925" y="5208"/>
                    <a:pt x="16391" y="675"/>
                    <a:pt x="10800" y="675"/>
                  </a:cubicBezTo>
                  <a:cubicBezTo>
                    <a:pt x="5208" y="675"/>
                    <a:pt x="675" y="5208"/>
                    <a:pt x="675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21263" y="13838"/>
                  </a:lnTo>
                  <a:lnTo>
                    <a:pt x="18225" y="10800"/>
                  </a:lnTo>
                  <a:lnTo>
                    <a:pt x="20925" y="10800"/>
                  </a:lnTo>
                  <a:close/>
                </a:path>
              </a:pathLst>
            </a:custGeom>
            <a:solidFill>
              <a:srgbClr val="BF171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25" name="Picture 22" descr="Tanken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632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3" descr="Stromversorgu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552"/>
              <a:ext cx="36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7" name="Group 24"/>
          <p:cNvGrpSpPr>
            <a:grpSpLocks/>
          </p:cNvGrpSpPr>
          <p:nvPr/>
        </p:nvGrpSpPr>
        <p:grpSpPr bwMode="auto">
          <a:xfrm>
            <a:off x="5086350" y="1943100"/>
            <a:ext cx="3530600" cy="1447800"/>
            <a:chOff x="3216" y="1152"/>
            <a:chExt cx="2224" cy="912"/>
          </a:xfrm>
        </p:grpSpPr>
        <p:sp>
          <p:nvSpPr>
            <p:cNvPr id="28" name="AutoShape 25"/>
            <p:cNvSpPr>
              <a:spLocks noChangeArrowheads="1"/>
            </p:cNvSpPr>
            <p:nvPr/>
          </p:nvSpPr>
          <p:spPr bwMode="auto">
            <a:xfrm>
              <a:off x="3216" y="1152"/>
              <a:ext cx="2064" cy="912"/>
            </a:xfrm>
            <a:custGeom>
              <a:avLst/>
              <a:gdLst>
                <a:gd name="T0" fmla="*/ 10 w 21600"/>
                <a:gd name="T1" fmla="*/ 0 h 21600"/>
                <a:gd name="T2" fmla="*/ 0 w 21600"/>
                <a:gd name="T3" fmla="*/ 1 h 21600"/>
                <a:gd name="T4" fmla="*/ 10 w 21600"/>
                <a:gd name="T5" fmla="*/ 0 h 21600"/>
                <a:gd name="T6" fmla="*/ 21 w 21600"/>
                <a:gd name="T7" fmla="*/ 1 h 21600"/>
                <a:gd name="T8" fmla="*/ 19 w 21600"/>
                <a:gd name="T9" fmla="*/ 1 h 21600"/>
                <a:gd name="T10" fmla="*/ 16 w 21600"/>
                <a:gd name="T11" fmla="*/ 1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0 w 21600"/>
                <a:gd name="T19" fmla="*/ 3174 h 21600"/>
                <a:gd name="T20" fmla="*/ 18440 w 21600"/>
                <a:gd name="T21" fmla="*/ 18426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21187" y="11012"/>
                  </a:moveTo>
                  <a:cubicBezTo>
                    <a:pt x="21189" y="10942"/>
                    <a:pt x="21190" y="10871"/>
                    <a:pt x="21190" y="10800"/>
                  </a:cubicBezTo>
                  <a:cubicBezTo>
                    <a:pt x="21190" y="5061"/>
                    <a:pt x="16538" y="410"/>
                    <a:pt x="10800" y="410"/>
                  </a:cubicBezTo>
                  <a:cubicBezTo>
                    <a:pt x="5061" y="410"/>
                    <a:pt x="410" y="5061"/>
                    <a:pt x="41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0873"/>
                    <a:pt x="21599" y="10947"/>
                    <a:pt x="21597" y="11021"/>
                  </a:cubicBezTo>
                  <a:lnTo>
                    <a:pt x="24297" y="11076"/>
                  </a:lnTo>
                  <a:lnTo>
                    <a:pt x="21332" y="13921"/>
                  </a:lnTo>
                  <a:lnTo>
                    <a:pt x="18488" y="10957"/>
                  </a:lnTo>
                  <a:lnTo>
                    <a:pt x="21187" y="11012"/>
                  </a:lnTo>
                  <a:close/>
                </a:path>
              </a:pathLst>
            </a:custGeom>
            <a:solidFill>
              <a:srgbClr val="0A377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29" name="Picture 26" descr="Euro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8" y="1776"/>
              <a:ext cx="352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66170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  <p:bldP spid="8" grpId="0" animBg="1" autoUpdateAnimBg="0"/>
      <p:bldP spid="13" grpId="0" animBg="1"/>
      <p:bldP spid="14" grpId="0" autoUpdateAnimBg="0"/>
      <p:bldP spid="15" grpId="0" autoUpdateAnimBg="0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Thank you for your attention!</a:t>
            </a:r>
            <a:br>
              <a:rPr lang="en-US" sz="3200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DE" dirty="0" smtClean="0"/>
          </a:p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Klaus </a:t>
            </a:r>
            <a:r>
              <a:rPr lang="de-DE" sz="2800" dirty="0">
                <a:solidFill>
                  <a:schemeClr val="tx1"/>
                </a:solidFill>
              </a:rPr>
              <a:t>Schmidt</a:t>
            </a:r>
            <a:endParaRPr lang="sr-Latn-RS" sz="2800" dirty="0">
              <a:solidFill>
                <a:schemeClr val="tx1"/>
              </a:solidFill>
            </a:endParaRPr>
          </a:p>
          <a:p>
            <a:pPr algn="ctr"/>
            <a:r>
              <a:rPr lang="sr-Latn-RS" sz="2800" dirty="0">
                <a:solidFill>
                  <a:schemeClr val="tx1"/>
                </a:solidFill>
              </a:rPr>
              <a:t>GIZ IMPACT</a:t>
            </a:r>
          </a:p>
          <a:p>
            <a:pPr algn="ctr"/>
            <a:r>
              <a:rPr lang="sr-Latn-RS" sz="2800" dirty="0">
                <a:solidFill>
                  <a:schemeClr val="tx1"/>
                </a:solidFill>
              </a:rPr>
              <a:t>Ilije Garašanina 4/10, Beograd</a:t>
            </a:r>
          </a:p>
          <a:p>
            <a:pPr algn="ctr"/>
            <a:r>
              <a:rPr lang="sr-Latn-RS" sz="2800" dirty="0">
                <a:solidFill>
                  <a:schemeClr val="tx1"/>
                </a:solidFill>
              </a:rPr>
              <a:t>Telefon: +381 11 33 44 342</a:t>
            </a:r>
          </a:p>
          <a:p>
            <a:pPr algn="ctr"/>
            <a:r>
              <a:rPr lang="sr-Latn-RS" sz="2800" dirty="0" smtClean="0">
                <a:solidFill>
                  <a:schemeClr val="tx1"/>
                </a:solidFill>
              </a:rPr>
              <a:t>E-mail</a:t>
            </a:r>
            <a:r>
              <a:rPr lang="sr-Latn-RS" sz="2800" dirty="0">
                <a:solidFill>
                  <a:schemeClr val="tx1"/>
                </a:solidFill>
              </a:rPr>
              <a:t>: </a:t>
            </a:r>
            <a:r>
              <a:rPr lang="de-DE" sz="2800" dirty="0">
                <a:solidFill>
                  <a:schemeClr val="tx1"/>
                </a:solidFill>
                <a:hlinkClick r:id="rId2"/>
              </a:rPr>
              <a:t>Klaus</a:t>
            </a:r>
            <a:r>
              <a:rPr lang="sr-Latn-RS" sz="2800" dirty="0">
                <a:solidFill>
                  <a:schemeClr val="tx1"/>
                </a:solidFill>
                <a:hlinkClick r:id="rId2"/>
              </a:rPr>
              <a:t>.</a:t>
            </a:r>
            <a:r>
              <a:rPr lang="de-DE" sz="2800" dirty="0">
                <a:solidFill>
                  <a:schemeClr val="tx1"/>
                </a:solidFill>
                <a:hlinkClick r:id="rId2"/>
              </a:rPr>
              <a:t>Schmidt1</a:t>
            </a:r>
            <a:r>
              <a:rPr lang="en-US" sz="2800" dirty="0">
                <a:solidFill>
                  <a:schemeClr val="tx1"/>
                </a:solidFill>
                <a:hlinkClick r:id="rId2"/>
              </a:rPr>
              <a:t>@giz.de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hlinkClick r:id="rId3"/>
              </a:rPr>
              <a:t>impact@giz.de</a:t>
            </a:r>
            <a:endParaRPr lang="en-US" sz="2800" dirty="0"/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I</a:t>
            </a:r>
            <a:r>
              <a:rPr lang="de-DE" sz="2800" dirty="0">
                <a:solidFill>
                  <a:schemeClr val="tx1"/>
                </a:solidFill>
              </a:rPr>
              <a:t>:</a:t>
            </a:r>
            <a:r>
              <a:rPr lang="de-DE" sz="2800" dirty="0"/>
              <a:t> </a:t>
            </a:r>
            <a:r>
              <a:rPr lang="de-DE" sz="2800" dirty="0">
                <a:hlinkClick r:id="rId4"/>
              </a:rPr>
              <a:t>www.giz.de</a:t>
            </a:r>
            <a:r>
              <a:rPr lang="de-DE" sz="2800" dirty="0"/>
              <a:t> </a:t>
            </a:r>
            <a:endParaRPr lang="sr-Latn-RS" sz="2800" dirty="0"/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00" y="1041009"/>
            <a:ext cx="7776000" cy="492369"/>
          </a:xfrm>
        </p:spPr>
        <p:txBody>
          <a:bodyPr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Pilot Municipalities of GIZ IMPACT Project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6AA3181-37E1-4D43-A40E-0B61FF5DACFC}" type="datetime1">
              <a:rPr lang="en-GB" noProof="0" smtClean="0"/>
              <a:pPr/>
              <a:t>27/02/2013</a:t>
            </a:fld>
            <a:endParaRPr lang="de-DE" noProof="0"/>
          </a:p>
        </p:txBody>
      </p:sp>
      <p:pic>
        <p:nvPicPr>
          <p:cNvPr id="5" name="Content Placeholder 4" descr="gizImpactPilo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3028" y="2447925"/>
            <a:ext cx="2835381" cy="3816350"/>
          </a:xfrm>
        </p:spPr>
      </p:pic>
      <p:sp>
        <p:nvSpPr>
          <p:cNvPr id="6" name="Oval 5"/>
          <p:cNvSpPr/>
          <p:nvPr/>
        </p:nvSpPr>
        <p:spPr bwMode="auto">
          <a:xfrm>
            <a:off x="5852160" y="2785402"/>
            <a:ext cx="2504049" cy="73152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dirty="0" smtClean="0">
                <a:solidFill>
                  <a:schemeClr val="tx1"/>
                </a:solidFill>
              </a:rPr>
              <a:t>Bela Cyrkva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133515" y="3910818"/>
            <a:ext cx="2461846" cy="80185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Svilajnac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92370" y="4248442"/>
            <a:ext cx="2405575" cy="70338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dirty="0" smtClean="0">
                <a:solidFill>
                  <a:schemeClr val="tx1"/>
                </a:solidFill>
              </a:rPr>
              <a:t>Krupanj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17452" y="5387925"/>
            <a:ext cx="2827606" cy="84406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dirty="0" smtClean="0">
                <a:solidFill>
                  <a:schemeClr val="tx1"/>
                </a:solidFill>
              </a:rPr>
              <a:t>Aleksandrovac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147581" y="5106572"/>
            <a:ext cx="2419644" cy="71745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</a:rPr>
              <a:t>Kuršumlija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2880" y="1463040"/>
            <a:ext cx="631639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indent="-84138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Population up to 30,000 inhabitants;</a:t>
            </a:r>
          </a:p>
          <a:p>
            <a:pPr marL="84138" indent="-84138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Development level belonging to the second,     third and fourth group</a:t>
            </a:r>
          </a:p>
          <a:p>
            <a:pPr marL="84138" indent="-84138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 private operator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providing utility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services;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5092505" y="3291840"/>
            <a:ext cx="745587" cy="2250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7" idx="2"/>
          </p:cNvCxnSpPr>
          <p:nvPr/>
        </p:nvCxnSpPr>
        <p:spPr bwMode="auto">
          <a:xfrm flipH="1" flipV="1">
            <a:off x="5050303" y="4206240"/>
            <a:ext cx="1083212" cy="1055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2" idx="2"/>
          </p:cNvCxnSpPr>
          <p:nvPr/>
        </p:nvCxnSpPr>
        <p:spPr bwMode="auto">
          <a:xfrm flipH="1" flipV="1">
            <a:off x="5092505" y="5219115"/>
            <a:ext cx="1055076" cy="2461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1" idx="7"/>
          </p:cNvCxnSpPr>
          <p:nvPr/>
        </p:nvCxnSpPr>
        <p:spPr bwMode="auto">
          <a:xfrm flipV="1">
            <a:off x="3130964" y="4825219"/>
            <a:ext cx="1328494" cy="6863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10" idx="7"/>
          </p:cNvCxnSpPr>
          <p:nvPr/>
        </p:nvCxnSpPr>
        <p:spPr bwMode="auto">
          <a:xfrm flipV="1">
            <a:off x="2545656" y="4051496"/>
            <a:ext cx="914996" cy="2999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948" y="886264"/>
            <a:ext cx="87782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/>
              <a:t/>
            </a:r>
            <a:br>
              <a:rPr lang="en-US" sz="3200" dirty="0" smtClean="0"/>
            </a:br>
            <a:endParaRPr lang="sr-Latn-RS" sz="32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project </a:t>
            </a:r>
            <a:r>
              <a:rPr lang="en-US" dirty="0" smtClean="0"/>
              <a:t>partners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563" indent="-182563"/>
            <a:r>
              <a:rPr lang="en-US" dirty="0">
                <a:solidFill>
                  <a:schemeClr val="tx1"/>
                </a:solidFill>
              </a:rPr>
              <a:t>Ministry of Energy, Development and </a:t>
            </a:r>
            <a:r>
              <a:rPr lang="en-US" dirty="0" smtClean="0">
                <a:solidFill>
                  <a:schemeClr val="tx1"/>
                </a:solidFill>
              </a:rPr>
              <a:t>Environmental Protection</a:t>
            </a:r>
            <a:r>
              <a:rPr lang="en-US" dirty="0">
                <a:solidFill>
                  <a:schemeClr val="tx1"/>
                </a:solidFill>
              </a:rPr>
              <a:t>, </a:t>
            </a:r>
          </a:p>
          <a:p>
            <a:pPr marL="182563" indent="-182563"/>
            <a:r>
              <a:rPr lang="sr-Latn-RS" dirty="0">
                <a:solidFill>
                  <a:schemeClr val="tx1"/>
                </a:solidFill>
              </a:rPr>
              <a:t>Ministry of Agriculture, Forestry</a:t>
            </a:r>
            <a:r>
              <a:rPr lang="de-DE" dirty="0">
                <a:solidFill>
                  <a:schemeClr val="tx1"/>
                </a:solidFill>
              </a:rPr>
              <a:t> and</a:t>
            </a:r>
            <a:r>
              <a:rPr lang="sr-Latn-RS" dirty="0">
                <a:solidFill>
                  <a:schemeClr val="tx1"/>
                </a:solidFill>
              </a:rPr>
              <a:t> Water Management</a:t>
            </a:r>
            <a:endParaRPr lang="en-US" dirty="0">
              <a:solidFill>
                <a:schemeClr val="tx1"/>
              </a:solidFill>
            </a:endParaRPr>
          </a:p>
          <a:p>
            <a:pPr marL="182563" indent="-182563"/>
            <a:r>
              <a:rPr lang="en-US" dirty="0">
                <a:solidFill>
                  <a:schemeClr val="tx1"/>
                </a:solidFill>
              </a:rPr>
              <a:t>Serbian Agency for Environmental Protection               </a:t>
            </a:r>
            <a:endParaRPr lang="sr-Latn-RS" dirty="0">
              <a:solidFill>
                <a:schemeClr val="tx1"/>
              </a:solidFill>
            </a:endParaRPr>
          </a:p>
          <a:p>
            <a:pPr marL="182563" indent="-182563"/>
            <a:r>
              <a:rPr lang="de-DE" dirty="0">
                <a:solidFill>
                  <a:schemeClr val="tx1"/>
                </a:solidFill>
              </a:rPr>
              <a:t>Standing </a:t>
            </a:r>
            <a:r>
              <a:rPr lang="en-US" dirty="0">
                <a:solidFill>
                  <a:schemeClr val="tx1"/>
                </a:solidFill>
              </a:rPr>
              <a:t>Conference of Towns and </a:t>
            </a:r>
            <a:r>
              <a:rPr lang="de-DE" dirty="0">
                <a:solidFill>
                  <a:schemeClr val="tx1"/>
                </a:solidFill>
              </a:rPr>
              <a:t>Municipalities</a:t>
            </a:r>
            <a:endParaRPr lang="en-US" dirty="0">
              <a:solidFill>
                <a:schemeClr val="tx1"/>
              </a:solidFill>
            </a:endParaRPr>
          </a:p>
          <a:p>
            <a:pPr marL="182563" indent="-182563"/>
            <a:r>
              <a:rPr lang="sr-Latn-RS" dirty="0">
                <a:solidFill>
                  <a:schemeClr val="tx1"/>
                </a:solidFill>
              </a:rPr>
              <a:t>Zero Emission Network</a:t>
            </a:r>
            <a:r>
              <a:rPr lang="en-US" dirty="0">
                <a:solidFill>
                  <a:schemeClr val="tx1"/>
                </a:solidFill>
              </a:rPr>
              <a:t> Serbia</a:t>
            </a:r>
          </a:p>
          <a:p>
            <a:pPr marL="182563" indent="-182563"/>
            <a:r>
              <a:rPr lang="en-US" dirty="0">
                <a:solidFill>
                  <a:schemeClr val="tx1"/>
                </a:solidFill>
              </a:rPr>
              <a:t>Universities (Belgrade, Novi Sad)</a:t>
            </a:r>
          </a:p>
          <a:p>
            <a:pPr marL="182563" indent="-182563"/>
            <a:r>
              <a:rPr lang="en-US" dirty="0">
                <a:solidFill>
                  <a:schemeClr val="tx1"/>
                </a:solidFill>
              </a:rPr>
              <a:t>5 Pilot Municipalities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Implementation Agenda</a:t>
            </a:r>
            <a:r>
              <a:rPr lang="de-DE" dirty="0"/>
              <a:t/>
            </a:r>
            <a:br>
              <a:rPr lang="de-DE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563" indent="-182563"/>
            <a:r>
              <a:rPr lang="de-DE" dirty="0">
                <a:solidFill>
                  <a:schemeClr val="tx1"/>
                </a:solidFill>
              </a:rPr>
              <a:t>Material Flow Analysis (MFA) </a:t>
            </a:r>
          </a:p>
          <a:p>
            <a:pPr marL="182563" indent="-182563"/>
            <a:r>
              <a:rPr lang="de-DE" dirty="0" smtClean="0">
                <a:solidFill>
                  <a:schemeClr val="tx1"/>
                </a:solidFill>
              </a:rPr>
              <a:t>Introduction </a:t>
            </a:r>
            <a:r>
              <a:rPr lang="de-DE" dirty="0">
                <a:solidFill>
                  <a:schemeClr val="tx1"/>
                </a:solidFill>
              </a:rPr>
              <a:t>of Material Flow Management (MFM)</a:t>
            </a:r>
          </a:p>
          <a:p>
            <a:pPr marL="182563" indent="-182563"/>
            <a:r>
              <a:rPr lang="de-DE" dirty="0" smtClean="0">
                <a:solidFill>
                  <a:schemeClr val="tx1"/>
                </a:solidFill>
              </a:rPr>
              <a:t>Extension </a:t>
            </a:r>
            <a:r>
              <a:rPr lang="de-DE" dirty="0">
                <a:solidFill>
                  <a:schemeClr val="tx1"/>
                </a:solidFill>
              </a:rPr>
              <a:t>to regional partners/surrounding municipalities</a:t>
            </a:r>
          </a:p>
          <a:p>
            <a:pPr marL="182563" indent="-182563"/>
            <a:r>
              <a:rPr lang="de-DE" dirty="0" smtClean="0">
                <a:solidFill>
                  <a:schemeClr val="tx1"/>
                </a:solidFill>
              </a:rPr>
              <a:t>Master </a:t>
            </a:r>
            <a:r>
              <a:rPr lang="de-DE" dirty="0">
                <a:solidFill>
                  <a:schemeClr val="tx1"/>
                </a:solidFill>
              </a:rPr>
              <a:t>planning ((Pre-)feasibility Studies) with bankable business plans for related facilities</a:t>
            </a:r>
          </a:p>
          <a:p>
            <a:pPr marL="182563" indent="-182563"/>
            <a:r>
              <a:rPr lang="de-DE" dirty="0" smtClean="0">
                <a:solidFill>
                  <a:schemeClr val="tx1"/>
                </a:solidFill>
              </a:rPr>
              <a:t>Implementation </a:t>
            </a:r>
            <a:r>
              <a:rPr lang="de-DE" dirty="0">
                <a:solidFill>
                  <a:schemeClr val="tx1"/>
                </a:solidFill>
              </a:rPr>
              <a:t>(construction, training, operation and maintenance, monitoring and evaluation, improvement)</a:t>
            </a:r>
          </a:p>
          <a:p>
            <a:pPr marL="182563" indent="-182563"/>
            <a:r>
              <a:rPr lang="de-DE" dirty="0" smtClean="0">
                <a:solidFill>
                  <a:schemeClr val="tx1"/>
                </a:solidFill>
              </a:rPr>
              <a:t>Transfer </a:t>
            </a:r>
            <a:r>
              <a:rPr lang="de-DE" dirty="0">
                <a:solidFill>
                  <a:schemeClr val="tx1"/>
                </a:solidFill>
              </a:rPr>
              <a:t>of gained experience to other Serbian municipalities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7285" y="745588"/>
            <a:ext cx="8637563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 smtClean="0"/>
          </a:p>
          <a:p>
            <a:endParaRPr lang="de-DE" dirty="0" smtClean="0"/>
          </a:p>
          <a:p>
            <a:endParaRPr lang="de-DE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Municipalities as partner </a:t>
            </a:r>
            <a:br>
              <a:rPr lang="de-DE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MFA (material flow analysis) is a methodological concept used in designing and providing information on anthropogenic systems (anthropogenic metabolism). It is a </a:t>
            </a:r>
            <a:r>
              <a:rPr lang="en-US" b="1" dirty="0">
                <a:solidFill>
                  <a:schemeClr val="tx1"/>
                </a:solidFill>
              </a:rPr>
              <a:t>systematic assessment of flows and stocks of materials within a system </a:t>
            </a:r>
            <a:r>
              <a:rPr lang="en-US" dirty="0">
                <a:solidFill>
                  <a:schemeClr val="tx1"/>
                </a:solidFill>
              </a:rPr>
              <a:t>defined in space and time. 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Approaches </a:t>
            </a:r>
            <a:r>
              <a:rPr lang="de-DE" dirty="0">
                <a:solidFill>
                  <a:schemeClr val="tx1"/>
                </a:solidFill>
              </a:rPr>
              <a:t>of operational material flow management (MFA) in companies may be used equally within local governments.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A </a:t>
            </a:r>
            <a:r>
              <a:rPr lang="de-DE" dirty="0">
                <a:solidFill>
                  <a:schemeClr val="tx1"/>
                </a:solidFill>
              </a:rPr>
              <a:t>municipality will be regarded as a holistic system of different material </a:t>
            </a:r>
            <a:r>
              <a:rPr lang="de-DE" dirty="0" smtClean="0">
                <a:solidFill>
                  <a:schemeClr val="tx1"/>
                </a:solidFill>
              </a:rPr>
              <a:t>flows. Combined </a:t>
            </a:r>
            <a:r>
              <a:rPr lang="de-DE" dirty="0">
                <a:solidFill>
                  <a:schemeClr val="tx1"/>
                </a:solidFill>
              </a:rPr>
              <a:t>management of existing material </a:t>
            </a:r>
            <a:r>
              <a:rPr lang="de-DE" dirty="0" smtClean="0">
                <a:solidFill>
                  <a:schemeClr val="tx1"/>
                </a:solidFill>
              </a:rPr>
              <a:t>flowsnot utilized beforehand  (e.g</a:t>
            </a:r>
            <a:r>
              <a:rPr lang="de-DE" dirty="0">
                <a:solidFill>
                  <a:schemeClr val="tx1"/>
                </a:solidFill>
              </a:rPr>
              <a:t>. green waste, cuttings) </a:t>
            </a:r>
            <a:r>
              <a:rPr lang="de-DE" dirty="0" smtClean="0">
                <a:solidFill>
                  <a:schemeClr val="tx1"/>
                </a:solidFill>
              </a:rPr>
              <a:t>lead to creating </a:t>
            </a:r>
            <a:r>
              <a:rPr lang="de-DE" dirty="0">
                <a:solidFill>
                  <a:schemeClr val="tx1"/>
                </a:solidFill>
              </a:rPr>
              <a:t>additional values or </a:t>
            </a:r>
            <a:r>
              <a:rPr lang="de-DE" dirty="0" smtClean="0">
                <a:solidFill>
                  <a:schemeClr val="tx1"/>
                </a:solidFill>
              </a:rPr>
              <a:t>more cost efficient disposal. </a:t>
            </a:r>
            <a:r>
              <a:rPr lang="de-DE" dirty="0">
                <a:solidFill>
                  <a:schemeClr val="tx1"/>
                </a:solidFill>
              </a:rPr>
              <a:t>This approach produces </a:t>
            </a:r>
            <a:r>
              <a:rPr lang="de-DE" b="1" dirty="0">
                <a:solidFill>
                  <a:schemeClr val="tx1"/>
                </a:solidFill>
              </a:rPr>
              <a:t>added value for  municipalities by reducing costs and fostering existing local structures</a:t>
            </a:r>
            <a:r>
              <a:rPr lang="de-DE" dirty="0">
                <a:solidFill>
                  <a:schemeClr val="tx1"/>
                </a:solidFill>
              </a:rPr>
              <a:t> (craftmanship, agriculture, business etc.) </a:t>
            </a:r>
            <a:r>
              <a:rPr lang="de-DE" dirty="0" smtClean="0">
                <a:solidFill>
                  <a:schemeClr val="tx1"/>
                </a:solidFill>
              </a:rPr>
              <a:t>.</a:t>
            </a:r>
            <a:endParaRPr lang="de-DE" sz="1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50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1015" y="886265"/>
            <a:ext cx="863756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 smtClean="0"/>
          </a:p>
          <a:p>
            <a:r>
              <a:rPr lang="de-DE" dirty="0" smtClean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Sustainable material flow management starts by using systemic and integrative approches.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Due </a:t>
            </a:r>
            <a:r>
              <a:rPr lang="de-DE" dirty="0">
                <a:solidFill>
                  <a:schemeClr val="tx1"/>
                </a:solidFill>
              </a:rPr>
              <a:t>to the </a:t>
            </a:r>
            <a:r>
              <a:rPr lang="de-DE" dirty="0" smtClean="0">
                <a:solidFill>
                  <a:schemeClr val="tx1"/>
                </a:solidFill>
              </a:rPr>
              <a:t>cross-sectoral </a:t>
            </a:r>
            <a:r>
              <a:rPr lang="de-DE" dirty="0">
                <a:solidFill>
                  <a:schemeClr val="tx1"/>
                </a:solidFill>
              </a:rPr>
              <a:t>characteristics of the task and the interdisciplinary composition of acting stakeholders, </a:t>
            </a:r>
            <a:r>
              <a:rPr lang="de-DE" b="1" dirty="0">
                <a:solidFill>
                  <a:schemeClr val="tx1"/>
                </a:solidFill>
              </a:rPr>
              <a:t>intermunicipal cooperation and networking</a:t>
            </a:r>
            <a:r>
              <a:rPr lang="de-DE" dirty="0">
                <a:solidFill>
                  <a:schemeClr val="tx1"/>
                </a:solidFill>
              </a:rPr>
              <a:t> is on the agenda. This is where a combination of activities of local companies, municipalities and governmental bodies takes place.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Implementation </a:t>
            </a:r>
            <a:r>
              <a:rPr lang="de-DE" dirty="0">
                <a:solidFill>
                  <a:schemeClr val="tx1"/>
                </a:solidFill>
              </a:rPr>
              <a:t>of an efficient material flow management is not only </a:t>
            </a:r>
            <a:r>
              <a:rPr lang="de-DE" b="1" dirty="0">
                <a:solidFill>
                  <a:schemeClr val="tx1"/>
                </a:solidFill>
              </a:rPr>
              <a:t>an </a:t>
            </a:r>
            <a:r>
              <a:rPr lang="de-DE" b="1" dirty="0" smtClean="0">
                <a:solidFill>
                  <a:schemeClr val="tx1"/>
                </a:solidFill>
              </a:rPr>
              <a:t>environmental </a:t>
            </a:r>
            <a:r>
              <a:rPr lang="de-DE" b="1" dirty="0">
                <a:solidFill>
                  <a:schemeClr val="tx1"/>
                </a:solidFill>
              </a:rPr>
              <a:t>must</a:t>
            </a:r>
            <a:r>
              <a:rPr lang="de-DE" dirty="0">
                <a:solidFill>
                  <a:schemeClr val="tx1"/>
                </a:solidFill>
              </a:rPr>
              <a:t> but also a part of an </a:t>
            </a:r>
            <a:r>
              <a:rPr lang="de-DE" b="1" dirty="0">
                <a:solidFill>
                  <a:schemeClr val="tx1"/>
                </a:solidFill>
              </a:rPr>
              <a:t>regional economic promotion process</a:t>
            </a:r>
            <a:r>
              <a:rPr lang="de-DE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Flow Management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1693" y="970670"/>
            <a:ext cx="87501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Circular (Green) Economy</a:t>
            </a:r>
            <a:br>
              <a:rPr lang="de-DE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Circular economy takes the </a:t>
            </a:r>
            <a:r>
              <a:rPr lang="de-DE" b="1" dirty="0">
                <a:solidFill>
                  <a:schemeClr val="tx1"/>
                </a:solidFill>
              </a:rPr>
              <a:t>material flow of nature as a model</a:t>
            </a:r>
            <a:r>
              <a:rPr lang="de-DE" dirty="0">
                <a:solidFill>
                  <a:schemeClr val="tx1"/>
                </a:solidFill>
              </a:rPr>
              <a:t>, aiming at using raw materials and energy as far as possible in an optimised way, for a longer time as well as in an ecological and social manner.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Material </a:t>
            </a:r>
            <a:r>
              <a:rPr lang="de-DE" dirty="0">
                <a:solidFill>
                  <a:schemeClr val="tx1"/>
                </a:solidFill>
              </a:rPr>
              <a:t>flow management (MFA) is an unique instrument to realise the objectives of circular economy.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The </a:t>
            </a:r>
            <a:r>
              <a:rPr lang="de-DE" dirty="0">
                <a:solidFill>
                  <a:schemeClr val="tx1"/>
                </a:solidFill>
              </a:rPr>
              <a:t>vision behind is aiming at giving reality to </a:t>
            </a:r>
            <a:r>
              <a:rPr lang="de-DE" b="1" dirty="0">
                <a:solidFill>
                  <a:schemeClr val="tx1"/>
                </a:solidFill>
              </a:rPr>
              <a:t>a society who uses circular economy</a:t>
            </a:r>
            <a:r>
              <a:rPr lang="de-DE" dirty="0">
                <a:solidFill>
                  <a:schemeClr val="tx1"/>
                </a:solidFill>
              </a:rPr>
              <a:t> by consequent material flow management within its enterprises and regions. </a:t>
            </a:r>
          </a:p>
          <a:p>
            <a:endParaRPr lang="de-DE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6AA3181-37E1-4D43-A40E-0B61FF5DACFC}" type="datetime1">
              <a:rPr lang="en-GB" noProof="0" smtClean="0"/>
              <a:pPr/>
              <a:t>27/02/2013</a:t>
            </a:fld>
            <a:endParaRPr lang="de-DE" noProof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330" y="1237957"/>
            <a:ext cx="5331314" cy="5026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6438" y="1800656"/>
            <a:ext cx="1631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Linear economy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353" y="4366191"/>
            <a:ext cx="1519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Circular economy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71474" y="6058708"/>
            <a:ext cx="26725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Source: </a:t>
            </a:r>
            <a:r>
              <a:rPr lang="ta-IN" sz="1600" dirty="0" smtClean="0">
                <a:solidFill>
                  <a:schemeClr val="tx1"/>
                </a:solidFill>
                <a:cs typeface="Arial" pitchFamily="34" charset="0"/>
              </a:rPr>
              <a:t>Eaton </a:t>
            </a:r>
            <a:r>
              <a:rPr lang="ta-IN" sz="1600" dirty="0">
                <a:solidFill>
                  <a:schemeClr val="tx1"/>
                </a:solidFill>
                <a:cs typeface="Arial" pitchFamily="34" charset="0"/>
              </a:rPr>
              <a:t>et al., 2007</a:t>
            </a:r>
            <a:endParaRPr lang="en-US" sz="1600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13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6AA3181-37E1-4D43-A40E-0B61FF5DACFC}" type="datetime1">
              <a:rPr lang="en-GB" noProof="0" smtClean="0"/>
              <a:pPr/>
              <a:t>27/02/2013</a:t>
            </a:fld>
            <a:endParaRPr lang="de-DE" noProof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684" y="1533525"/>
            <a:ext cx="5757684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471474" y="6058708"/>
            <a:ext cx="13821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 smtClean="0">
                <a:solidFill>
                  <a:schemeClr val="tx1"/>
                </a:solidFill>
                <a:cs typeface="Arial" pitchFamily="34" charset="0"/>
              </a:rPr>
              <a:t>Source: </a:t>
            </a:r>
            <a:r>
              <a:rPr lang="en-US" sz="1600" dirty="0" err="1" smtClean="0">
                <a:solidFill>
                  <a:schemeClr val="tx1"/>
                </a:solidFill>
                <a:cs typeface="Arial" pitchFamily="34" charset="0"/>
              </a:rPr>
              <a:t>IfaS</a:t>
            </a:r>
            <a:endParaRPr lang="en-US" sz="1600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420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-powerpoint-leerfolie-en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Cover">
  <a:themeElements>
    <a:clrScheme name="GTZ-DE">
      <a:dk1>
        <a:srgbClr val="000000"/>
      </a:dk1>
      <a:lt1>
        <a:srgbClr val="FFFFFF"/>
      </a:lt1>
      <a:dk2>
        <a:srgbClr val="727272"/>
      </a:dk2>
      <a:lt2>
        <a:srgbClr val="D9D9D9"/>
      </a:lt2>
      <a:accent1>
        <a:srgbClr val="4B859F"/>
      </a:accent1>
      <a:accent2>
        <a:srgbClr val="C80F0E"/>
      </a:accent2>
      <a:accent3>
        <a:srgbClr val="DEDEAF"/>
      </a:accent3>
      <a:accent4>
        <a:srgbClr val="939393"/>
      </a:accent4>
      <a:accent5>
        <a:srgbClr val="9AB0BA"/>
      </a:accent5>
      <a:accent6>
        <a:srgbClr val="BABA93"/>
      </a:accent6>
      <a:hlink>
        <a:srgbClr val="0000FF"/>
      </a:hlink>
      <a:folHlink>
        <a:srgbClr val="800080"/>
      </a:folHlink>
    </a:clrScheme>
    <a:fontScheme name="GT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giz-powerpoint-leerfolie-en</Template>
  <TotalTime>456</TotalTime>
  <Words>594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giz-powerpoint-leerfolie-en</vt:lpstr>
      <vt:lpstr>Cover</vt:lpstr>
      <vt:lpstr>PowerPoint Presentation</vt:lpstr>
      <vt:lpstr>Pilot Municipalities of GIZ IMPACT Project</vt:lpstr>
      <vt:lpstr>Main project partners</vt:lpstr>
      <vt:lpstr>Implementation Agenda </vt:lpstr>
      <vt:lpstr>Municipalities as partner  </vt:lpstr>
      <vt:lpstr>Material Flow Management</vt:lpstr>
      <vt:lpstr>Circular (Green) Economy </vt:lpstr>
      <vt:lpstr>PowerPoint Presentation</vt:lpstr>
      <vt:lpstr>PowerPoint Presentation</vt:lpstr>
      <vt:lpstr>PowerPoint Presentation</vt:lpstr>
      <vt:lpstr>PowerPoint Presentation</vt:lpstr>
      <vt:lpstr>Thank you for your attention! </vt:lpstr>
    </vt:vector>
  </TitlesOfParts>
  <Company>gtz GmbH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PowerPoint-Präsentation, GTZ-Leerfolie deutsch, Stand November 2006</dc:title>
  <dc:creator>GTZ</dc:creator>
  <cp:keywords>GTZ-Leerfolie</cp:keywords>
  <cp:lastModifiedBy>BusinessInfoGroup</cp:lastModifiedBy>
  <cp:revision>700</cp:revision>
  <cp:lastPrinted>2012-11-22T11:24:16Z</cp:lastPrinted>
  <dcterms:created xsi:type="dcterms:W3CDTF">2006-11-09T15:13:48Z</dcterms:created>
  <dcterms:modified xsi:type="dcterms:W3CDTF">2013-02-27T08:19:17Z</dcterms:modified>
</cp:coreProperties>
</file>