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0"/>
  </p:handoutMasterIdLst>
  <p:sldIdLst>
    <p:sldId id="256" r:id="rId2"/>
    <p:sldId id="257" r:id="rId3"/>
    <p:sldId id="266" r:id="rId4"/>
    <p:sldId id="260" r:id="rId5"/>
    <p:sldId id="269" r:id="rId6"/>
    <p:sldId id="275" r:id="rId7"/>
    <p:sldId id="259" r:id="rId8"/>
    <p:sldId id="265" r:id="rId9"/>
    <p:sldId id="274" r:id="rId10"/>
    <p:sldId id="267" r:id="rId11"/>
    <p:sldId id="276" r:id="rId12"/>
    <p:sldId id="277" r:id="rId13"/>
    <p:sldId id="278" r:id="rId14"/>
    <p:sldId id="261" r:id="rId15"/>
    <p:sldId id="262" r:id="rId16"/>
    <p:sldId id="270" r:id="rId17"/>
    <p:sldId id="271" r:id="rId18"/>
    <p:sldId id="272" r:id="rId19"/>
  </p:sldIdLst>
  <p:sldSz cx="9144000" cy="6858000" type="screen4x3"/>
  <p:notesSz cx="6662738" cy="9926638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9933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mk-MK"/>
  <c:chart>
    <c:autoTitleDeleted val="1"/>
    <c:plotArea>
      <c:layout>
        <c:manualLayout>
          <c:layoutTarget val="inner"/>
          <c:xMode val="edge"/>
          <c:yMode val="edge"/>
          <c:x val="0.10480132691746855"/>
          <c:y val="3.1826405071994475E-2"/>
          <c:w val="0.4994212355400024"/>
          <c:h val="0.936347189856010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explosion val="15"/>
            <c:spPr>
              <a:solidFill>
                <a:srgbClr val="FF9933"/>
              </a:solidFill>
            </c:spPr>
          </c:dPt>
          <c:dPt>
            <c:idx val="1"/>
            <c:explosion val="11"/>
          </c:dPt>
          <c:dPt>
            <c:idx val="2"/>
            <c:spPr>
              <a:solidFill>
                <a:schemeClr val="tx2">
                  <a:lumMod val="50000"/>
                </a:schemeClr>
              </a:solidFill>
            </c:spPr>
          </c:dPt>
          <c:dPt>
            <c:idx val="3"/>
            <c:spPr>
              <a:solidFill>
                <a:srgbClr val="993300"/>
              </a:solidFill>
            </c:spPr>
          </c:dPt>
          <c:dPt>
            <c:idx val="4"/>
            <c:spPr>
              <a:solidFill>
                <a:srgbClr val="008080"/>
              </a:solidFill>
            </c:spPr>
          </c:dPt>
          <c:cat>
            <c:strRef>
              <c:f>Sheet1!$A$2:$A$6</c:f>
              <c:strCache>
                <c:ptCount val="5"/>
                <c:pt idx="0">
                  <c:v>Цврсти горива 41%</c:v>
                </c:pt>
                <c:pt idx="1">
                  <c:v>Нафта 34%</c:v>
                </c:pt>
                <c:pt idx="2">
                  <c:v>Гас 13%</c:v>
                </c:pt>
                <c:pt idx="3">
                  <c:v>Обновливи извори 10%</c:v>
                </c:pt>
                <c:pt idx="4">
                  <c:v>Друго 2%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0.41000000000000009</c:v>
                </c:pt>
                <c:pt idx="1">
                  <c:v>0.34</c:v>
                </c:pt>
                <c:pt idx="2">
                  <c:v>0.13</c:v>
                </c:pt>
                <c:pt idx="3">
                  <c:v>0.1</c:v>
                </c:pt>
                <c:pt idx="4">
                  <c:v>2.0000000000000007E-2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mk-MK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0.43875</cdr:x>
      <cdr:y>0.32392</cdr:y>
    </cdr:from>
    <cdr:to>
      <cdr:x>0.54375</cdr:x>
      <cdr:y>0.45516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0744" y="1421829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mk-MK" sz="1100" dirty="0"/>
        </a:p>
      </cdr:txBody>
    </cdr:sp>
  </cdr:relSizeAnchor>
  <cdr:relSizeAnchor xmlns:cdr="http://schemas.openxmlformats.org/drawingml/2006/chartDrawing">
    <cdr:from>
      <cdr:x>0.4475</cdr:x>
      <cdr:y>0.29111</cdr:y>
    </cdr:from>
    <cdr:to>
      <cdr:x>0.5525</cdr:x>
      <cdr:y>0.38954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82752" y="1277813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mk-MK" sz="2400" dirty="0" smtClean="0"/>
            <a:t>41%</a:t>
          </a:r>
          <a:endParaRPr lang="mk-MK" sz="2400" dirty="0"/>
        </a:p>
      </cdr:txBody>
    </cdr:sp>
  </cdr:relSizeAnchor>
  <cdr:relSizeAnchor xmlns:cdr="http://schemas.openxmlformats.org/drawingml/2006/chartDrawing">
    <cdr:from>
      <cdr:x>0.21875</cdr:x>
      <cdr:y>0.689</cdr:y>
    </cdr:from>
    <cdr:to>
      <cdr:x>0.32375</cdr:x>
      <cdr:y>0.78743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00200" y="3024336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en-US" sz="2400" dirty="0" smtClean="0"/>
            <a:t>34</a:t>
          </a:r>
          <a:r>
            <a:rPr lang="mk-MK" sz="2400" dirty="0" smtClean="0"/>
            <a:t>%</a:t>
          </a:r>
          <a:endParaRPr lang="mk-MK" sz="2400" dirty="0"/>
        </a:p>
      </cdr:txBody>
    </cdr:sp>
  </cdr:relSizeAnchor>
  <cdr:relSizeAnchor xmlns:cdr="http://schemas.openxmlformats.org/drawingml/2006/chartDrawing">
    <cdr:from>
      <cdr:x>0.21875</cdr:x>
      <cdr:y>0.09843</cdr:y>
    </cdr:from>
    <cdr:to>
      <cdr:x>0.32375</cdr:x>
      <cdr:y>0.19686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800200" y="432048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en-US" sz="2400" dirty="0" smtClean="0">
              <a:solidFill>
                <a:schemeClr val="bg1"/>
              </a:solidFill>
            </a:rPr>
            <a:t>10</a:t>
          </a:r>
          <a:r>
            <a:rPr lang="mk-MK" sz="2400" dirty="0" smtClean="0">
              <a:solidFill>
                <a:schemeClr val="bg1"/>
              </a:solidFill>
            </a:rPr>
            <a:t>%</a:t>
          </a:r>
          <a:endParaRPr lang="mk-MK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0.13125</cdr:x>
      <cdr:y>0.3281</cdr:y>
    </cdr:from>
    <cdr:to>
      <cdr:x>0.23625</cdr:x>
      <cdr:y>0.42653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080120" y="1440160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r>
            <a:rPr lang="en-US" sz="2400" dirty="0" smtClean="0">
              <a:solidFill>
                <a:schemeClr val="bg1"/>
              </a:solidFill>
            </a:rPr>
            <a:t>13</a:t>
          </a:r>
          <a:r>
            <a:rPr lang="mk-MK" sz="2400" dirty="0" smtClean="0">
              <a:solidFill>
                <a:schemeClr val="bg1"/>
              </a:solidFill>
            </a:rPr>
            <a:t>%</a:t>
          </a:r>
          <a:endParaRPr lang="mk-MK" sz="24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0.35</cdr:x>
      <cdr:y>0</cdr:y>
    </cdr:from>
    <cdr:to>
      <cdr:x>0.48999</cdr:x>
      <cdr:y>0.09843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880320" y="0"/>
          <a:ext cx="115212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onstantia"/>
            </a:defRPr>
          </a:lvl1pPr>
          <a:lvl2pPr marL="457200" indent="0">
            <a:defRPr sz="1100">
              <a:latin typeface="Constantia"/>
            </a:defRPr>
          </a:lvl2pPr>
          <a:lvl3pPr marL="914400" indent="0">
            <a:defRPr sz="1100">
              <a:latin typeface="Constantia"/>
            </a:defRPr>
          </a:lvl3pPr>
          <a:lvl4pPr marL="1371600" indent="0">
            <a:defRPr sz="1100">
              <a:latin typeface="Constantia"/>
            </a:defRPr>
          </a:lvl4pPr>
          <a:lvl5pPr marL="1828800" indent="0">
            <a:defRPr sz="1100">
              <a:latin typeface="Constantia"/>
            </a:defRPr>
          </a:lvl5pPr>
          <a:lvl6pPr marL="2286000" indent="0">
            <a:defRPr sz="1100">
              <a:latin typeface="Constantia"/>
            </a:defRPr>
          </a:lvl6pPr>
          <a:lvl7pPr marL="2743200" indent="0">
            <a:defRPr sz="1100">
              <a:latin typeface="Constantia"/>
            </a:defRPr>
          </a:lvl7pPr>
          <a:lvl8pPr marL="3200400" indent="0">
            <a:defRPr sz="1100">
              <a:latin typeface="Constantia"/>
            </a:defRPr>
          </a:lvl8pPr>
          <a:lvl9pPr marL="3657600" indent="0">
            <a:defRPr sz="1100">
              <a:latin typeface="Constantia"/>
            </a:defRPr>
          </a:lvl9pPr>
        </a:lstStyle>
        <a:p xmlns:a="http://schemas.openxmlformats.org/drawingml/2006/main">
          <a:endParaRPr lang="mk-MK" sz="2400" dirty="0"/>
        </a:p>
      </cdr:txBody>
    </cdr:sp>
  </cdr:relSizeAnchor>
  <cdr:relSizeAnchor xmlns:cdr="http://schemas.openxmlformats.org/drawingml/2006/chartDrawing">
    <cdr:from>
      <cdr:x>0.35</cdr:x>
      <cdr:y>0</cdr:y>
    </cdr:from>
    <cdr:to>
      <cdr:x>0.56874</cdr:x>
      <cdr:y>0.08202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80320" y="0"/>
          <a:ext cx="18002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mk-MK" sz="1100" dirty="0"/>
        </a:p>
      </cdr:txBody>
    </cdr:sp>
  </cdr:relSizeAnchor>
  <cdr:relSizeAnchor xmlns:cdr="http://schemas.openxmlformats.org/drawingml/2006/chartDrawing">
    <cdr:from>
      <cdr:x>0.34125</cdr:x>
      <cdr:y>0</cdr:y>
    </cdr:from>
    <cdr:to>
      <cdr:x>0.60374</cdr:x>
      <cdr:y>0.09843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808312" y="0"/>
          <a:ext cx="216024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- </a:t>
          </a:r>
          <a:r>
            <a:rPr lang="en-US" sz="2400" dirty="0" smtClean="0"/>
            <a:t>2%</a:t>
          </a:r>
          <a:endParaRPr lang="mk-MK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2D3BA-13C3-49C5-AC0D-7D7E88629560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8418D-B2B5-47BC-A0AE-9211F6EA8C7F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47099C-192E-46E6-A684-27F8AEA1F39D}" type="datetimeFigureOut">
              <a:rPr lang="mk-MK" smtClean="0"/>
              <a:pPr/>
              <a:t>02.12.2011</a:t>
            </a:fld>
            <a:endParaRPr lang="mk-M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9C037D-5CF7-4D03-8F5D-15B27E519F81}" type="slidenum">
              <a:rPr lang="mk-MK" smtClean="0"/>
              <a:pPr/>
              <a:t>‹#›</a:t>
            </a:fld>
            <a:endParaRPr lang="mk-M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Преглед на ОИЕ и ЕЕ во Република Македонија </a:t>
            </a:r>
            <a:br>
              <a:rPr lang="mk-MK" dirty="0" smtClean="0"/>
            </a:br>
            <a:r>
              <a:rPr lang="mk-MK" dirty="0" smtClean="0"/>
              <a:t>и регионот</a:t>
            </a:r>
            <a:endParaRPr lang="mk-M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36768"/>
          </a:xfrm>
        </p:spPr>
        <p:txBody>
          <a:bodyPr>
            <a:normAutofit/>
          </a:bodyPr>
          <a:lstStyle/>
          <a:p>
            <a:pPr algn="l"/>
            <a:endParaRPr lang="ru-RU" sz="2800" dirty="0" smtClean="0"/>
          </a:p>
          <a:p>
            <a:pPr algn="l"/>
            <a:r>
              <a:rPr lang="ru-RU" sz="2800" dirty="0" smtClean="0">
                <a:latin typeface="Arial" pitchFamily="34" charset="0"/>
                <a:cs typeface="Arial" pitchFamily="34" charset="0"/>
              </a:rPr>
              <a:t>Лазар Гечевски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Директор, Агенција за енергетика на Република Македонија</a:t>
            </a:r>
            <a:endParaRPr lang="bg-BG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Белград, 05.12.2011 година</a:t>
            </a:r>
            <a:endParaRPr lang="mk-M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Состојба со ЕЕ во Република Македонија</a:t>
            </a:r>
            <a:endParaRPr lang="mk-MK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Застој со подзаконските акти:</a:t>
            </a:r>
          </a:p>
          <a:p>
            <a:pPr lvl="1"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Во тек е изработката на Правилник за енергетск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контрола</a:t>
            </a:r>
          </a:p>
          <a:p>
            <a:pPr lvl="1"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Во тек е изработката на Правилник за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енергетски карактеристики на згради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Агенцијата изработи упатство за воведување на мерки за ЕЕ во јавните набавки</a:t>
            </a:r>
          </a:p>
          <a:p>
            <a:pPr>
              <a:buClr>
                <a:schemeClr val="bg2">
                  <a:lumMod val="10000"/>
                </a:schemeClr>
              </a:buClr>
            </a:pPr>
            <a:endParaRPr lang="mk-MK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endParaRPr lang="mk-MK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mk-M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Проблеми за развој на ЕЕ</a:t>
            </a:r>
            <a:endParaRPr lang="mk-MK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Сеуште не постојат државно сертифицирани енергетски контролори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Сеуште не се издаваат енергетски пасоши за објекти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При проектирање на објекти сеуште не се зема во предвид енергетската ефикасност 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Локалната самоуправа не поседува доволно ресурси (финансиски и човечки) за изработка на квалитетни ЕЕ планови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Не доволна едукација на населението за ЕЕ и ОИЕ</a:t>
            </a:r>
            <a:endParaRPr lang="mk-M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Чекори за подобрување на енергетската состојба во Македонија</a:t>
            </a:r>
            <a:endParaRPr lang="mk-MK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Да се олесни административната постапка за производство на ел. енергија од ОИЕ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Да се применува политика на стабилни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feed-in </a:t>
            </a: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тарифи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Да се изврши едукација на кадарот во локалната самоуправа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Кредитите и грантовите за енергетски проекти да бидат целисходни и лесно достапни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Да се донесе посебен закон за ОИЕ и ЕЕ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Да се зголемат ингеренциите на АЕРМ или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Да се разгледа можноста за евентуално постоење на Министерство за енергетика и животна средина</a:t>
            </a:r>
          </a:p>
          <a:p>
            <a:endParaRPr lang="mk-M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Состојбата во регионот</a:t>
            </a:r>
            <a:endParaRPr lang="mk-MK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Сите земји од Југо-источна Европа се потписнички на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Energy Community Treaty</a:t>
            </a: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, односно имаат исти обврски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Земјите водат слични политики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Преносни системи кои се сеуште во развој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Регионот  има голем потенцијал за искористување на ОИЕ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Земјите од балканот имаат карактеристични не ефикасни стари објекти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Ниски цени на електрична енергија</a:t>
            </a:r>
          </a:p>
          <a:p>
            <a:pPr>
              <a:buClr>
                <a:schemeClr val="bg2">
                  <a:lumMod val="10000"/>
                </a:schemeClr>
              </a:buClr>
            </a:pPr>
            <a:endParaRPr lang="mk-MK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mk-MK" sz="3600" kern="0" dirty="0" smtClean="0">
                <a:latin typeface="Arial" pitchFamily="34" charset="0"/>
                <a:cs typeface="Arial" pitchFamily="34" charset="0"/>
              </a:rPr>
              <a:t>Цени на електричната енергија во регионот</a:t>
            </a:r>
            <a:r>
              <a:rPr lang="mk-MK" sz="5400" kern="0" dirty="0" smtClean="0">
                <a:cs typeface="ＭＳ Ｐゴシック" pitchFamily="-106" charset="-128"/>
              </a:rPr>
              <a:t/>
            </a:r>
            <a:br>
              <a:rPr lang="mk-MK" sz="5400" kern="0" dirty="0" smtClean="0">
                <a:cs typeface="ＭＳ Ｐゴシック" pitchFamily="-106" charset="-128"/>
              </a:rPr>
            </a:br>
            <a:endParaRPr lang="mk-MK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988840"/>
            <a:ext cx="8349109" cy="3604319"/>
          </a:xfrm>
          <a:noFill/>
        </p:spPr>
      </p:pic>
      <p:sp>
        <p:nvSpPr>
          <p:cNvPr id="5" name="TextBox 4"/>
          <p:cNvSpPr txBox="1"/>
          <p:nvPr/>
        </p:nvSpPr>
        <p:spPr>
          <a:xfrm>
            <a:off x="395536" y="141277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kern="0" dirty="0" smtClean="0">
                <a:latin typeface="Arial" pitchFamily="34" charset="0"/>
                <a:cs typeface="Arial" pitchFamily="34" charset="0"/>
              </a:rPr>
              <a:t>- Македонија со најниски цени на електричната енергија</a:t>
            </a:r>
            <a:endParaRPr lang="mk-M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Индекс за одржлив развој</a:t>
            </a:r>
            <a:endParaRPr lang="mk-MK" sz="32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6912768" cy="406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6165304"/>
            <a:ext cx="8352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1400" dirty="0" smtClean="0"/>
              <a:t>*извор: </a:t>
            </a:r>
            <a:r>
              <a:rPr lang="en-US" sz="1400" dirty="0" smtClean="0"/>
              <a:t>EBRD 2008</a:t>
            </a:r>
            <a:endParaRPr lang="mk-MK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052736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При пресметката на индексот во предвид се земени: (1) положбата на институциите во секоја земја, (2) отвореноста на енергетскиот пазар и (3) веќе постигнатите резултати  </a:t>
            </a:r>
            <a:endParaRPr lang="mk-MK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mk-MK" sz="3200" dirty="0" smtClean="0">
                <a:latin typeface="Arial" pitchFamily="34" charset="0"/>
                <a:cs typeface="Arial" pitchFamily="34" charset="0"/>
              </a:rPr>
              <a:t>Застапеност на различните извори на потрошената електрична енергија во регионот</a:t>
            </a:r>
            <a:endParaRPr lang="mk-MK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mk-MK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Чекори за подобрување на енергетската состојба</a:t>
            </a:r>
            <a:endParaRPr lang="mk-MK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Заедничко работење при интеграција на ЕУ директивите во националните легислативи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Да се зголеми регионалната меѓународна соработка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Да се постави остварлива регионална стратегија за привлекување на странски инвестиции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Транспарентност и поголема соработка на секое поле</a:t>
            </a:r>
          </a:p>
          <a:p>
            <a:pPr>
              <a:buClr>
                <a:schemeClr val="bg2">
                  <a:lumMod val="10000"/>
                </a:schemeClr>
              </a:buClr>
            </a:pPr>
            <a:r>
              <a:rPr lang="mk-MK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Подигнување на јавната свест и зголемена едукација на населението  во целиот  регион</a:t>
            </a:r>
          </a:p>
          <a:p>
            <a:pPr>
              <a:buClr>
                <a:schemeClr val="bg2">
                  <a:lumMod val="10000"/>
                </a:schemeClr>
              </a:buClr>
            </a:pPr>
            <a:endParaRPr lang="mk-MK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endParaRPr lang="mk-MK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chemeClr val="bg2">
                  <a:lumMod val="10000"/>
                </a:schemeClr>
              </a:buClr>
            </a:pPr>
            <a:endParaRPr lang="mk-MK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mk-MK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k-MK" sz="5400" dirty="0" smtClean="0">
                <a:latin typeface="Arial" pitchFamily="34" charset="0"/>
                <a:cs typeface="Arial" pitchFamily="34" charset="0"/>
              </a:rPr>
              <a:t>Ви благодарам на вниманието!</a:t>
            </a:r>
          </a:p>
          <a:p>
            <a:pPr algn="ctr">
              <a:buNone/>
            </a:pPr>
            <a:endParaRPr lang="mk-MK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mk-MK" sz="2800" dirty="0" smtClean="0">
                <a:latin typeface="Arial" pitchFamily="34" charset="0"/>
                <a:cs typeface="Arial" pitchFamily="34" charset="0"/>
              </a:rPr>
              <a:t>Контакт: </a:t>
            </a:r>
            <a:r>
              <a:rPr lang="en-US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ea@ea.gov.mk</a:t>
            </a:r>
          </a:p>
          <a:p>
            <a:pPr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www.ea.gov.mk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mk-MK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mk-MK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Општи податоци за Република Македонија</a:t>
            </a:r>
            <a:endParaRPr lang="mk-MK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25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713 km2-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површина.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,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1 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милиони жители.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Снабдувањето со енергија се базира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на домашни фосилни горива и хидро енергија.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Останатите се од увоз на гас, течно гориво и јаглен.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endParaRPr lang="mk-MK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None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Вкупната енергетска побарувачка е околу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120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000 TJ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57 GJ 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по глава на жител.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Потрошувачка на електрична енергија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е околу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9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000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GWh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Увозот на електрична енергија  3.000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GWh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(500 М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€</a:t>
            </a: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/годишно).</a:t>
            </a:r>
            <a:endParaRPr lang="mk-MK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3200" b="1" dirty="0" smtClean="0">
                <a:latin typeface="Arial" pitchFamily="34" charset="0"/>
                <a:cs typeface="Arial" pitchFamily="34" charset="0"/>
              </a:rPr>
              <a:t>Планирана финална потрошувачка на енергија за 2011 год</a:t>
            </a:r>
            <a:endParaRPr lang="mk-MK" sz="32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7" y="2186780"/>
            <a:ext cx="7123505" cy="4122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mk-MK" sz="3200" b="1" dirty="0" smtClean="0"/>
              <a:t>Финална енергетска потрошувачка по сектори во </a:t>
            </a:r>
            <a:r>
              <a:rPr lang="en-US" sz="3200" b="1" dirty="0" smtClean="0"/>
              <a:t>% </a:t>
            </a:r>
            <a:r>
              <a:rPr lang="mk-MK" sz="3200" i="1" dirty="0" smtClean="0"/>
              <a:t/>
            </a:r>
            <a:br>
              <a:rPr lang="mk-MK" sz="3200" i="1" dirty="0" smtClean="0"/>
            </a:br>
            <a:endParaRPr lang="mk-MK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mk-MK" sz="800" dirty="0" smtClean="0"/>
              <a:t>.</a:t>
            </a:r>
            <a:endParaRPr lang="mk-MK" sz="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55576" y="2348880"/>
            <a:ext cx="7705228" cy="37517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92280" y="321297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34%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50100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20%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378904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29%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56376" y="41490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13%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8384" y="443711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479715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2%</a:t>
            </a:r>
            <a:endParaRPr lang="mk-MK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mk-MK" sz="3600" dirty="0" smtClean="0">
                <a:cs typeface="Times New Roman" pitchFamily="18" charset="0"/>
              </a:rPr>
              <a:t>Производство на електрична енергија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mk-MK" dirty="0"/>
          </a:p>
        </p:txBody>
      </p:sp>
      <p:pic>
        <p:nvPicPr>
          <p:cNvPr id="4" name="Content Placeholder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576" y="1844824"/>
            <a:ext cx="7747649" cy="3977021"/>
          </a:xfrm>
        </p:spPr>
      </p:pic>
      <p:sp>
        <p:nvSpPr>
          <p:cNvPr id="5" name="TextBox 4"/>
          <p:cNvSpPr txBox="1"/>
          <p:nvPr/>
        </p:nvSpPr>
        <p:spPr>
          <a:xfrm>
            <a:off x="4716016" y="4941168"/>
            <a:ext cx="648072" cy="338554"/>
          </a:xfrm>
          <a:prstGeom prst="rect">
            <a:avLst/>
          </a:prstGeom>
          <a:solidFill>
            <a:schemeClr val="bg1"/>
          </a:solidFill>
          <a:effectLst>
            <a:outerShdw sx="1000" sy="1000" algn="ctr" rotWithShape="0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72%</a:t>
            </a:r>
            <a:endParaRPr lang="mk-MK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mk-MK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Регулатива во Република Македонија</a:t>
            </a:r>
            <a:endParaRPr lang="mk-MK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Закон за енергетика (во сила од 18.02.2010)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Стратегија за развој на енергетиката, </a:t>
            </a:r>
            <a:endParaRPr lang="en-US" sz="2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Стратергија за енергетска ефикасност, 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Стратегија за искористување на ОИЕ, 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Акционен план за енергетска ефикасност, 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Повластени (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Feed-In) </a:t>
            </a: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Тарифи,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Одлука за висината на инсталирана моќност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Правилник за Обновливи Извори на Енергија (ОИЕ),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Правилници за стекнување на статус на повластен производител на електрична енергија произведена од ОИЕ и високоефикасни комбинирани постројки,</a:t>
            </a:r>
            <a:endParaRPr lang="mk-MK" sz="2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4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Правилници за издавање на гаранции за потекло за произведена електрична енергија од ОИЕ и високоефикасни комбинирани постројки.</a:t>
            </a:r>
            <a:endParaRPr lang="mk-MK" sz="24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mk-M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mk-MK" sz="3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Надлежности на Агенцијата за енергетика на Република Македонија</a:t>
            </a:r>
            <a:endParaRPr lang="mk-MK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Учествување во изработката на стратегии и акциони планови за енергетика (ЕЕ и ОИЕ).  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Изработка на националниот енергетски биланс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Обука и тестирање на енергетски котролори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Преглед на 3-годишните Планови и едно-годишните Извештаи за ЕЕ и ОИЕ на сите 84 општини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Издавање на одобренија за мерење на ветерна енергија.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Издавање на потврда за стекнување на  статус на повластен производител на  електрична енергија од ОИЕ и високоефикасни комбинирани постројки.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Издавање на  гаранции за потекло на електрична енергија произведена од ОИЕ и високоефикасни комбинирани постројки. </a:t>
            </a:r>
          </a:p>
          <a:p>
            <a:pPr>
              <a:buClr>
                <a:schemeClr val="bg2">
                  <a:lumMod val="10000"/>
                </a:schemeClr>
              </a:buClr>
              <a:buFont typeface="Arial" pitchFamily="34" charset="0"/>
              <a:buChar char="•"/>
            </a:pPr>
            <a:r>
              <a:rPr lang="mk-MK" sz="2800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Спроведување на донаторски енергетски проекти. </a:t>
            </a:r>
          </a:p>
          <a:p>
            <a:endParaRPr lang="mk-M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mk-MK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Постројки кои произведуваат ел. енергија од ОИЕ кои користат 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feed-in </a:t>
            </a:r>
            <a:r>
              <a:rPr lang="mk-MK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тарифи</a:t>
            </a:r>
            <a:r>
              <a:rPr lang="mk-MK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mk-MK" sz="5400" dirty="0" smtClean="0">
                <a:latin typeface="Arial" pitchFamily="34" charset="0"/>
                <a:cs typeface="Arial" pitchFamily="34" charset="0"/>
              </a:rPr>
            </a:br>
            <a:endParaRPr lang="mk-M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700780"/>
          <a:ext cx="8435280" cy="374444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1760"/>
                <a:gridCol w="2811760"/>
                <a:gridCol w="2811760"/>
              </a:tblGrid>
              <a:tr h="75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k-MK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Фотоволтаични постројки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Мали ХЕЦ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5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 dirty="0">
                          <a:latin typeface="Arial" pitchFamily="34" charset="0"/>
                          <a:cs typeface="Arial" pitchFamily="34" charset="0"/>
                        </a:rPr>
                        <a:t>Број на постројки</a:t>
                      </a:r>
                      <a:endParaRPr lang="mk-M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17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Вкупна инсталирана моќност (</a:t>
                      </a: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kW)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1468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3689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17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Планирано годишно производство (</a:t>
                      </a:r>
                      <a:r>
                        <a:rPr lang="en-US" sz="1800">
                          <a:latin typeface="Arial" pitchFamily="34" charset="0"/>
                          <a:cs typeface="Arial" pitchFamily="34" charset="0"/>
                        </a:rPr>
                        <a:t>MWh)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mk-MK" sz="11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800" dirty="0">
                          <a:latin typeface="Arial" pitchFamily="34" charset="0"/>
                          <a:cs typeface="Arial" pitchFamily="34" charset="0"/>
                        </a:rPr>
                        <a:t>18394</a:t>
                      </a:r>
                      <a:endParaRPr lang="mk-MK" sz="11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573325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 Започната изградба на прв ветерен парк во Република Македонија </a:t>
            </a:r>
            <a:endParaRPr lang="mk-M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Feed-in </a:t>
            </a:r>
            <a:r>
              <a:rPr lang="mk-MK" sz="3200" dirty="0" smtClean="0">
                <a:solidFill>
                  <a:schemeClr val="tx1"/>
                </a:solidFill>
              </a:rPr>
              <a:t>тарифи во Република Македонија</a:t>
            </a:r>
            <a:endParaRPr lang="mk-MK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27584" y="980729"/>
          <a:ext cx="7272807" cy="56501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4416"/>
                <a:gridCol w="2520280"/>
                <a:gridCol w="1008111"/>
              </a:tblGrid>
              <a:tr h="464280"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Тип на постројка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Повластена</a:t>
                      </a:r>
                      <a:r>
                        <a:rPr lang="mk-MK" sz="1400" baseline="0" dirty="0" smtClean="0">
                          <a:latin typeface="Arial" pitchFamily="34" charset="0"/>
                          <a:cs typeface="Arial" pitchFamily="34" charset="0"/>
                        </a:rPr>
                        <a:t> тарифа во </a:t>
                      </a:r>
                      <a:r>
                        <a:rPr kumimoji="0" lang="en-US" sz="16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(€¢/kWh</a:t>
                      </a:r>
                      <a:r>
                        <a:rPr kumimoji="0" lang="mk-MK" sz="16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mk-MK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600" b="0" dirty="0" smtClean="0">
                          <a:latin typeface="Arial" pitchFamily="34" charset="0"/>
                          <a:cs typeface="Arial" pitchFamily="34" charset="0"/>
                        </a:rPr>
                        <a:t>Год.</a:t>
                      </a:r>
                      <a:endParaRPr lang="mk-MK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8148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Мали хидроцентрали 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200" b="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7476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1 - 1 020 000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12.00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6804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1 020 001 – 2 040 000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8.00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2 040 001 – 4 200 000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4 200 001 – 8 400 000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5.00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Над 8 400 001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kWh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4.50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Ветерни паркови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8.90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200" b="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095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Био гас – инсталирана моќност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200" b="0" dirty="0" smtClean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kumimoji="0" lang="mk-MK" sz="1400" kern="1200" baseline="0" dirty="0" smtClean="0">
                          <a:latin typeface="Arial" pitchFamily="34" charset="0"/>
                          <a:cs typeface="Arial" pitchFamily="34" charset="0"/>
                        </a:rPr>
                        <a:t>≤ 500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r>
                        <a:rPr kumimoji="0" lang="mk-MK" sz="1400" kern="1200" baseline="0" dirty="0" smtClean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endParaRPr kumimoji="0" lang="mk-MK" sz="14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15.00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mk-MK" sz="1400" baseline="0" dirty="0" smtClean="0">
                          <a:latin typeface="Arial" pitchFamily="34" charset="0"/>
                          <a:cs typeface="Arial" pitchFamily="34" charset="0"/>
                        </a:rPr>
                        <a:t> 501 – 2000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endParaRPr lang="mk-MK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13.00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84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mk-MK" sz="1400" b="0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Био маса – инсталирана моќност </a:t>
                      </a:r>
                      <a:endParaRPr lang="mk-MK" sz="11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200" b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mk-MK" sz="1200" b="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</a:tr>
              <a:tr h="3003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≤ 1000 kW	 </a:t>
                      </a:r>
                      <a:endParaRPr lang="mk-MK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11.00</a:t>
                      </a:r>
                      <a:r>
                        <a:rPr lang="mk-M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mk-M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k-MK" sz="12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  <a:tr h="2896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&gt; 1001 kW –3000kW	 </a:t>
                      </a:r>
                      <a:endParaRPr lang="mk-M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mk-M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9.00</a:t>
                      </a:r>
                      <a:r>
                        <a:rPr lang="mk-M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mk-M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k-MK" sz="12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</a:tr>
              <a:tr h="358538">
                <a:tc>
                  <a:txBody>
                    <a:bodyPr/>
                    <a:lstStyle/>
                    <a:p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Фотоволтаици – Инсталирана моќност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200" b="0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k-MK" sz="1400" kern="1200" baseline="0" dirty="0" smtClean="0">
                          <a:latin typeface="Arial" pitchFamily="34" charset="0"/>
                          <a:cs typeface="Arial" pitchFamily="34" charset="0"/>
                        </a:rPr>
                        <a:t>≤ 50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r>
                        <a:rPr kumimoji="0" lang="mk-MK" sz="1400" kern="1200" baseline="0" dirty="0" smtClean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endParaRPr kumimoji="0" lang="mk-MK" sz="1400" kern="1200" baseline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30.00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1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mk-MK" sz="1400" baseline="0" dirty="0" smtClean="0">
                          <a:latin typeface="Arial" pitchFamily="34" charset="0"/>
                          <a:cs typeface="Arial" pitchFamily="34" charset="0"/>
                        </a:rPr>
                        <a:t> 51 – 1000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kW</a:t>
                      </a:r>
                      <a:endParaRPr lang="mk-MK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sz="1400" dirty="0" smtClean="0">
                          <a:latin typeface="Arial" pitchFamily="34" charset="0"/>
                          <a:cs typeface="Arial" pitchFamily="34" charset="0"/>
                        </a:rPr>
                        <a:t>26.00</a:t>
                      </a:r>
                      <a:endParaRPr lang="mk-MK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mk-MK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525</TotalTime>
  <Words>857</Words>
  <Application>Microsoft Office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Преглед на ОИЕ и ЕЕ во Република Македонија  и регионот</vt:lpstr>
      <vt:lpstr>Општи податоци за Република Македонија</vt:lpstr>
      <vt:lpstr>Планирана финална потрошувачка на енергија за 2011 год</vt:lpstr>
      <vt:lpstr>Финална енергетска потрошувачка по сектори во %  </vt:lpstr>
      <vt:lpstr>Производство на електрична енергија  </vt:lpstr>
      <vt:lpstr>Регулатива во Република Македонија</vt:lpstr>
      <vt:lpstr>Надлежности на Агенцијата за енергетика на Република Македонија</vt:lpstr>
      <vt:lpstr>Постројки кои произведуваат ел. енергија од ОИЕ кои користат feed-in тарифи </vt:lpstr>
      <vt:lpstr>Feed-in тарифи во Република Македонија</vt:lpstr>
      <vt:lpstr>Состојба со ЕЕ во Република Македонија</vt:lpstr>
      <vt:lpstr>Проблеми за развој на ЕЕ</vt:lpstr>
      <vt:lpstr>Чекори за подобрување на енергетската состојба во Македонија</vt:lpstr>
      <vt:lpstr>Состојбата во регионот</vt:lpstr>
      <vt:lpstr>Цени на електричната енергија во регионот </vt:lpstr>
      <vt:lpstr>Индекс за одржлив развој</vt:lpstr>
      <vt:lpstr>Застапеност на различните извори на потрошената електрична енергија во регионот</vt:lpstr>
      <vt:lpstr>Чекори за подобрување на енергетската состојба</vt:lpstr>
      <vt:lpstr>Slide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theTajja</dc:creator>
  <cp:lastModifiedBy>Aleksandra</cp:lastModifiedBy>
  <cp:revision>58</cp:revision>
  <dcterms:created xsi:type="dcterms:W3CDTF">2011-12-01T05:21:25Z</dcterms:created>
  <dcterms:modified xsi:type="dcterms:W3CDTF">2011-12-02T12:41:42Z</dcterms:modified>
</cp:coreProperties>
</file>