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0"/>
  </p:handoutMasterIdLst>
  <p:sldIdLst>
    <p:sldId id="256" r:id="rId2"/>
    <p:sldId id="257" r:id="rId3"/>
    <p:sldId id="266" r:id="rId4"/>
    <p:sldId id="260" r:id="rId5"/>
    <p:sldId id="269" r:id="rId6"/>
    <p:sldId id="275" r:id="rId7"/>
    <p:sldId id="280" r:id="rId8"/>
    <p:sldId id="265" r:id="rId9"/>
    <p:sldId id="274" r:id="rId10"/>
    <p:sldId id="276" r:id="rId11"/>
    <p:sldId id="277" r:id="rId12"/>
    <p:sldId id="278" r:id="rId13"/>
    <p:sldId id="279" r:id="rId14"/>
    <p:sldId id="261" r:id="rId15"/>
    <p:sldId id="262" r:id="rId16"/>
    <p:sldId id="270" r:id="rId17"/>
    <p:sldId id="271" r:id="rId18"/>
    <p:sldId id="272" r:id="rId19"/>
  </p:sldIdLst>
  <p:sldSz cx="9144000" cy="6858000" type="screen4x3"/>
  <p:notesSz cx="6662738" cy="9926638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9933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k-MK"/>
  <c:chart>
    <c:autoTitleDeleted val="1"/>
    <c:plotArea>
      <c:layout>
        <c:manualLayout>
          <c:layoutTarget val="inner"/>
          <c:xMode val="edge"/>
          <c:yMode val="edge"/>
          <c:x val="0.10480132691746855"/>
          <c:y val="3.1826405071994482E-2"/>
          <c:w val="0.49942123554000256"/>
          <c:h val="0.9363471898560097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explosion val="15"/>
            <c:spPr>
              <a:solidFill>
                <a:srgbClr val="FF9933"/>
              </a:solidFill>
            </c:spPr>
          </c:dPt>
          <c:dPt>
            <c:idx val="1"/>
            <c:explosion val="11"/>
          </c:dPt>
          <c:dPt>
            <c:idx val="2"/>
            <c:spPr>
              <a:solidFill>
                <a:schemeClr val="tx2">
                  <a:lumMod val="50000"/>
                </a:schemeClr>
              </a:solidFill>
            </c:spPr>
          </c:dPt>
          <c:dPt>
            <c:idx val="3"/>
            <c:spPr>
              <a:solidFill>
                <a:srgbClr val="993300"/>
              </a:solidFill>
            </c:spPr>
          </c:dPt>
          <c:dPt>
            <c:idx val="4"/>
            <c:spPr>
              <a:solidFill>
                <a:srgbClr val="008080"/>
              </a:solidFill>
            </c:spPr>
          </c:dPt>
          <c:cat>
            <c:strRef>
              <c:f>Sheet1!$A$2:$A$6</c:f>
              <c:strCache>
                <c:ptCount val="5"/>
                <c:pt idx="0">
                  <c:v>Solid fuels 41%</c:v>
                </c:pt>
                <c:pt idx="1">
                  <c:v>Oil 34%</c:v>
                </c:pt>
                <c:pt idx="2">
                  <c:v>Gas 13%</c:v>
                </c:pt>
                <c:pt idx="3">
                  <c:v>Renewables 10%</c:v>
                </c:pt>
                <c:pt idx="4">
                  <c:v>Other 2%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0.41000000000000003</c:v>
                </c:pt>
                <c:pt idx="1">
                  <c:v>0.34000000000000008</c:v>
                </c:pt>
                <c:pt idx="2">
                  <c:v>0.13</c:v>
                </c:pt>
                <c:pt idx="3">
                  <c:v>0.1</c:v>
                </c:pt>
                <c:pt idx="4">
                  <c:v>2.0000000000000004E-2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</c:legend>
    <c:plotVisOnly val="1"/>
  </c:chart>
  <c:txPr>
    <a:bodyPr/>
    <a:lstStyle/>
    <a:p>
      <a:pPr>
        <a:defRPr sz="1800"/>
      </a:pPr>
      <a:endParaRPr lang="mk-MK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0.43875</cdr:x>
      <cdr:y>0.32392</cdr:y>
    </cdr:from>
    <cdr:to>
      <cdr:x>0.54375</cdr:x>
      <cdr:y>0.45516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10744" y="1421829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mk-MK" sz="1100" dirty="0"/>
        </a:p>
      </cdr:txBody>
    </cdr:sp>
  </cdr:relSizeAnchor>
  <cdr:relSizeAnchor xmlns:cdr="http://schemas.openxmlformats.org/drawingml/2006/chartDrawing">
    <cdr:from>
      <cdr:x>0.4475</cdr:x>
      <cdr:y>0.29111</cdr:y>
    </cdr:from>
    <cdr:to>
      <cdr:x>0.5525</cdr:x>
      <cdr:y>0.38954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82752" y="1277813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mk-MK" sz="2400" dirty="0" smtClean="0"/>
            <a:t>41%</a:t>
          </a:r>
          <a:endParaRPr lang="mk-MK" sz="2400" dirty="0"/>
        </a:p>
      </cdr:txBody>
    </cdr:sp>
  </cdr:relSizeAnchor>
  <cdr:relSizeAnchor xmlns:cdr="http://schemas.openxmlformats.org/drawingml/2006/chartDrawing">
    <cdr:from>
      <cdr:x>0.21875</cdr:x>
      <cdr:y>0.689</cdr:y>
    </cdr:from>
    <cdr:to>
      <cdr:x>0.32375</cdr:x>
      <cdr:y>0.78743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00200" y="3024336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2400" dirty="0" smtClean="0"/>
            <a:t>34</a:t>
          </a:r>
          <a:r>
            <a:rPr lang="mk-MK" sz="2400" dirty="0" smtClean="0"/>
            <a:t>%</a:t>
          </a:r>
          <a:endParaRPr lang="mk-MK" sz="2400" dirty="0"/>
        </a:p>
      </cdr:txBody>
    </cdr:sp>
  </cdr:relSizeAnchor>
  <cdr:relSizeAnchor xmlns:cdr="http://schemas.openxmlformats.org/drawingml/2006/chartDrawing">
    <cdr:from>
      <cdr:x>0.21875</cdr:x>
      <cdr:y>0.09843</cdr:y>
    </cdr:from>
    <cdr:to>
      <cdr:x>0.32375</cdr:x>
      <cdr:y>0.19686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800200" y="432048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2400" dirty="0" smtClean="0">
              <a:solidFill>
                <a:schemeClr val="bg1"/>
              </a:solidFill>
            </a:rPr>
            <a:t>10</a:t>
          </a:r>
          <a:r>
            <a:rPr lang="mk-MK" sz="2400" dirty="0" smtClean="0">
              <a:solidFill>
                <a:schemeClr val="bg1"/>
              </a:solidFill>
            </a:rPr>
            <a:t>%</a:t>
          </a:r>
          <a:endParaRPr lang="mk-MK" sz="24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0.13125</cdr:x>
      <cdr:y>0.3281</cdr:y>
    </cdr:from>
    <cdr:to>
      <cdr:x>0.23625</cdr:x>
      <cdr:y>0.42653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080120" y="1440160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2400" dirty="0" smtClean="0">
              <a:solidFill>
                <a:schemeClr val="bg1"/>
              </a:solidFill>
            </a:rPr>
            <a:t>13</a:t>
          </a:r>
          <a:r>
            <a:rPr lang="mk-MK" sz="2400" dirty="0" smtClean="0">
              <a:solidFill>
                <a:schemeClr val="bg1"/>
              </a:solidFill>
            </a:rPr>
            <a:t>%</a:t>
          </a:r>
          <a:endParaRPr lang="mk-MK" sz="24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0.35</cdr:x>
      <cdr:y>0</cdr:y>
    </cdr:from>
    <cdr:to>
      <cdr:x>0.48999</cdr:x>
      <cdr:y>0.09843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880320" y="0"/>
          <a:ext cx="115212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endParaRPr lang="mk-MK" sz="2400" dirty="0"/>
        </a:p>
      </cdr:txBody>
    </cdr:sp>
  </cdr:relSizeAnchor>
  <cdr:relSizeAnchor xmlns:cdr="http://schemas.openxmlformats.org/drawingml/2006/chartDrawing">
    <cdr:from>
      <cdr:x>0.35</cdr:x>
      <cdr:y>0</cdr:y>
    </cdr:from>
    <cdr:to>
      <cdr:x>0.56874</cdr:x>
      <cdr:y>0.08202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880320" y="0"/>
          <a:ext cx="18002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mk-MK" sz="1100" dirty="0"/>
        </a:p>
      </cdr:txBody>
    </cdr:sp>
  </cdr:relSizeAnchor>
  <cdr:relSizeAnchor xmlns:cdr="http://schemas.openxmlformats.org/drawingml/2006/chartDrawing">
    <cdr:from>
      <cdr:x>0.34125</cdr:x>
      <cdr:y>0</cdr:y>
    </cdr:from>
    <cdr:to>
      <cdr:x>0.60374</cdr:x>
      <cdr:y>0.09843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808312" y="0"/>
          <a:ext cx="216024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- </a:t>
          </a:r>
          <a:r>
            <a:rPr lang="en-US" sz="2400" dirty="0" smtClean="0"/>
            <a:t>2%</a:t>
          </a:r>
          <a:endParaRPr lang="mk-MK" sz="2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2D3BA-13C3-49C5-AC0D-7D7E88629560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8418D-B2B5-47BC-A0AE-9211F6EA8C7F}" type="slidenum">
              <a:rPr lang="mk-MK" smtClean="0"/>
              <a:pPr/>
              <a:t>‹#›</a:t>
            </a:fld>
            <a:endParaRPr lang="mk-M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47099C-192E-46E6-A684-27F8AEA1F39D}" type="datetimeFigureOut">
              <a:rPr lang="mk-MK" smtClean="0"/>
              <a:pPr/>
              <a:t>02.12.2011</a:t>
            </a:fld>
            <a:endParaRPr lang="mk-MK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9C037D-5CF7-4D03-8F5D-15B27E519F81}" type="slidenum">
              <a:rPr lang="mk-MK" smtClean="0"/>
              <a:pPr/>
              <a:t>‹#›</a:t>
            </a:fld>
            <a:endParaRPr lang="mk-MK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 and EE in the Republic of Macedonia and the region</a:t>
            </a:r>
            <a:endParaRPr lang="mk-M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936768"/>
          </a:xfrm>
        </p:spPr>
        <p:txBody>
          <a:bodyPr>
            <a:normAutofit/>
          </a:bodyPr>
          <a:lstStyle/>
          <a:p>
            <a:pPr algn="l"/>
            <a:endParaRPr lang="ru-RU" sz="2800" dirty="0" smtClean="0"/>
          </a:p>
          <a:p>
            <a:pPr algn="l"/>
            <a:r>
              <a:rPr lang="en-US" sz="2800" dirty="0" smtClean="0">
                <a:latin typeface="Arial" pitchFamily="34" charset="0"/>
                <a:cs typeface="Arial" pitchFamily="34" charset="0"/>
              </a:rPr>
              <a:t>Lazar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Gechevski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Director, Energy Agency of the Republic of Macedonia</a:t>
            </a:r>
            <a:endParaRPr lang="bg-BG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mk-MK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Belgrade, December 5, 2011</a:t>
            </a:r>
            <a:endParaRPr lang="mk-MK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Current state with EE in Republic of Macedonia</a:t>
            </a:r>
            <a:endParaRPr lang="mk-MK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Stagnation with bylaws:</a:t>
            </a:r>
          </a:p>
          <a:p>
            <a:pPr lvl="1"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preparation of the Rulebook for Energy Audits is in progress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preparation of the Rulebook for Energy performance of buildings is in progress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Energy Agency has developed Guide for implementing EE measures in public procurements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Obstacles in the EE development </a:t>
            </a:r>
            <a:endParaRPr lang="mk-MK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lnSpcReduction="10000"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Still there  are no nationally certificated energy auditors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There are no energy passports (labels) for buildings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EE measures are not taken into consideration while planning and designing buildings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agency has developed Guide for implementing EE measures in public procurements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local self-government is lacking resources (financial and human) for the preparation of quality EE plans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Insufficient education of the population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mk-MK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Steps for improving the energy situation in Macedonia</a:t>
            </a:r>
            <a:endParaRPr lang="mk-MK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2088232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  <a:buNone/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mk-MK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2204864"/>
            <a:ext cx="80648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 simplify the administrative procedure for becoming preferential producer of electricity from RES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 accept policy of stable feed-in tariffs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 carry out trainings of staff  in local  self-government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Loans and grants for energy projects to be instructive and easily accessible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 enact separate law on RES and EE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To be considered the possibility of existence of Ministry of Energy and Environment</a:t>
            </a:r>
            <a:endParaRPr lang="mk-MK" sz="24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Current state in the region</a:t>
            </a:r>
            <a:endParaRPr lang="mk-MK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2088232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  <a:buNone/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mk-MK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1700808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All countries of South-East Europe have signed the Energy Community Treaty which implies that they all have same obligations 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countries have alike policies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All distribution systems are still in development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The region has huge potential for the use of RES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Balkan countries have old inefficient buildings with same characteristics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mk-MK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Low prices for electricity</a:t>
            </a:r>
            <a:endParaRPr lang="mk-MK" sz="28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kern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Prices for electricity in the region</a:t>
            </a:r>
            <a:r>
              <a:rPr lang="mk-MK" sz="5400" kern="0" dirty="0" smtClean="0">
                <a:cs typeface="ＭＳ Ｐゴシック" pitchFamily="-106" charset="-128"/>
              </a:rPr>
              <a:t/>
            </a:r>
            <a:br>
              <a:rPr lang="mk-MK" sz="5400" kern="0" dirty="0" smtClean="0">
                <a:cs typeface="ＭＳ Ｐゴシック" pitchFamily="-106" charset="-128"/>
              </a:rPr>
            </a:br>
            <a:endParaRPr lang="mk-MK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528" y="1988840"/>
            <a:ext cx="8349109" cy="3604319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1259632" y="1052736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Macedonia has the lowest price</a:t>
            </a:r>
            <a:endParaRPr lang="mk-MK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Index of sustainable development</a:t>
            </a:r>
            <a:endParaRPr lang="mk-MK" sz="3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060848"/>
            <a:ext cx="6912768" cy="406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5536" y="6165304"/>
            <a:ext cx="8352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1400" dirty="0" smtClean="0"/>
              <a:t>*извор: </a:t>
            </a:r>
            <a:r>
              <a:rPr lang="en-US" sz="1400" dirty="0" smtClean="0"/>
              <a:t>EBRD 2008</a:t>
            </a:r>
            <a:endParaRPr lang="mk-MK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052736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- At calculating the index, are considered</a:t>
            </a:r>
            <a:r>
              <a:rPr lang="mk-MK" dirty="0" smtClean="0">
                <a:latin typeface="Arial" pitchFamily="34" charset="0"/>
                <a:cs typeface="Arial" pitchFamily="34" charset="0"/>
              </a:rPr>
              <a:t>: (1)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</a:t>
            </a:r>
            <a:r>
              <a:rPr lang="mk-MK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position of institutions in each country, </a:t>
            </a:r>
            <a:r>
              <a:rPr lang="mk-MK" dirty="0" smtClean="0">
                <a:latin typeface="Arial" pitchFamily="34" charset="0"/>
                <a:cs typeface="Arial" pitchFamily="34" charset="0"/>
              </a:rPr>
              <a:t>(2)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openness of the energy market  and  </a:t>
            </a:r>
            <a:r>
              <a:rPr lang="mk-MK" dirty="0" smtClean="0">
                <a:latin typeface="Arial" pitchFamily="34" charset="0"/>
                <a:cs typeface="Arial" pitchFamily="34" charset="0"/>
              </a:rPr>
              <a:t>(3)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the achieved results </a:t>
            </a:r>
            <a:endParaRPr lang="mk-MK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Presence of different sources of electricity consumed in the region</a:t>
            </a:r>
            <a:endParaRPr lang="mk-MK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916832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Steps that will improve the energy situation</a:t>
            </a:r>
            <a:endParaRPr lang="mk-MK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36504"/>
          </a:xfrm>
        </p:spPr>
        <p:txBody>
          <a:bodyPr>
            <a:normAutofit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Joint work for the integration of EU Directives into national legislation</a:t>
            </a: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Increasing regional international cooperation</a:t>
            </a: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Setting up feasible regional strategy to attract foreign investments</a:t>
            </a: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Transparency and increased cooperation on every field</a:t>
            </a: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Raising public awareness and increased education of the population in the region</a:t>
            </a: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  <a:buNone/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endParaRPr lang="mk-MK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mk-M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dirty="0" smtClean="0">
                <a:latin typeface="Arial" pitchFamily="34" charset="0"/>
                <a:cs typeface="Arial" pitchFamily="34" charset="0"/>
              </a:rPr>
              <a:t>Thank you for your attention</a:t>
            </a:r>
            <a:r>
              <a:rPr lang="mk-MK" sz="5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ctr">
              <a:buNone/>
            </a:pPr>
            <a:endParaRPr lang="mk-MK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Contact</a:t>
            </a:r>
            <a:r>
              <a:rPr lang="mk-MK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ea@ea.gov.mk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www.ea.gov.mk</a:t>
            </a:r>
          </a:p>
          <a:p>
            <a:pPr algn="ctr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mk-MK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General information for the Republic of Macedonia</a:t>
            </a:r>
            <a:endParaRPr lang="mk-MK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25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713 km</a:t>
            </a:r>
            <a:r>
              <a:rPr lang="mk-MK" sz="2800" baseline="30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-area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Population : 2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,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1 million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The supply of energy is based on domestic fossil fuels and hydro power.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The rest is provided from imported gas, liquid fuel and coal. 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None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Total energy demand is about 120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000 TJ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57 GJ per capita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Electricity consumption is about 9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000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GWh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Import of electricity 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3.000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GWh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(500 М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€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/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annually</a:t>
            </a:r>
            <a:r>
              <a:rPr lang="mk-MK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).</a:t>
            </a:r>
            <a:endParaRPr lang="mk-MK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Final energy consumption planned for 2011 </a:t>
            </a:r>
            <a:endParaRPr lang="mk-MK" sz="3200" b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7" y="2186780"/>
            <a:ext cx="7123505" cy="4122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372200" y="2852936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Electricity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2492896"/>
            <a:ext cx="144016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Geothermal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energy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2636912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Wood for heating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7664" y="2924944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Natural gas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2200" y="5157192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Coal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2120" y="5373216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Cox</a:t>
            </a:r>
            <a:endParaRPr lang="mk-MK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5877272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Other solid fuels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67744" y="5229200"/>
            <a:ext cx="172819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Oil fuels</a:t>
            </a:r>
            <a:endParaRPr lang="mk-MK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Final energy consumption by sector in % </a:t>
            </a:r>
            <a:r>
              <a:rPr lang="mk-MK" sz="3200" i="1" dirty="0" smtClean="0"/>
              <a:t/>
            </a:r>
            <a:br>
              <a:rPr lang="mk-MK" sz="3200" i="1" dirty="0" smtClean="0"/>
            </a:br>
            <a:endParaRPr lang="mk-MK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" dirty="0" smtClean="0"/>
              <a:t>.</a:t>
            </a:r>
            <a:endParaRPr lang="mk-MK" sz="8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348880"/>
            <a:ext cx="7705228" cy="37517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12160" y="3212976"/>
            <a:ext cx="176470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Industry 34%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47656" y="3501008"/>
            <a:ext cx="162068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Transport 20%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2160" y="3861048"/>
            <a:ext cx="15486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Households 29%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7656" y="4149080"/>
            <a:ext cx="309634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Trade and public services 13%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47656" y="4437112"/>
            <a:ext cx="309634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Agriculture /Forestry 2%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7656" y="4725144"/>
            <a:ext cx="309634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Other sectors 2%</a:t>
            </a:r>
            <a:endParaRPr lang="mk-M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cs typeface="Times New Roman" pitchFamily="18" charset="0"/>
              </a:rPr>
              <a:t>Production of electricity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mk-MK" dirty="0"/>
          </a:p>
        </p:txBody>
      </p:sp>
      <p:pic>
        <p:nvPicPr>
          <p:cNvPr id="4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1900251"/>
            <a:ext cx="7992888" cy="3977021"/>
          </a:xfrm>
        </p:spPr>
      </p:pic>
      <p:sp>
        <p:nvSpPr>
          <p:cNvPr id="5" name="TextBox 4"/>
          <p:cNvSpPr txBox="1"/>
          <p:nvPr/>
        </p:nvSpPr>
        <p:spPr>
          <a:xfrm>
            <a:off x="4716016" y="4941168"/>
            <a:ext cx="648072" cy="338554"/>
          </a:xfrm>
          <a:prstGeom prst="rect">
            <a:avLst/>
          </a:prstGeom>
          <a:solidFill>
            <a:schemeClr val="bg1"/>
          </a:solidFill>
          <a:effectLst>
            <a:outerShdw sx="1000" sy="1000" algn="ctr" rotWithShape="0">
              <a:srgbClr val="000000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72%</a:t>
            </a:r>
            <a:endParaRPr lang="mk-MK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Legislation in Republic of Macedonia</a:t>
            </a:r>
            <a:endParaRPr lang="mk-MK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New Energy Law (in force from 18.02.2011)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Strategy for energy development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Strategy for energy efficiency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Strategy for the use of Renewable Energy Sources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Action plan for Energy Efficiency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National feed-in Tariffs</a:t>
            </a:r>
            <a:endParaRPr lang="mk-MK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Act for limitation of installed capacity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Rulebook for Renewable energy sources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Rulebook for obtaining status of preferential producer of electricity produced from highly efficient plants with combined production</a:t>
            </a:r>
          </a:p>
          <a:p>
            <a:pPr>
              <a:buClr>
                <a:schemeClr val="bg2">
                  <a:lumMod val="10000"/>
                </a:schemeClr>
              </a:buClr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Rulebook for issuing Guarantees of origin for production of electricity produced from RES and highly efficient plants with combined production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Responsibilities of the Energy Agency of the Republic of Macedonia</a:t>
            </a:r>
            <a:endParaRPr lang="mk-MK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Participation in the preparation of strategies and action plans for energy ( EE and RES)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Development of the national energy balance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Trainings and exams for future energy auditors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Review of 3-year Strategy plans and one-year reports on EE and RES of all 84 municipalities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Issuing approvals to measure wind energy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Issuing certificate for obtaining the status of preferential producer of electricity from RES and highly efficient cogeneration plants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Issuing guarantees of origin for electricity produced from RES and highly efficient cogeneration plants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>
              <a:buClr>
                <a:schemeClr val="bg2">
                  <a:lumMod val="10000"/>
                </a:schemeClr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Implementing donor energy projects.</a:t>
            </a:r>
            <a:endParaRPr lang="mk-MK" sz="28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endParaRPr lang="mk-M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Plants that produce energy from RES and use feed-in tariffs</a:t>
            </a:r>
            <a:r>
              <a:rPr lang="mk-MK" sz="5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mk-MK" sz="5400" dirty="0" smtClean="0">
                <a:latin typeface="Arial" pitchFamily="34" charset="0"/>
                <a:cs typeface="Arial" pitchFamily="34" charset="0"/>
              </a:rPr>
            </a:br>
            <a:endParaRPr lang="mk-MK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23528" y="1700807"/>
          <a:ext cx="8435280" cy="374441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811760"/>
                <a:gridCol w="2811760"/>
                <a:gridCol w="2811760"/>
              </a:tblGrid>
              <a:tr h="755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mk-MK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Photovoltaic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plants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Small hydropower plants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55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Number of plants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mk-MK" sz="11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mk-MK" sz="11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17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Total installed capacity</a:t>
                      </a:r>
                      <a:r>
                        <a:rPr lang="mk-MK" sz="18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kW)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>
                          <a:latin typeface="Arial" pitchFamily="34" charset="0"/>
                          <a:cs typeface="Arial" pitchFamily="34" charset="0"/>
                        </a:rPr>
                        <a:t>1468</a:t>
                      </a:r>
                      <a:endParaRPr lang="mk-MK" sz="11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>
                          <a:latin typeface="Arial" pitchFamily="34" charset="0"/>
                          <a:cs typeface="Arial" pitchFamily="34" charset="0"/>
                        </a:rPr>
                        <a:t>3689</a:t>
                      </a:r>
                      <a:endParaRPr lang="mk-MK" sz="11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117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Planned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annual production </a:t>
                      </a:r>
                      <a:r>
                        <a:rPr lang="mk-MK" sz="18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800" dirty="0" err="1">
                          <a:latin typeface="Arial" pitchFamily="34" charset="0"/>
                          <a:cs typeface="Arial" pitchFamily="34" charset="0"/>
                        </a:rPr>
                        <a:t>MWh</a:t>
                      </a:r>
                      <a:r>
                        <a:rPr lang="en-US" sz="180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 dirty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mk-MK" sz="1800" dirty="0">
                          <a:latin typeface="Arial" pitchFamily="34" charset="0"/>
                          <a:cs typeface="Arial" pitchFamily="34" charset="0"/>
                        </a:rPr>
                        <a:t>18394</a:t>
                      </a:r>
                      <a:endParaRPr lang="mk-MK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5733256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construction of the first wind park in the Republic of Macedonia has started</a:t>
            </a:r>
            <a:endParaRPr lang="mk-M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Feed-in tariffs in the Republic of Macedonia</a:t>
            </a:r>
            <a:endParaRPr lang="mk-MK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27584" y="980728"/>
          <a:ext cx="7200801" cy="5594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2952328"/>
                <a:gridCol w="936105"/>
              </a:tblGrid>
              <a:tr h="3203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Type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of plant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Preferential tariff in </a:t>
                      </a:r>
                      <a:r>
                        <a:rPr lang="mk-MK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mk-MK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kWh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Arial" pitchFamily="34" charset="0"/>
                          <a:cs typeface="Arial" pitchFamily="34" charset="0"/>
                        </a:rPr>
                        <a:t>Years</a:t>
                      </a:r>
                      <a:endParaRPr lang="mk-MK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52322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Small hydropower plants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200" b="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39711">
                <a:tc>
                  <a:txBody>
                    <a:bodyPr/>
                    <a:lstStyle/>
                    <a:p>
                      <a:r>
                        <a:rPr lang="mk-MK" sz="1400" dirty="0" smtClean="0">
                          <a:latin typeface="Arial" pitchFamily="34" charset="0"/>
                          <a:cs typeface="Arial" pitchFamily="34" charset="0"/>
                        </a:rPr>
                        <a:t>1 - 1 020 000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12.00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7100">
                <a:tc>
                  <a:txBody>
                    <a:bodyPr/>
                    <a:lstStyle/>
                    <a:p>
                      <a:r>
                        <a:rPr lang="mk-MK" sz="1400" dirty="0" smtClean="0">
                          <a:latin typeface="Arial" pitchFamily="34" charset="0"/>
                          <a:cs typeface="Arial" pitchFamily="34" charset="0"/>
                        </a:rPr>
                        <a:t>1 020 001 – 2 040 000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kWh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8.00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mk-MK" sz="1400" dirty="0" smtClean="0">
                          <a:latin typeface="Arial" pitchFamily="34" charset="0"/>
                          <a:cs typeface="Arial" pitchFamily="34" charset="0"/>
                        </a:rPr>
                        <a:t>2 040 001 – 4 200 000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kWh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6.00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mk-MK" sz="1400" dirty="0" smtClean="0">
                          <a:latin typeface="Arial" pitchFamily="34" charset="0"/>
                          <a:cs typeface="Arial" pitchFamily="34" charset="0"/>
                        </a:rPr>
                        <a:t>4 200 001 – 8 400 000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kWh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5.00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mk-MK" sz="1400" dirty="0" smtClean="0">
                          <a:latin typeface="Arial" pitchFamily="34" charset="0"/>
                          <a:cs typeface="Arial" pitchFamily="34" charset="0"/>
                        </a:rPr>
                        <a:t>Над 8 400 001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kWh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4.50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Wind parks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8.90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200" b="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Bio – gas installed capacity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200" b="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kumimoji="0" lang="mk-MK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≤ 500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</a:t>
                      </a:r>
                      <a:r>
                        <a:rPr kumimoji="0" lang="mk-MK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15.00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mk-MK" sz="1400" baseline="0" dirty="0" smtClean="0">
                          <a:latin typeface="Arial" pitchFamily="34" charset="0"/>
                          <a:cs typeface="Arial" pitchFamily="34" charset="0"/>
                        </a:rPr>
                        <a:t> 501 – 2000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kW</a:t>
                      </a:r>
                      <a:endParaRPr lang="mk-MK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dirty="0" smtClean="0">
                          <a:latin typeface="Arial" pitchFamily="34" charset="0"/>
                          <a:cs typeface="Arial" pitchFamily="34" charset="0"/>
                        </a:rPr>
                        <a:t>13.00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7537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Bio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mass  - installed capacity</a:t>
                      </a:r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200" b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mk-MK" sz="1200" b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/>
                </a:tc>
              </a:tr>
              <a:tr h="279357">
                <a:tc>
                  <a:txBody>
                    <a:bodyPr/>
                    <a:lstStyle/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≤</a:t>
                      </a:r>
                      <a:r>
                        <a:rPr kumimoji="0" lang="mk-MK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1000 kW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11.00</a:t>
                      </a:r>
                      <a:endParaRPr lang="en-US" sz="1400" b="1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mk-MK" sz="12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/>
                </a:tc>
              </a:tr>
              <a:tr h="342317">
                <a:tc>
                  <a:txBody>
                    <a:bodyPr/>
                    <a:lstStyle/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&gt;</a:t>
                      </a:r>
                      <a:r>
                        <a:rPr kumimoji="0" lang="mk-MK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1001 kW –3000kW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9.00</a:t>
                      </a:r>
                      <a:endParaRPr lang="en-US" sz="1400" b="1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mk-MK" sz="1200" b="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/>
                </a:tc>
              </a:tr>
              <a:tr h="3297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Photovoltaic – installed capacity </a:t>
                      </a:r>
                      <a:endParaRPr lang="mk-MK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200" b="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mk-MK" sz="14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≤ 50 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kW</a:t>
                      </a:r>
                      <a:r>
                        <a:rPr lang="mk-MK" sz="14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	</a:t>
                      </a:r>
                      <a:endParaRPr lang="mk-MK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11.00</a:t>
                      </a:r>
                      <a:endParaRPr lang="en-US" sz="1400" b="1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03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&gt;</a:t>
                      </a:r>
                      <a:r>
                        <a:rPr lang="mk-MK" sz="14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51 – 1000 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kW </a:t>
                      </a:r>
                      <a:endParaRPr lang="mk-MK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mk-MK" sz="1400" b="1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9.00</a:t>
                      </a:r>
                      <a:endParaRPr lang="en-US" sz="1400" b="1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mk-MK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528</TotalTime>
  <Words>896</Words>
  <Application>Microsoft Office PowerPoint</Application>
  <PresentationFormat>On-screen Show (4:3)</PresentationFormat>
  <Paragraphs>166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RES and EE in the Republic of Macedonia and the region</vt:lpstr>
      <vt:lpstr>General information for the Republic of Macedonia</vt:lpstr>
      <vt:lpstr>Final energy consumption planned for 2011 </vt:lpstr>
      <vt:lpstr>Final energy consumption by sector in %  </vt:lpstr>
      <vt:lpstr>Production of electricity </vt:lpstr>
      <vt:lpstr>Legislation in Republic of Macedonia</vt:lpstr>
      <vt:lpstr>Responsibilities of the Energy Agency of the Republic of Macedonia</vt:lpstr>
      <vt:lpstr>Plants that produce energy from RES and use feed-in tariffs </vt:lpstr>
      <vt:lpstr>Feed-in tariffs in the Republic of Macedonia</vt:lpstr>
      <vt:lpstr>Current state with EE in Republic of Macedonia</vt:lpstr>
      <vt:lpstr>Obstacles in the EE development </vt:lpstr>
      <vt:lpstr>Steps for improving the energy situation in Macedonia</vt:lpstr>
      <vt:lpstr>Current state in the region</vt:lpstr>
      <vt:lpstr>Prices for electricity in the region </vt:lpstr>
      <vt:lpstr>Index of sustainable development</vt:lpstr>
      <vt:lpstr>Presence of different sources of electricity consumed in the region</vt:lpstr>
      <vt:lpstr>Steps that will improve the energy situation</vt:lpstr>
      <vt:lpstr>Slide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theTajja</dc:creator>
  <cp:lastModifiedBy>Aleksandra</cp:lastModifiedBy>
  <cp:revision>73</cp:revision>
  <dcterms:created xsi:type="dcterms:W3CDTF">2011-12-01T05:21:25Z</dcterms:created>
  <dcterms:modified xsi:type="dcterms:W3CDTF">2011-12-02T13:07:42Z</dcterms:modified>
</cp:coreProperties>
</file>