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9" r:id="rId3"/>
    <p:sldId id="371" r:id="rId4"/>
    <p:sldId id="284" r:id="rId5"/>
    <p:sldId id="352" r:id="rId6"/>
    <p:sldId id="353" r:id="rId7"/>
    <p:sldId id="373" r:id="rId8"/>
    <p:sldId id="372" r:id="rId9"/>
    <p:sldId id="368" r:id="rId10"/>
    <p:sldId id="369" r:id="rId11"/>
    <p:sldId id="280" r:id="rId12"/>
  </p:sldIdLst>
  <p:sldSz cx="9144000" cy="6858000" type="screen4x3"/>
  <p:notesSz cx="6797675" cy="9874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0033CC"/>
    <a:srgbClr val="3366FF"/>
    <a:srgbClr val="CCFFFF"/>
    <a:srgbClr val="CCECFF"/>
    <a:srgbClr val="00CC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34" autoAdjust="0"/>
    <p:restoredTop sz="94548" autoAdjust="0"/>
  </p:normalViewPr>
  <p:slideViewPr>
    <p:cSldViewPr>
      <p:cViewPr>
        <p:scale>
          <a:sx n="75" d="100"/>
          <a:sy n="75" d="100"/>
        </p:scale>
        <p:origin x="-126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5" d="100"/>
          <a:sy n="85" d="100"/>
        </p:scale>
        <p:origin x="-1860" y="-72"/>
      </p:cViewPr>
      <p:guideLst>
        <p:guide orient="horz" pos="3111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9" tIns="45405" rIns="90809" bIns="45405" numCol="1" anchor="t" anchorCtr="0" compatLnSpc="1">
            <a:prstTxWarp prst="textNoShape">
              <a:avLst/>
            </a:prstTxWarp>
          </a:bodyPr>
          <a:lstStyle>
            <a:lvl1pPr algn="l" defTabSz="908050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9" tIns="45405" rIns="90809" bIns="45405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9" tIns="45405" rIns="90809" bIns="45405" numCol="1" anchor="b" anchorCtr="0" compatLnSpc="1">
            <a:prstTxWarp prst="textNoShape">
              <a:avLst/>
            </a:prstTxWarp>
          </a:bodyPr>
          <a:lstStyle>
            <a:lvl1pPr algn="l" defTabSz="908050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9" tIns="45405" rIns="90809" bIns="45405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FEDEAA4-7EEE-4435-9B3E-5FCABE542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l" defTabSz="925513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8713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l" defTabSz="925513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4" tIns="46268" rIns="92534" bIns="46268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9CDCD5E-5A43-4BB6-B73B-35F7660A9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57A727-78DD-44F8-A0E2-4AA416B073C5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49C302-8821-44E0-A970-F2700A521D9B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3C148C-2763-4D2B-BE35-4D9CE86A9800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2F940-FE42-40F3-94DA-0EC21DC415FC}" type="slidenum">
              <a:rPr 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C62EF5-ECD9-495E-B3B1-77F675B6B1C6}" type="slidenum">
              <a:rPr lang="en-US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7882E5-5D4F-4574-8AD0-E13E84229BD5}" type="slidenum">
              <a:rPr lang="en-US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789C57-B26B-4F25-90B6-D33D1CD6A744}" type="slidenum">
              <a:rPr lang="en-US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46BF95-8D87-4036-8224-2F4C66977C67}" type="slidenum">
              <a:rPr lang="en-US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EB395A-0C84-44FF-93E7-98EC0B71A0EC}" type="slidenum">
              <a:rPr lang="en-US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D5125A-C4D1-413A-B45A-CDE292AD723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F2C73F-D8EC-42A5-B52C-0FB73DEB5E3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FD1860-BD2C-4AF4-8EC1-9C94C460BB9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81DDB-1BAD-4F38-97FB-82B27C82FF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AF91E-62EF-4104-9F12-E7004CFD30F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70A93-4282-44C7-9218-B1E1A6B6EBF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3F257B-1CB3-421E-81F3-F087487CCCF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4521E1-F75F-4D32-BECA-F45B5315DDB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4FB69-A42D-48A5-8756-2436B9E6246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CCE96C-138A-4DD4-88B5-A771BD6D4B4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F018B-4FB1-4DE4-87E8-7C5266F90E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AB4E7-548E-44F1-8681-0AA155EC620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1DA492-B8A9-4B97-85AC-0D66BF08FFB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popovic2@worldbank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19200"/>
            <a:ext cx="7696200" cy="2362200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Financing Energy Efficiency in Developing Countries</a:t>
            </a:r>
            <a:br>
              <a:rPr lang="en-US" sz="4000" smtClean="0"/>
            </a:br>
            <a:r>
              <a:rPr lang="en-US" sz="3600" i="1" smtClean="0"/>
              <a:t>Lessons Learned and Remaining Challenges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114800"/>
            <a:ext cx="7848600" cy="2133600"/>
          </a:xfrm>
        </p:spPr>
        <p:txBody>
          <a:bodyPr/>
          <a:lstStyle/>
          <a:p>
            <a:pPr eaLnBrk="1" hangingPunct="1">
              <a:spcBef>
                <a:spcPts val="100"/>
              </a:spcBef>
            </a:pPr>
            <a:r>
              <a:rPr lang="en-US" sz="2100" dirty="0" smtClean="0"/>
              <a:t>Milan </a:t>
            </a:r>
            <a:r>
              <a:rPr lang="en-US" sz="2100" dirty="0" err="1" smtClean="0"/>
              <a:t>Popovic</a:t>
            </a:r>
            <a:endParaRPr lang="en-US" sz="2100" dirty="0" smtClean="0"/>
          </a:p>
          <a:p>
            <a:pPr eaLnBrk="1" hangingPunct="1">
              <a:spcBef>
                <a:spcPts val="100"/>
              </a:spcBef>
            </a:pPr>
            <a:r>
              <a:rPr lang="en-US" sz="2100" dirty="0" smtClean="0"/>
              <a:t>Operations Officer, Energy Sector </a:t>
            </a:r>
            <a:endParaRPr lang="en-US" sz="2100" dirty="0" smtClean="0"/>
          </a:p>
          <a:p>
            <a:pPr eaLnBrk="1" hangingPunct="1">
              <a:spcBef>
                <a:spcPts val="100"/>
              </a:spcBef>
            </a:pPr>
            <a:r>
              <a:rPr lang="en-US" sz="2100" dirty="0" smtClean="0"/>
              <a:t>World </a:t>
            </a:r>
            <a:r>
              <a:rPr lang="en-US" sz="2100" dirty="0" smtClean="0"/>
              <a:t>Bank</a:t>
            </a:r>
          </a:p>
          <a:p>
            <a:pPr eaLnBrk="1" hangingPunct="1">
              <a:spcBef>
                <a:spcPts val="100"/>
              </a:spcBef>
            </a:pPr>
            <a:r>
              <a:rPr lang="en-US" sz="1200" dirty="0" smtClean="0"/>
              <a:t>	</a:t>
            </a:r>
            <a:endParaRPr lang="en-US" sz="1200" i="1" dirty="0" smtClean="0"/>
          </a:p>
          <a:p>
            <a:pPr algn="r" eaLnBrk="1" hangingPunct="1">
              <a:spcBef>
                <a:spcPts val="300"/>
              </a:spcBef>
            </a:pPr>
            <a:r>
              <a:rPr lang="en-US" sz="2000" i="1" dirty="0" smtClean="0"/>
              <a:t>December 5, 2011 </a:t>
            </a:r>
            <a:r>
              <a:rPr lang="en-US" sz="2000" i="1" dirty="0" smtClean="0"/>
              <a:t>- </a:t>
            </a:r>
            <a:r>
              <a:rPr lang="en-US" sz="2000" i="1" dirty="0" smtClean="0"/>
              <a:t>Beograd.</a:t>
            </a:r>
            <a:endParaRPr lang="en-US" sz="21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7813"/>
            <a:ext cx="8382000" cy="941387"/>
          </a:xfrm>
        </p:spPr>
        <p:txBody>
          <a:bodyPr/>
          <a:lstStyle/>
          <a:p>
            <a:pPr eaLnBrk="1" hangingPunct="1"/>
            <a:r>
              <a:rPr lang="en-US" smtClean="0"/>
              <a:t>Accelerating EE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305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Enact EE legislation and supporting regulations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smtClean="0"/>
              <a:t>Signals government commitment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smtClean="0"/>
              <a:t>Provides institutional mandates and funding mechanisms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Develop EE programs and set targets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smtClean="0"/>
              <a:t>Creates lines of accountability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smtClean="0"/>
              <a:t>Brings stakeholders together for common purpose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Build local capability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smtClean="0"/>
              <a:t>Often most effective when “learning-by-doing”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smtClean="0"/>
              <a:t>Includes successful marketing and education campaigns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Replicate and scale 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smtClean="0"/>
              <a:t>Builds upon successful pilots, demos, models on a large, commercial scale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i="1" smtClean="0"/>
              <a:t>Gov’t shifts from implementer to market organizer, advocate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noFill/>
        </p:spPr>
        <p:txBody>
          <a:bodyPr/>
          <a:lstStyle/>
          <a:p>
            <a:fld id="{E3DFB465-96EC-4F80-9AAD-BF2B83F8181F}" type="slidenum">
              <a:rPr lang="en-US" smtClean="0">
                <a:cs typeface="Arial" pitchFamily="34" charset="0"/>
              </a:rPr>
              <a:pPr/>
              <a:t>10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534400" cy="1295400"/>
          </a:xfrm>
        </p:spPr>
        <p:txBody>
          <a:bodyPr/>
          <a:lstStyle/>
          <a:p>
            <a:pPr algn="ctr" eaLnBrk="1" hangingPunct="1">
              <a:spcBef>
                <a:spcPct val="100000"/>
              </a:spcBef>
              <a:buFont typeface="Wingdings" pitchFamily="2" charset="2"/>
              <a:buNone/>
            </a:pPr>
            <a:r>
              <a:rPr lang="en-US" sz="6400" b="1" i="1" smtClean="0">
                <a:solidFill>
                  <a:srgbClr val="0000FF"/>
                </a:solidFill>
              </a:rPr>
              <a:t>Thank you!</a:t>
            </a:r>
            <a:endParaRPr lang="en-US" sz="3700" b="1" i="1" smtClean="0">
              <a:solidFill>
                <a:srgbClr val="0000FF"/>
              </a:solidFill>
            </a:endParaRPr>
          </a:p>
        </p:txBody>
      </p:sp>
      <p:sp>
        <p:nvSpPr>
          <p:cNvPr id="28675" name="Rectangle 5"/>
          <p:cNvSpPr>
            <a:spLocks noChangeArrowheads="1"/>
          </p:cNvSpPr>
          <p:nvPr/>
        </p:nvSpPr>
        <p:spPr bwMode="auto">
          <a:xfrm>
            <a:off x="200025" y="3657600"/>
            <a:ext cx="87153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100000"/>
              </a:spcBef>
              <a:buClr>
                <a:srgbClr val="0000FF"/>
              </a:buClr>
              <a:buSzPct val="65000"/>
              <a:buFont typeface="Wingdings" pitchFamily="2" charset="2"/>
              <a:buNone/>
            </a:pPr>
            <a:r>
              <a:rPr lang="en-US" sz="2400" b="0" i="1" dirty="0" smtClean="0"/>
              <a:t>Milan </a:t>
            </a:r>
            <a:r>
              <a:rPr lang="en-US" sz="2400" b="0" i="1" dirty="0" err="1" smtClean="0"/>
              <a:t>Popovic</a:t>
            </a:r>
            <a:endParaRPr lang="en-US" sz="2400" b="0" i="1" dirty="0"/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None/>
            </a:pPr>
            <a:r>
              <a:rPr lang="en-US" sz="2400" b="0" i="1" dirty="0"/>
              <a:t>E-mail: </a:t>
            </a:r>
            <a:r>
              <a:rPr lang="en-US" sz="2400" b="0" i="1" dirty="0" smtClean="0">
                <a:hlinkClick r:id="rId2"/>
              </a:rPr>
              <a:t>mpopovic2@worldbank.org</a:t>
            </a:r>
            <a:endParaRPr lang="en-US" sz="2400" b="0" i="1" dirty="0"/>
          </a:p>
          <a:p>
            <a:pPr marL="342900" indent="-342900">
              <a:spcBef>
                <a:spcPct val="20000"/>
              </a:spcBef>
              <a:buClr>
                <a:srgbClr val="0000FF"/>
              </a:buClr>
              <a:buSzPct val="65000"/>
              <a:buFont typeface="Wingdings" pitchFamily="2" charset="2"/>
              <a:buNone/>
            </a:pPr>
            <a:r>
              <a:rPr lang="en-US" sz="2400" b="0" i="1" dirty="0"/>
              <a:t>Tel: </a:t>
            </a:r>
            <a:r>
              <a:rPr lang="en-US" sz="2400" b="0" i="1" dirty="0" smtClean="0"/>
              <a:t>3023 707</a:t>
            </a:r>
            <a:endParaRPr lang="en-US" sz="24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/>
            <a:r>
              <a:rPr lang="en-US" smtClean="0"/>
              <a:t>Why is EE important?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610600" cy="48006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smtClean="0"/>
              <a:t>Global energy demand will grow 45% by 2030, requiring ~US$26 trillion investment</a:t>
            </a:r>
          </a:p>
          <a:p>
            <a:pPr>
              <a:spcBef>
                <a:spcPts val="300"/>
              </a:spcBef>
            </a:pPr>
            <a:r>
              <a:rPr lang="en-US" sz="2400" smtClean="0"/>
              <a:t>87% of this growth will occur in developing countries</a:t>
            </a:r>
          </a:p>
          <a:p>
            <a:pPr>
              <a:spcBef>
                <a:spcPts val="300"/>
              </a:spcBef>
            </a:pPr>
            <a:r>
              <a:rPr lang="en-US" sz="2400" smtClean="0"/>
              <a:t>Increased volatility in oil and gas prices and supply</a:t>
            </a:r>
          </a:p>
          <a:p>
            <a:pPr>
              <a:spcBef>
                <a:spcPts val="300"/>
              </a:spcBef>
            </a:pPr>
            <a:r>
              <a:rPr lang="en-US" sz="2400" smtClean="0"/>
              <a:t>By 2030, greenhouse gas (GHG) emissions will also grow 45% to 41 Gt</a:t>
            </a:r>
          </a:p>
          <a:p>
            <a:pPr eaLnBrk="1" hangingPunct="1">
              <a:spcBef>
                <a:spcPts val="300"/>
              </a:spcBef>
            </a:pPr>
            <a:r>
              <a:rPr lang="en-US" sz="2400" smtClean="0"/>
              <a:t>EE can: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Reduce new infrastructure investments while easing bottlenecks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Lessen country’s dependence on imported/fossil fuels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Enhance industrial/commercial competitiveness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Ease public expenditures for energy creating fiscal space for other socioeconomic priorities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Reduce environmental footprint, both locally and globally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838200"/>
            <a:ext cx="7924800" cy="527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41387"/>
          </a:xfrm>
        </p:spPr>
        <p:txBody>
          <a:bodyPr/>
          <a:lstStyle/>
          <a:p>
            <a:pPr eaLnBrk="1" hangingPunct="1"/>
            <a:r>
              <a:rPr lang="en-US" smtClean="0"/>
              <a:t>EE is a local energy resource</a:t>
            </a:r>
          </a:p>
        </p:txBody>
      </p:sp>
      <p:sp>
        <p:nvSpPr>
          <p:cNvPr id="5124" name="TextBox 15"/>
          <p:cNvSpPr txBox="1">
            <a:spLocks noChangeArrowheads="1"/>
          </p:cNvSpPr>
          <p:nvPr/>
        </p:nvSpPr>
        <p:spPr bwMode="auto">
          <a:xfrm>
            <a:off x="685800" y="990600"/>
            <a:ext cx="7162800" cy="646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Jobs Generated per Billion Dollars of Expenditure on Select EE (and other) Programs</a:t>
            </a:r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457200" y="5689600"/>
            <a:ext cx="82296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/>
              <a:t>Management Information Services, Inc.,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3"/>
          <a:srcRect t="8000"/>
          <a:stretch>
            <a:fillRect/>
          </a:stretch>
        </p:blipFill>
        <p:spPr bwMode="auto">
          <a:xfrm>
            <a:off x="273050" y="381000"/>
            <a:ext cx="864235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/>
            <a:r>
              <a:rPr lang="en-US" smtClean="0"/>
              <a:t>WB Group EE financing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457200" y="5715000"/>
            <a:ext cx="822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/>
              <a:t>World Bank, 2009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914400"/>
            <a:ext cx="8077200" cy="480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7813"/>
            <a:ext cx="8382000" cy="941387"/>
          </a:xfrm>
        </p:spPr>
        <p:txBody>
          <a:bodyPr/>
          <a:lstStyle/>
          <a:p>
            <a:pPr eaLnBrk="1" hangingPunct="1"/>
            <a:r>
              <a:rPr lang="en-US" smtClean="0"/>
              <a:t>Int’l experiences – delivery models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7924800" cy="464820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3600" smtClean="0"/>
              <a:t>Utility demand-side management (DSM)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3600" smtClean="0"/>
              <a:t>Energy service companies (ESCOs)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3600" smtClean="0"/>
              <a:t>Financing programs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3600" smtClean="0"/>
              <a:t>Market transformation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3600" smtClean="0"/>
              <a:t>Incentives, subsidies and grants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277813"/>
            <a:ext cx="8362950" cy="1139825"/>
          </a:xfrm>
        </p:spPr>
        <p:txBody>
          <a:bodyPr/>
          <a:lstStyle/>
          <a:p>
            <a:pPr eaLnBrk="1" hangingPunct="1"/>
            <a:r>
              <a:rPr lang="en-US" smtClean="0"/>
              <a:t>ESCO business models</a:t>
            </a:r>
          </a:p>
        </p:txBody>
      </p:sp>
      <p:sp>
        <p:nvSpPr>
          <p:cNvPr id="16387" name="Text Box 9"/>
          <p:cNvSpPr txBox="1">
            <a:spLocks noChangeArrowheads="1"/>
          </p:cNvSpPr>
          <p:nvPr/>
        </p:nvSpPr>
        <p:spPr bwMode="auto">
          <a:xfrm>
            <a:off x="276225" y="5286375"/>
            <a:ext cx="12668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 b="0"/>
              <a:t>Low service/risk</a:t>
            </a:r>
          </a:p>
        </p:txBody>
      </p:sp>
      <p:sp>
        <p:nvSpPr>
          <p:cNvPr id="16388" name="Text Box 10"/>
          <p:cNvSpPr txBox="1">
            <a:spLocks noChangeArrowheads="1"/>
          </p:cNvSpPr>
          <p:nvPr/>
        </p:nvSpPr>
        <p:spPr bwMode="auto">
          <a:xfrm>
            <a:off x="257175" y="1143000"/>
            <a:ext cx="12858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 b="0"/>
              <a:t>High service/risk                 </a:t>
            </a:r>
          </a:p>
        </p:txBody>
      </p:sp>
      <p:sp>
        <p:nvSpPr>
          <p:cNvPr id="16389" name="Text Box 11"/>
          <p:cNvSpPr txBox="1">
            <a:spLocks noChangeArrowheads="1"/>
          </p:cNvSpPr>
          <p:nvPr/>
        </p:nvSpPr>
        <p:spPr bwMode="auto">
          <a:xfrm>
            <a:off x="1524000" y="1257300"/>
            <a:ext cx="7400925" cy="479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3363" indent="-233363" algn="l">
              <a:lnSpc>
                <a:spcPct val="90000"/>
              </a:lnSpc>
              <a:spcBef>
                <a:spcPct val="25000"/>
              </a:spcBef>
              <a:buFont typeface="Arial" pitchFamily="34" charset="0"/>
              <a:buChar char="–"/>
            </a:pPr>
            <a:r>
              <a:rPr lang="en-US" sz="1600" b="0" i="1">
                <a:solidFill>
                  <a:srgbClr val="0033CC"/>
                </a:solidFill>
              </a:rPr>
              <a:t>Full service ESCOs</a:t>
            </a:r>
            <a:r>
              <a:rPr lang="en-US" sz="1600" b="0"/>
              <a:t> design, implement, verify and get paid from actual energy saved (aka “Shared Savings”)</a:t>
            </a:r>
          </a:p>
          <a:p>
            <a:pPr marL="233363" indent="-233363" algn="l">
              <a:lnSpc>
                <a:spcPct val="90000"/>
              </a:lnSpc>
              <a:spcBef>
                <a:spcPct val="25000"/>
              </a:spcBef>
              <a:buFont typeface="Arial" pitchFamily="34" charset="0"/>
              <a:buChar char="–"/>
            </a:pPr>
            <a:r>
              <a:rPr lang="en-US" sz="1600" b="0" i="1">
                <a:solidFill>
                  <a:srgbClr val="0033CC"/>
                </a:solidFill>
              </a:rPr>
              <a:t>Energy supply contracting</a:t>
            </a:r>
            <a:r>
              <a:rPr lang="en-US" sz="1600" b="0"/>
              <a:t>, take over equipment O&amp;M and sell output at fixed unit price (aka “Chauffage”, “Outsourcing”, “Contract Energy Management”)</a:t>
            </a:r>
          </a:p>
          <a:p>
            <a:pPr marL="233363" indent="-233363" algn="l">
              <a:lnSpc>
                <a:spcPct val="90000"/>
              </a:lnSpc>
              <a:spcBef>
                <a:spcPct val="25000"/>
              </a:spcBef>
              <a:buFont typeface="Arial" pitchFamily="34" charset="0"/>
              <a:buChar char="–"/>
            </a:pPr>
            <a:r>
              <a:rPr lang="en-US" sz="1600" b="0" i="1">
                <a:solidFill>
                  <a:srgbClr val="0033CC"/>
                </a:solidFill>
              </a:rPr>
              <a:t>ESCOs w/third party financing</a:t>
            </a:r>
            <a:r>
              <a:rPr lang="en-US" sz="1600" b="0"/>
              <a:t>, design/implement project, and guarantee minimum level of savings (aka “Guaranteed Savings”)</a:t>
            </a:r>
          </a:p>
          <a:p>
            <a:pPr marL="233363" indent="-233363" algn="l">
              <a:lnSpc>
                <a:spcPct val="90000"/>
              </a:lnSpc>
              <a:spcBef>
                <a:spcPct val="25000"/>
              </a:spcBef>
              <a:buFont typeface="Arial" pitchFamily="34" charset="0"/>
              <a:buChar char="–"/>
            </a:pPr>
            <a:r>
              <a:rPr lang="en-US" sz="1600" b="0" i="1">
                <a:solidFill>
                  <a:srgbClr val="0033CC"/>
                </a:solidFill>
              </a:rPr>
              <a:t>ESCOs w/variable term contract</a:t>
            </a:r>
            <a:r>
              <a:rPr lang="en-US" sz="1600" b="0"/>
              <a:t>, act as full service ESCO, but contract term varies based on actual savings (e.g., “First Out Contract”)</a:t>
            </a:r>
          </a:p>
          <a:p>
            <a:pPr marL="233363" indent="-233363" algn="l">
              <a:lnSpc>
                <a:spcPct val="90000"/>
              </a:lnSpc>
              <a:spcBef>
                <a:spcPct val="25000"/>
              </a:spcBef>
              <a:buFont typeface="Arial" pitchFamily="34" charset="0"/>
              <a:buChar char="–"/>
            </a:pPr>
            <a:r>
              <a:rPr lang="en-US" sz="1600" b="0" i="1">
                <a:solidFill>
                  <a:srgbClr val="0033CC"/>
                </a:solidFill>
              </a:rPr>
              <a:t>ESCOs w/1-year contract</a:t>
            </a:r>
            <a:r>
              <a:rPr lang="en-US" sz="1600" b="0"/>
              <a:t>, design/implement project, receives 60-70% of payment upon successful commissioning and the rest within 6-12 months</a:t>
            </a:r>
          </a:p>
          <a:p>
            <a:pPr marL="233363" indent="-233363" algn="l">
              <a:lnSpc>
                <a:spcPct val="90000"/>
              </a:lnSpc>
              <a:spcBef>
                <a:spcPct val="25000"/>
              </a:spcBef>
              <a:buFont typeface="Arial" pitchFamily="34" charset="0"/>
              <a:buChar char="–"/>
            </a:pPr>
            <a:r>
              <a:rPr lang="en-US" sz="1600" b="0" i="1">
                <a:solidFill>
                  <a:srgbClr val="0033CC"/>
                </a:solidFill>
              </a:rPr>
              <a:t>Supplier credit</a:t>
            </a:r>
            <a:r>
              <a:rPr lang="en-US" sz="1600" b="0"/>
              <a:t>, equipment vendor designs, implements and commissions project and is paid lump-sum or over time based on estimated savings</a:t>
            </a:r>
          </a:p>
          <a:p>
            <a:pPr marL="233363" indent="-233363" algn="l">
              <a:lnSpc>
                <a:spcPct val="90000"/>
              </a:lnSpc>
              <a:spcBef>
                <a:spcPct val="25000"/>
              </a:spcBef>
              <a:buFont typeface="Arial" pitchFamily="34" charset="0"/>
              <a:buChar char="–"/>
            </a:pPr>
            <a:r>
              <a:rPr lang="en-US" sz="1600" b="0" i="1">
                <a:solidFill>
                  <a:srgbClr val="0033CC"/>
                </a:solidFill>
              </a:rPr>
              <a:t>Equipment leasing</a:t>
            </a:r>
            <a:r>
              <a:rPr lang="en-US" sz="1600" b="0"/>
              <a:t>, similar to supplier credit except payments are generally fixed (based on est. energy savings)</a:t>
            </a:r>
          </a:p>
          <a:p>
            <a:pPr marL="233363" indent="-233363" algn="l">
              <a:lnSpc>
                <a:spcPct val="90000"/>
              </a:lnSpc>
              <a:spcBef>
                <a:spcPct val="25000"/>
              </a:spcBef>
              <a:buFont typeface="Arial" pitchFamily="34" charset="0"/>
              <a:buChar char="–"/>
            </a:pPr>
            <a:r>
              <a:rPr lang="en-US" sz="1600" b="0" i="1">
                <a:solidFill>
                  <a:srgbClr val="0033CC"/>
                </a:solidFill>
              </a:rPr>
              <a:t>Consultant w/performance-based payments</a:t>
            </a:r>
            <a:r>
              <a:rPr lang="en-US" sz="1600" b="0"/>
              <a:t>, agent assists client to design/ implement project and receives payments based on project performance (fixed payment w/penalties or bonuses)</a:t>
            </a:r>
          </a:p>
          <a:p>
            <a:pPr marL="233363" indent="-233363" algn="l">
              <a:lnSpc>
                <a:spcPct val="90000"/>
              </a:lnSpc>
              <a:spcBef>
                <a:spcPct val="25000"/>
              </a:spcBef>
              <a:buFont typeface="Arial" pitchFamily="34" charset="0"/>
              <a:buChar char="–"/>
            </a:pPr>
            <a:r>
              <a:rPr lang="en-US" sz="1600" b="0" i="1">
                <a:solidFill>
                  <a:srgbClr val="0033CC"/>
                </a:solidFill>
              </a:rPr>
              <a:t>Consultant w/fixed payments</a:t>
            </a:r>
            <a:r>
              <a:rPr lang="en-US" sz="1600" b="0"/>
              <a:t>, where consultant helps the client design and implement the project, offers advice and receives a fixed lump-sum fee</a:t>
            </a:r>
          </a:p>
        </p:txBody>
      </p:sp>
      <p:sp>
        <p:nvSpPr>
          <p:cNvPr id="16390" name="Text Box 12"/>
          <p:cNvSpPr txBox="1">
            <a:spLocks noChangeArrowheads="1"/>
          </p:cNvSpPr>
          <p:nvPr/>
        </p:nvSpPr>
        <p:spPr bwMode="auto">
          <a:xfrm>
            <a:off x="381000" y="6019800"/>
            <a:ext cx="190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Source: </a:t>
            </a:r>
            <a:r>
              <a:rPr lang="en-US" sz="1000" b="0"/>
              <a:t>World Bank 2010</a:t>
            </a:r>
          </a:p>
        </p:txBody>
      </p:sp>
      <p:cxnSp>
        <p:nvCxnSpPr>
          <p:cNvPr id="16391" name="Straight Arrow Connector 8"/>
          <p:cNvCxnSpPr>
            <a:cxnSpLocks noChangeShapeType="1"/>
          </p:cNvCxnSpPr>
          <p:nvPr/>
        </p:nvCxnSpPr>
        <p:spPr bwMode="auto">
          <a:xfrm rot="5400000">
            <a:off x="-740568" y="3542506"/>
            <a:ext cx="4800600" cy="158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pPr eaLnBrk="1" hangingPunct="1"/>
            <a:r>
              <a:rPr lang="en-US" smtClean="0"/>
              <a:t>Market transformation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3"/>
          <a:srcRect b="10214"/>
          <a:stretch>
            <a:fillRect/>
          </a:stretch>
        </p:blipFill>
        <p:spPr bwMode="auto">
          <a:xfrm>
            <a:off x="228600" y="11430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457200" y="5715000"/>
            <a:ext cx="822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 b="0"/>
              <a:t>Bertoldi &amp; Atanasiu, 2009</a:t>
            </a:r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1295400" y="1447800"/>
            <a:ext cx="6477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The Average EE Index (EEI) of European Refrigerators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7813"/>
            <a:ext cx="8382000" cy="941387"/>
          </a:xfrm>
        </p:spPr>
        <p:txBody>
          <a:bodyPr/>
          <a:lstStyle/>
          <a:p>
            <a:pPr eaLnBrk="1" hangingPunct="1"/>
            <a:r>
              <a:rPr lang="en-US" smtClean="0"/>
              <a:t>What have we learned?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458200" cy="4800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100" smtClean="0"/>
              <a:t>EE requires a </a:t>
            </a:r>
            <a:r>
              <a:rPr lang="en-US" sz="2100" i="1" smtClean="0">
                <a:solidFill>
                  <a:srgbClr val="0033CC"/>
                </a:solidFill>
              </a:rPr>
              <a:t>long-term</a:t>
            </a:r>
            <a:r>
              <a:rPr lang="en-US" sz="2100" smtClean="0"/>
              <a:t> and </a:t>
            </a:r>
            <a:r>
              <a:rPr lang="en-US" sz="2100" i="1" smtClean="0">
                <a:solidFill>
                  <a:srgbClr val="0033CC"/>
                </a:solidFill>
              </a:rPr>
              <a:t>dedicated focus</a:t>
            </a:r>
          </a:p>
          <a:p>
            <a:pPr>
              <a:spcBef>
                <a:spcPct val="0"/>
              </a:spcBef>
            </a:pPr>
            <a:r>
              <a:rPr lang="en-US" sz="2100" smtClean="0"/>
              <a:t>Western models can serve as reference points, but need to </a:t>
            </a:r>
            <a:r>
              <a:rPr lang="en-US" sz="2100" i="1" smtClean="0">
                <a:solidFill>
                  <a:srgbClr val="0033CC"/>
                </a:solidFill>
              </a:rPr>
              <a:t>carefully adapt to local situations</a:t>
            </a:r>
          </a:p>
          <a:p>
            <a:pPr>
              <a:spcBef>
                <a:spcPct val="0"/>
              </a:spcBef>
            </a:pPr>
            <a:r>
              <a:rPr lang="en-US" sz="2100" smtClean="0"/>
              <a:t>Holistic </a:t>
            </a:r>
            <a:r>
              <a:rPr lang="en-US" sz="2100" i="1" smtClean="0">
                <a:solidFill>
                  <a:srgbClr val="0033CC"/>
                </a:solidFill>
              </a:rPr>
              <a:t>market assessments </a:t>
            </a:r>
            <a:r>
              <a:rPr lang="en-US" sz="2100" smtClean="0"/>
              <a:t>are critical</a:t>
            </a:r>
          </a:p>
          <a:p>
            <a:r>
              <a:rPr lang="en-US" sz="2100" smtClean="0"/>
              <a:t>Programs should be </a:t>
            </a:r>
            <a:r>
              <a:rPr lang="en-US" sz="2100" i="1" smtClean="0">
                <a:solidFill>
                  <a:srgbClr val="0033CC"/>
                </a:solidFill>
              </a:rPr>
              <a:t>commercially-oriented</a:t>
            </a:r>
            <a:r>
              <a:rPr lang="en-US" sz="2100" smtClean="0"/>
              <a:t>, </a:t>
            </a:r>
            <a:r>
              <a:rPr lang="en-US" sz="2100" i="1" smtClean="0">
                <a:solidFill>
                  <a:srgbClr val="0033CC"/>
                </a:solidFill>
              </a:rPr>
              <a:t>demand-driven</a:t>
            </a:r>
            <a:r>
              <a:rPr lang="en-US" sz="2100" smtClean="0"/>
              <a:t> and </a:t>
            </a:r>
            <a:r>
              <a:rPr lang="en-US" sz="2100" i="1" smtClean="0">
                <a:solidFill>
                  <a:srgbClr val="0033CC"/>
                </a:solidFill>
              </a:rPr>
              <a:t>flexible</a:t>
            </a:r>
          </a:p>
          <a:p>
            <a:r>
              <a:rPr lang="en-US" sz="2100" i="1" smtClean="0">
                <a:solidFill>
                  <a:srgbClr val="0033CC"/>
                </a:solidFill>
              </a:rPr>
              <a:t>Balance</a:t>
            </a:r>
            <a:r>
              <a:rPr lang="en-US" sz="2100" smtClean="0"/>
              <a:t> policy frameworks, institutional arrangements, training, and implementation</a:t>
            </a:r>
          </a:p>
          <a:p>
            <a:r>
              <a:rPr lang="en-US" sz="2100" smtClean="0"/>
              <a:t>Show </a:t>
            </a:r>
            <a:r>
              <a:rPr lang="en-US" sz="2100" i="1" smtClean="0">
                <a:solidFill>
                  <a:srgbClr val="0033CC"/>
                </a:solidFill>
              </a:rPr>
              <a:t>results</a:t>
            </a:r>
            <a:r>
              <a:rPr lang="en-US" sz="2100" smtClean="0"/>
              <a:t> within 1-2 year to create credibility</a:t>
            </a:r>
          </a:p>
          <a:p>
            <a:r>
              <a:rPr lang="en-US" sz="2100" smtClean="0"/>
              <a:t>Create </a:t>
            </a:r>
            <a:r>
              <a:rPr lang="en-US" sz="2100" i="1" smtClean="0">
                <a:solidFill>
                  <a:srgbClr val="0033CC"/>
                </a:solidFill>
              </a:rPr>
              <a:t>strong incentives </a:t>
            </a:r>
            <a:r>
              <a:rPr lang="en-US" sz="2100" smtClean="0"/>
              <a:t>for all actors to actively participate</a:t>
            </a:r>
          </a:p>
          <a:p>
            <a:r>
              <a:rPr lang="en-US" sz="2100" smtClean="0"/>
              <a:t>Launch </a:t>
            </a:r>
            <a:r>
              <a:rPr lang="en-US" sz="2100" i="1" smtClean="0">
                <a:solidFill>
                  <a:srgbClr val="0033CC"/>
                </a:solidFill>
              </a:rPr>
              <a:t>marketing campaigns </a:t>
            </a:r>
            <a:r>
              <a:rPr lang="en-US" sz="2100" smtClean="0"/>
              <a:t>to ensure high participation</a:t>
            </a:r>
          </a:p>
          <a:p>
            <a:r>
              <a:rPr lang="en-US" sz="2100" smtClean="0"/>
              <a:t>Follow-up </a:t>
            </a:r>
            <a:r>
              <a:rPr lang="en-US" sz="2100" i="1" smtClean="0">
                <a:solidFill>
                  <a:srgbClr val="0033CC"/>
                </a:solidFill>
              </a:rPr>
              <a:t>technical support </a:t>
            </a:r>
            <a:r>
              <a:rPr lang="en-US" sz="2100" smtClean="0"/>
              <a:t>to address implementation hurdles and program/market evolution</a:t>
            </a:r>
            <a:endParaRPr lang="en-US" sz="2100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2544</TotalTime>
  <Words>593</Words>
  <Application>Microsoft Office PowerPoint</Application>
  <PresentationFormat>On-screen Show (4:3)</PresentationFormat>
  <Paragraphs>81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Unicode MS</vt:lpstr>
      <vt:lpstr>Wingdings</vt:lpstr>
      <vt:lpstr>Garamond</vt:lpstr>
      <vt:lpstr>Tahoma</vt:lpstr>
      <vt:lpstr>Calibri</vt:lpstr>
      <vt:lpstr>Times New Roman</vt:lpstr>
      <vt:lpstr>font275</vt:lpstr>
      <vt:lpstr>Office Theme</vt:lpstr>
      <vt:lpstr>Financing Energy Efficiency in Developing Countries Lessons Learned and Remaining Challenges</vt:lpstr>
      <vt:lpstr>Why is EE important?</vt:lpstr>
      <vt:lpstr>EE is a local energy resource</vt:lpstr>
      <vt:lpstr>Slide 4</vt:lpstr>
      <vt:lpstr>WB Group EE financing</vt:lpstr>
      <vt:lpstr>Int’l experiences – delivery models</vt:lpstr>
      <vt:lpstr>ESCO business models</vt:lpstr>
      <vt:lpstr>Market transformation</vt:lpstr>
      <vt:lpstr>What have we learned?</vt:lpstr>
      <vt:lpstr>Accelerating EE</vt:lpstr>
      <vt:lpstr>Slide 11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Procurement of Energy Efficiency Services: Barriers and Models</dc:title>
  <dc:creator>Xiaoyu Shi</dc:creator>
  <cp:lastModifiedBy>MSI</cp:lastModifiedBy>
  <cp:revision>155</cp:revision>
  <dcterms:created xsi:type="dcterms:W3CDTF">2008-12-03T13:09:18Z</dcterms:created>
  <dcterms:modified xsi:type="dcterms:W3CDTF">2011-12-05T07:16:04Z</dcterms:modified>
</cp:coreProperties>
</file>