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  <p:sldId id="266" r:id="rId7"/>
    <p:sldId id="268" r:id="rId8"/>
    <p:sldId id="269" r:id="rId9"/>
    <p:sldId id="270" r:id="rId10"/>
    <p:sldId id="271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EF07-DA5C-4550-BEDB-9A5C90DFEB6A}" type="datetimeFigureOut">
              <a:rPr lang="en-US" smtClean="0"/>
              <a:t>7/4/2012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C92F-F85B-495D-B73B-A434FB538A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EF07-DA5C-4550-BEDB-9A5C90DFEB6A}" type="datetimeFigureOut">
              <a:rPr lang="en-US" smtClean="0"/>
              <a:t>7/4/2012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C92F-F85B-495D-B73B-A434FB538A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EF07-DA5C-4550-BEDB-9A5C90DFEB6A}" type="datetimeFigureOut">
              <a:rPr lang="en-US" smtClean="0"/>
              <a:t>7/4/2012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C92F-F85B-495D-B73B-A434FB538A05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EF07-DA5C-4550-BEDB-9A5C90DFEB6A}" type="datetimeFigureOut">
              <a:rPr lang="en-US" smtClean="0"/>
              <a:t>7/4/2012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C92F-F85B-495D-B73B-A434FB538A0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EF07-DA5C-4550-BEDB-9A5C90DFEB6A}" type="datetimeFigureOut">
              <a:rPr lang="en-US" smtClean="0"/>
              <a:t>7/4/2012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C92F-F85B-495D-B73B-A434FB538A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EF07-DA5C-4550-BEDB-9A5C90DFEB6A}" type="datetimeFigureOut">
              <a:rPr lang="en-US" smtClean="0"/>
              <a:t>7/4/2012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C92F-F85B-495D-B73B-A434FB538A0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EF07-DA5C-4550-BEDB-9A5C90DFEB6A}" type="datetimeFigureOut">
              <a:rPr lang="en-US" smtClean="0"/>
              <a:t>7/4/2012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C92F-F85B-495D-B73B-A434FB538A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EF07-DA5C-4550-BEDB-9A5C90DFEB6A}" type="datetimeFigureOut">
              <a:rPr lang="en-US" smtClean="0"/>
              <a:t>7/4/2012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C92F-F85B-495D-B73B-A434FB538A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EF07-DA5C-4550-BEDB-9A5C90DFEB6A}" type="datetimeFigureOut">
              <a:rPr lang="en-US" smtClean="0"/>
              <a:t>7/4/2012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C92F-F85B-495D-B73B-A434FB538A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EF07-DA5C-4550-BEDB-9A5C90DFEB6A}" type="datetimeFigureOut">
              <a:rPr lang="en-US" smtClean="0"/>
              <a:t>7/4/2012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C92F-F85B-495D-B73B-A434FB538A05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EF07-DA5C-4550-BEDB-9A5C90DFEB6A}" type="datetimeFigureOut">
              <a:rPr lang="en-US" smtClean="0"/>
              <a:t>7/4/2012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C92F-F85B-495D-B73B-A434FB538A0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0ABEF07-DA5C-4550-BEDB-9A5C90DFEB6A}" type="datetimeFigureOut">
              <a:rPr lang="en-US" smtClean="0"/>
              <a:t>7/4/2012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C68C92F-F85B-495D-B73B-A434FB538A0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КВАЛИТЕТ  УЏБЕНИКА  ЗА ОСНОВНЕ  И  СРЕДЊЕ  ШКОЛЕ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4149080"/>
            <a:ext cx="7488832" cy="1473200"/>
          </a:xfrm>
        </p:spPr>
        <p:txBody>
          <a:bodyPr>
            <a:normAutofit/>
          </a:bodyPr>
          <a:lstStyle/>
          <a:p>
            <a:r>
              <a:rPr lang="sr-Cyrl-RS" sz="2400" b="1" dirty="0" smtClean="0">
                <a:latin typeface="Times New Roman" pitchFamily="18" charset="0"/>
                <a:cs typeface="Times New Roman" pitchFamily="18" charset="0"/>
              </a:rPr>
              <a:t>Квалитет уџбеника </a:t>
            </a:r>
            <a:r>
              <a:rPr lang="sr-Latn-C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sr-Cyrl-RS" sz="2400" b="1" dirty="0" smtClean="0">
                <a:latin typeface="Times New Roman" pitchFamily="18" charset="0"/>
                <a:cs typeface="Times New Roman" pitchFamily="18" charset="0"/>
              </a:rPr>
              <a:t>садржај</a:t>
            </a:r>
            <a:r>
              <a:rPr lang="sr-Latn-C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RS" sz="2400" b="1" dirty="0" smtClean="0">
                <a:latin typeface="Times New Roman" pitchFamily="18" charset="0"/>
                <a:cs typeface="Times New Roman" pitchFamily="18" charset="0"/>
              </a:rPr>
              <a:t>контрола</a:t>
            </a:r>
            <a:r>
              <a:rPr lang="sr-Latn-C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RS" sz="2400" b="1" dirty="0" smtClean="0">
                <a:latin typeface="Times New Roman" pitchFamily="18" charset="0"/>
                <a:cs typeface="Times New Roman" pitchFamily="18" charset="0"/>
              </a:rPr>
              <a:t>стандарди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39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2204864"/>
            <a:ext cx="8784976" cy="446449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r-Cyrl-RS" b="1" dirty="0" smtClean="0">
                <a:latin typeface="Times New Roman" pitchFamily="18" charset="0"/>
                <a:cs typeface="Times New Roman" pitchFamily="18" charset="0"/>
              </a:rPr>
              <a:t>Велики број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§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уџбеника </a:t>
            </a:r>
          </a:p>
          <a:p>
            <a:pPr>
              <a:buFont typeface="Wingdings" pitchFamily="2" charset="2"/>
              <a:buChar char="§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уџбеника који захтевају поновни преглед и стручну оцену</a:t>
            </a:r>
          </a:p>
          <a:p>
            <a:pPr>
              <a:buFont typeface="Wingdings" pitchFamily="2" charset="2"/>
              <a:buChar char="§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издавачких кућа</a:t>
            </a:r>
          </a:p>
          <a:p>
            <a:pPr lvl="1">
              <a:buFont typeface="Arial" pitchFamily="34" charset="0"/>
              <a:buChar char="•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70 </a:t>
            </a:r>
            <a:r>
              <a:rPr lang="sr-Cyrl-RS" dirty="0">
                <a:latin typeface="Times New Roman" pitchFamily="18" charset="0"/>
                <a:cs typeface="Times New Roman" pitchFamily="18" charset="0"/>
              </a:rPr>
              <a:t>регистрованих до 20.01.2012.</a:t>
            </a:r>
          </a:p>
          <a:p>
            <a:pPr lvl="1">
              <a:buFont typeface="Arial" pitchFamily="34" charset="0"/>
              <a:buChar char="•"/>
            </a:pPr>
            <a:r>
              <a:rPr lang="sr-Cyrl-RS" dirty="0">
                <a:latin typeface="Times New Roman" pitchFamily="18" charset="0"/>
                <a:cs typeface="Times New Roman" pitchFamily="18" charset="0"/>
              </a:rPr>
              <a:t>Заводу достављани рукописи од 53 издавачке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куће</a:t>
            </a:r>
          </a:p>
          <a:p>
            <a:pPr>
              <a:buFont typeface="Wingdings" pitchFamily="2" charset="2"/>
              <a:buChar char="§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спољних сарадника Завода</a:t>
            </a:r>
          </a:p>
          <a:p>
            <a:pPr marL="0" indent="0">
              <a:buNone/>
            </a:pPr>
            <a:endParaRPr lang="sr-Cyrl-RS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Cyrl-RS" b="1" dirty="0" smtClean="0">
                <a:latin typeface="Times New Roman" pitchFamily="18" charset="0"/>
                <a:cs typeface="Times New Roman" pitchFamily="18" charset="0"/>
              </a:rPr>
              <a:t>Законски рок за давање стручне оцене </a:t>
            </a:r>
          </a:p>
          <a:p>
            <a:pPr marL="0" indent="0">
              <a:buNone/>
            </a:pPr>
            <a:endParaRPr lang="sr-Cyrl-RS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Cyrl-RS" b="1" dirty="0" smtClean="0">
                <a:latin typeface="Times New Roman" pitchFamily="18" charset="0"/>
                <a:cs typeface="Times New Roman" pitchFamily="18" charset="0"/>
              </a:rPr>
              <a:t>Финансијска средства</a:t>
            </a:r>
          </a:p>
          <a:p>
            <a:pPr marL="0" indent="0">
              <a:buNone/>
            </a:pP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(јавна расправа о Нацрту измена и допуна Закона о уџбеницима и другим наставним средствима)</a:t>
            </a:r>
          </a:p>
          <a:p>
            <a:pPr>
              <a:buFont typeface="Wingdings" pitchFamily="2" charset="2"/>
              <a:buChar char="§"/>
            </a:pP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 marL="627063" lvl="2" indent="0">
              <a:buNone/>
            </a:pP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Потешкоће и проблеми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48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Истраживање различитих методологија за праћење и вредновање резултата примене уџбеника</a:t>
            </a:r>
          </a:p>
          <a:p>
            <a:pPr>
              <a:buFont typeface="Wingdings" pitchFamily="2" charset="2"/>
              <a:buChar char="§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Анализа примене стандарда квалитета уџбеника у поспупку одобравања</a:t>
            </a:r>
          </a:p>
          <a:p>
            <a:pPr>
              <a:buFont typeface="Wingdings" pitchFamily="2" charset="2"/>
              <a:buChar char="§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Припрема стандарда квалитета дидактичких средстава у области предшколског васпитања и образовања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Актуелно и планови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09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636912"/>
            <a:ext cx="8600255" cy="331236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припрема стандарда квалитета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уџбеника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наставних средстава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припрема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плана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уџбеника</a:t>
            </a:r>
          </a:p>
          <a:p>
            <a:pPr lvl="0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стручна оцена квалитета уџбеника у поступку одобравања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endParaRPr lang="sr-Cyrl-RS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b="1" cap="all" dirty="0" smtClean="0">
                <a:latin typeface="Times New Roman" pitchFamily="18" charset="0"/>
                <a:cs typeface="Times New Roman" pitchFamily="18" charset="0"/>
              </a:rPr>
              <a:t>ЗАКОН</a:t>
            </a:r>
            <a:r>
              <a:rPr lang="sr-Cyrl-RS" sz="1800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cap="all" dirty="0">
                <a:latin typeface="Times New Roman" pitchFamily="18" charset="0"/>
                <a:cs typeface="Times New Roman" pitchFamily="18" charset="0"/>
              </a:rPr>
              <a:t>О ОСНОВАМА СИСТЕМА ОБРАЗОВАЊА И </a:t>
            </a:r>
            <a:r>
              <a:rPr lang="ru-RU" sz="1800" b="1" cap="all" dirty="0" smtClean="0">
                <a:latin typeface="Times New Roman" pitchFamily="18" charset="0"/>
                <a:cs typeface="Times New Roman" pitchFamily="18" charset="0"/>
              </a:rPr>
              <a:t>ВАСПИТАЊА</a:t>
            </a:r>
            <a:r>
              <a:rPr lang="ru-RU" b="1" cap="all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8328"/>
            <a:ext cx="8784976" cy="1252728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ЗАВОД ЗА УНАПРЕЂИВАЊЕ ОБРАЗОВАЊА И ВАСПИТАЊА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93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92896"/>
            <a:ext cx="8424935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b="1" cap="all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Завод, према </a:t>
            </a:r>
            <a:r>
              <a:rPr lang="sr-Cyrl-CS" dirty="0">
                <a:latin typeface="Times New Roman" pitchFamily="18" charset="0"/>
                <a:cs typeface="Times New Roman" pitchFamily="18" charset="0"/>
              </a:rPr>
              <a:t>прописаним стандардимa, даје 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тручну оцену квалитета рукописа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уџбеника</a:t>
            </a:r>
            <a:endParaRPr lang="sr-Cyrl-C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sr-Cyrl-CS" dirty="0">
                <a:latin typeface="Times New Roman" pitchFamily="18" charset="0"/>
                <a:cs typeface="Times New Roman" pitchFamily="18" charset="0"/>
              </a:rPr>
              <a:t>Квалитет уџбеника и резултате његовог коришћења у образовно-васпитном раду континуирано прати и вреднује Завод, на основу прописаних 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стандарда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-324544" y="338328"/>
            <a:ext cx="9468544" cy="1252728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ЗАКОН О УЏБЕНИЦИМА И ДРУГИМ НАСТАВНИМ СРЕДСТВИМА</a:t>
            </a:r>
          </a:p>
        </p:txBody>
      </p:sp>
    </p:spTree>
    <p:extLst>
      <p:ext uri="{BB962C8B-B14F-4D97-AF65-F5344CB8AC3E}">
        <p14:creationId xmlns:p14="http://schemas.microsoft.com/office/powerpoint/2010/main" val="416627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3" y="2675466"/>
            <a:ext cx="7740848" cy="370586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Стручна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оцена квалитета рукописа уџбеника садржи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§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01943" lvl="1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 кратак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приказ рукописа уџбеника;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01943" lvl="1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2) оцену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да рукопис уџбеника одговара узрасту ученика;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01943" lvl="1" indent="-68400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3) оцену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да је рукопис уџбеника усклађен са прописаним стандардима квалитета уџбеника (педагошко-психолошка, дидактичко-методичка, етичка, лингвистичка, васпитна, ликовна и графичка и техничка усклађеност);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01943" lvl="1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4) оцену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да је рукопис уџбеника усклађен са наставним планом и програмом;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01943" lvl="1" indent="0" algn="just">
              <a:buNone/>
            </a:pP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5) оцену </a:t>
            </a:r>
            <a:r>
              <a:rPr lang="sr-Cyrl-CS" sz="2400" dirty="0">
                <a:latin typeface="Times New Roman" pitchFamily="18" charset="0"/>
                <a:cs typeface="Times New Roman" pitchFamily="18" charset="0"/>
              </a:rPr>
              <a:t>да је рукопис усклађен са чланом 4. овог закона.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74448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Члан 17.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36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02440"/>
          </a:xfrm>
        </p:spPr>
        <p:txBody>
          <a:bodyPr>
            <a:no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Стручне оцене квалитета рукописа уџбеника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период од 1.1.2010. до 31.12.2010.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68563" y="33575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7418646"/>
              </p:ext>
            </p:extLst>
          </p:nvPr>
        </p:nvGraphicFramePr>
        <p:xfrm>
          <a:off x="251518" y="2636912"/>
          <a:ext cx="8640966" cy="2531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1"/>
                <a:gridCol w="1440161"/>
                <a:gridCol w="1440161"/>
                <a:gridCol w="1440161"/>
                <a:gridCol w="1440161"/>
                <a:gridCol w="1440161"/>
              </a:tblGrid>
              <a:tr h="48380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УЏБЕНИК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УЏБЕНИЧКИ МАТЕРИЈАЛ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НАСТАВНО СРЕДСТВО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r-Cyrl-R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УЏБЕНИЧКИ КОМПЛЕТ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4984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2 </a:t>
                      </a:r>
                      <a:r>
                        <a:rPr lang="sr-Cyrl-RS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јединице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3 </a:t>
                      </a:r>
                      <a:r>
                        <a:rPr lang="sr-Cyrl-RS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јединице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4 </a:t>
                      </a:r>
                      <a:r>
                        <a:rPr lang="sr-Cyrl-RS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јединице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249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r>
                        <a:rPr lang="sr-Cyrl-RS" sz="20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r>
                        <a:rPr lang="sr-Cyrl-RS" sz="20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48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177</a:t>
                      </a:r>
                      <a:endParaRPr lang="en-US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  <a:endParaRPr lang="en-US" sz="2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79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20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188</a:t>
                      </a:r>
                      <a:endParaRPr lang="en-US" sz="2000" b="1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60498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УКУПНО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НАСЛОВА</a:t>
                      </a:r>
                      <a:endParaRPr lang="en-US" sz="1200" b="1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r>
                        <a:rPr lang="sr-Cyrl-RS" sz="2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r>
                        <a:rPr lang="en-US" sz="2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en-US" sz="2400" b="1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412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930432"/>
          </a:xfrm>
        </p:spPr>
        <p:txBody>
          <a:bodyPr>
            <a:normAutofit fontScale="90000"/>
          </a:bodyPr>
          <a:lstStyle/>
          <a:p>
            <a:r>
              <a:rPr lang="sr-Cyrl-RS" sz="3600" dirty="0">
                <a:latin typeface="Times New Roman" pitchFamily="18" charset="0"/>
                <a:cs typeface="Times New Roman" pitchFamily="18" charset="0"/>
              </a:rPr>
              <a:t>Стручне оцене квалитета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рукописа уџбеника</a:t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период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од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sr-Cyrl-RS" sz="36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.201</a:t>
            </a:r>
            <a:r>
              <a:rPr lang="sr-Cyrl-RS" sz="36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3600" dirty="0">
                <a:latin typeface="Times New Roman" pitchFamily="18" charset="0"/>
                <a:cs typeface="Times New Roman" pitchFamily="18" charset="0"/>
              </a:rPr>
              <a:t>31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.1</a:t>
            </a:r>
            <a:r>
              <a:rPr lang="sr-Cyrl-RS" sz="36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.2011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68563" y="33575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3848928"/>
              </p:ext>
            </p:extLst>
          </p:nvPr>
        </p:nvGraphicFramePr>
        <p:xfrm>
          <a:off x="323528" y="2708921"/>
          <a:ext cx="8496948" cy="2630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6158"/>
                <a:gridCol w="1416158"/>
                <a:gridCol w="1416158"/>
                <a:gridCol w="1416158"/>
                <a:gridCol w="1416158"/>
                <a:gridCol w="1416158"/>
              </a:tblGrid>
              <a:tr h="47246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УЏБЕНИК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УЏБЕНИЧКИ МАТЕРИЈАЛ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НАСТАВНО СРЕДСТВО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r-Cyrl-R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УЏБЕНИЧКИ КОМПЛЕТ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82606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2 </a:t>
                      </a:r>
                      <a:r>
                        <a:rPr lang="sr-Cyrl-R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јединице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3 </a:t>
                      </a:r>
                      <a:r>
                        <a:rPr lang="sr-Cyrl-R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јединице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4 </a:t>
                      </a:r>
                      <a:r>
                        <a:rPr lang="sr-Cyrl-R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јединице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130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20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199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20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146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20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2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159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2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20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13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20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167</a:t>
                      </a:r>
                      <a:endParaRPr lang="en-US" sz="2000" b="1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260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УКУПНО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НАСЛОВА</a:t>
                      </a:r>
                      <a:endParaRPr lang="en-US" sz="1200" b="1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2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554</a:t>
                      </a:r>
                      <a:endParaRPr lang="en-US" sz="2400" b="1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286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30432"/>
          </a:xfrm>
        </p:spPr>
        <p:txBody>
          <a:bodyPr>
            <a:no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Стручне оцене квалитета рукописа уџбеника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период од 1.1.2012. до 30.6.2012.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68563" y="33575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9620461"/>
              </p:ext>
            </p:extLst>
          </p:nvPr>
        </p:nvGraphicFramePr>
        <p:xfrm>
          <a:off x="323528" y="2708919"/>
          <a:ext cx="8496948" cy="2669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6158"/>
                <a:gridCol w="1416158"/>
                <a:gridCol w="1416158"/>
                <a:gridCol w="1416158"/>
                <a:gridCol w="1416158"/>
                <a:gridCol w="1416158"/>
              </a:tblGrid>
              <a:tr h="40253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УЏБЕНИК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УЏБЕНИЧКИ МАТЕРИЈАЛ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НАСТАВНО СРЕДСТВО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r-Cyrl-R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УЏБЕНИЧКИ КОМПЛЕТ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29917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2 </a:t>
                      </a:r>
                      <a:r>
                        <a:rPr lang="sr-Cyrl-RS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јединице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3 </a:t>
                      </a:r>
                      <a:r>
                        <a:rPr lang="sr-Cyrl-RS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јединице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4 </a:t>
                      </a:r>
                      <a:r>
                        <a:rPr lang="sr-Cyrl-RS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јединице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495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20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20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20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20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20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49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20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57</a:t>
                      </a:r>
                      <a:endParaRPr lang="en-US" sz="2000" b="1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72991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УКУПНО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НАСЛОВА </a:t>
                      </a:r>
                      <a:endParaRPr lang="en-US" sz="1200" b="1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2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134</a:t>
                      </a:r>
                      <a:endParaRPr lang="en-US" sz="2400" b="1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61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7584" y="2852936"/>
            <a:ext cx="7408333" cy="345069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Енглески језик – 98 наслова за ОШ</a:t>
            </a:r>
            <a:r>
              <a:rPr lang="sr-Cyrl-RS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35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за СШ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Немачки језик – 9 </a:t>
            </a:r>
            <a:r>
              <a:rPr lang="sr-Cyrl-RS" dirty="0">
                <a:latin typeface="Times New Roman" pitchFamily="18" charset="0"/>
                <a:cs typeface="Times New Roman" pitchFamily="18" charset="0"/>
              </a:rPr>
              <a:t>наслова за ОШ,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СШ</a:t>
            </a:r>
          </a:p>
          <a:p>
            <a:pPr>
              <a:buFont typeface="Wingdings" pitchFamily="2" charset="2"/>
              <a:buChar char="§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Француски језик </a:t>
            </a:r>
            <a:r>
              <a:rPr lang="sr-Cyrl-RS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17 </a:t>
            </a:r>
            <a:r>
              <a:rPr lang="sr-Cyrl-RS" dirty="0">
                <a:latin typeface="Times New Roman" pitchFamily="18" charset="0"/>
                <a:cs typeface="Times New Roman" pitchFamily="18" charset="0"/>
              </a:rPr>
              <a:t>наслова за ОШ,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dirty="0">
                <a:latin typeface="Times New Roman" pitchFamily="18" charset="0"/>
                <a:cs typeface="Times New Roman" pitchFamily="18" charset="0"/>
              </a:rPr>
              <a:t>за СШ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Руски језик </a:t>
            </a:r>
            <a:r>
              <a:rPr lang="sr-Cyrl-RS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sr-Cyrl-RS" dirty="0">
                <a:latin typeface="Times New Roman" pitchFamily="18" charset="0"/>
                <a:cs typeface="Times New Roman" pitchFamily="18" charset="0"/>
              </a:rPr>
              <a:t>наслова за ОШ,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dirty="0">
                <a:latin typeface="Times New Roman" pitchFamily="18" charset="0"/>
                <a:cs typeface="Times New Roman" pitchFamily="18" charset="0"/>
              </a:rPr>
              <a:t>за СШ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Италијански језик </a:t>
            </a:r>
            <a:r>
              <a:rPr lang="sr-Cyrl-RS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sr-Cyrl-RS" dirty="0">
                <a:latin typeface="Times New Roman" pitchFamily="18" charset="0"/>
                <a:cs typeface="Times New Roman" pitchFamily="18" charset="0"/>
              </a:rPr>
              <a:t>наслова за ОШ,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dirty="0">
                <a:latin typeface="Times New Roman" pitchFamily="18" charset="0"/>
                <a:cs typeface="Times New Roman" pitchFamily="18" charset="0"/>
              </a:rPr>
              <a:t>за СШ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Шпански језик </a:t>
            </a:r>
            <a:r>
              <a:rPr lang="sr-Cyrl-RS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sr-Cyrl-RS" dirty="0">
                <a:latin typeface="Times New Roman" pitchFamily="18" charset="0"/>
                <a:cs typeface="Times New Roman" pitchFamily="18" charset="0"/>
              </a:rPr>
              <a:t>наслова за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ОШ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Уџбеници за страни  језик</a:t>
            </a:r>
            <a:br>
              <a:rPr lang="sr-Cyrl-R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2010 – 2012.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26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У периоду од 28.06.2011. до 27.03.2012. извршена је експертиза 28 уџбеника</a:t>
            </a:r>
          </a:p>
          <a:p>
            <a:pPr>
              <a:buFont typeface="Wingdings" pitchFamily="2" charset="2"/>
              <a:buChar char="§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За 20 уџбеника, одлуком НПС, потврђена је негативна стручна оцена квалитета коју је дао Завод</a:t>
            </a:r>
          </a:p>
          <a:p>
            <a:pPr marL="0" indent="0">
              <a:buNone/>
            </a:pPr>
            <a:r>
              <a:rPr lang="sr-Cyrl-RS" smtClean="0">
                <a:latin typeface="Times New Roman" pitchFamily="18" charset="0"/>
                <a:cs typeface="Times New Roman" pitchFamily="18" charset="0"/>
              </a:rPr>
              <a:t>(подаци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са </a:t>
            </a:r>
            <a:r>
              <a:rPr lang="sr-Cyrl-RS" smtClean="0">
                <a:latin typeface="Times New Roman" pitchFamily="18" charset="0"/>
                <a:cs typeface="Times New Roman" pitchFamily="18" charset="0"/>
              </a:rPr>
              <a:t>сајта </a:t>
            </a:r>
            <a:r>
              <a:rPr lang="sr-Cyrl-RS" smtClean="0">
                <a:latin typeface="Times New Roman" pitchFamily="18" charset="0"/>
                <a:cs typeface="Times New Roman" pitchFamily="18" charset="0"/>
              </a:rPr>
              <a:t>НПС)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>
                <a:latin typeface="Times New Roman" pitchFamily="18" charset="0"/>
                <a:cs typeface="Times New Roman" pitchFamily="18" charset="0"/>
              </a:rPr>
              <a:t>Експертиза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37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401</TotalTime>
  <Words>400</Words>
  <Application>Microsoft Office PowerPoint</Application>
  <PresentationFormat>On-screen Show (4:3)</PresentationFormat>
  <Paragraphs>104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Waveform</vt:lpstr>
      <vt:lpstr>КВАЛИТЕТ  УЏБЕНИКА  ЗА ОСНОВНЕ  И  СРЕДЊЕ  ШКОЛЕ</vt:lpstr>
      <vt:lpstr>ЗАВОД ЗА УНАПРЕЂИВАЊЕ ОБРАЗОВАЊА И ВАСПИТАЊА</vt:lpstr>
      <vt:lpstr>ЗАКОН О УЏБЕНИЦИМА И ДРУГИМ НАСТАВНИМ СРЕДСТВИМА</vt:lpstr>
      <vt:lpstr>Члан 17. </vt:lpstr>
      <vt:lpstr>Стручне оцене квалитета рукописа уџбеника период од 1.1.2010. до 31.12.2010. </vt:lpstr>
      <vt:lpstr>Стручне оцене квалитета рукописа уџбеника период од 1.1.2011. до 31.12.2011.  </vt:lpstr>
      <vt:lpstr>Стручне оцене квалитета рукописа уџбеника период од 1.1.2012. до 30.6.2012. </vt:lpstr>
      <vt:lpstr>Уџбеници за страни  језик 2010 – 2012.</vt:lpstr>
      <vt:lpstr>Експертиза</vt:lpstr>
      <vt:lpstr>Потешкоће и проблеми</vt:lpstr>
      <vt:lpstr>Актуелно и планови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Mira Bogdanovic</dc:creator>
  <cp:lastModifiedBy>Mira Bogdanovic</cp:lastModifiedBy>
  <cp:revision>29</cp:revision>
  <dcterms:created xsi:type="dcterms:W3CDTF">2012-06-29T13:28:02Z</dcterms:created>
  <dcterms:modified xsi:type="dcterms:W3CDTF">2012-07-04T14:12:13Z</dcterms:modified>
</cp:coreProperties>
</file>