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8"/>
  </p:notesMasterIdLst>
  <p:sldIdLst>
    <p:sldId id="320" r:id="rId2"/>
    <p:sldId id="267" r:id="rId3"/>
    <p:sldId id="309" r:id="rId4"/>
    <p:sldId id="321" r:id="rId5"/>
    <p:sldId id="310" r:id="rId6"/>
    <p:sldId id="311" r:id="rId7"/>
    <p:sldId id="313" r:id="rId8"/>
    <p:sldId id="312" r:id="rId9"/>
    <p:sldId id="314" r:id="rId10"/>
    <p:sldId id="316" r:id="rId11"/>
    <p:sldId id="297" r:id="rId12"/>
    <p:sldId id="307" r:id="rId13"/>
    <p:sldId id="317" r:id="rId14"/>
    <p:sldId id="302" r:id="rId15"/>
    <p:sldId id="319" r:id="rId16"/>
    <p:sldId id="318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78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Residual waste</c:v>
                </c:pt>
                <c:pt idx="1">
                  <c:v>Bulky waste</c:v>
                </c:pt>
                <c:pt idx="2">
                  <c:v>Biodegradable waste</c:v>
                </c:pt>
                <c:pt idx="3">
                  <c:v>Spent paper from HH</c:v>
                </c:pt>
                <c:pt idx="4">
                  <c:v>Spent glass</c:v>
                </c:pt>
                <c:pt idx="5">
                  <c:v>Plastic packaging</c:v>
                </c:pt>
                <c:pt idx="6">
                  <c:v>Metal packaging</c:v>
                </c:pt>
                <c:pt idx="7">
                  <c:v>HH-waste-like waste</c:v>
                </c:pt>
                <c:pt idx="8">
                  <c:v>Spent paper from Ind.</c:v>
                </c:pt>
                <c:pt idx="9">
                  <c:v>Cardboard</c:v>
                </c:pt>
                <c:pt idx="10">
                  <c:v>Construction site waste</c:v>
                </c:pt>
                <c:pt idx="11">
                  <c:v>Mineral aggregates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110</c:v>
                </c:pt>
                <c:pt idx="1">
                  <c:v>110</c:v>
                </c:pt>
                <c:pt idx="2">
                  <c:v>105</c:v>
                </c:pt>
                <c:pt idx="3">
                  <c:v>124</c:v>
                </c:pt>
                <c:pt idx="4">
                  <c:v>70</c:v>
                </c:pt>
                <c:pt idx="5">
                  <c:v>320</c:v>
                </c:pt>
                <c:pt idx="6">
                  <c:v>310</c:v>
                </c:pt>
                <c:pt idx="7">
                  <c:v>60</c:v>
                </c:pt>
                <c:pt idx="8">
                  <c:v>72</c:v>
                </c:pt>
                <c:pt idx="9">
                  <c:v>142</c:v>
                </c:pt>
                <c:pt idx="10">
                  <c:v>35</c:v>
                </c:pt>
                <c:pt idx="1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836928"/>
        <c:axId val="85838464"/>
      </c:barChart>
      <c:catAx>
        <c:axId val="85836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85838464"/>
        <c:crosses val="autoZero"/>
        <c:auto val="1"/>
        <c:lblAlgn val="ctr"/>
        <c:lblOffset val="100"/>
        <c:noMultiLvlLbl val="0"/>
      </c:catAx>
      <c:valAx>
        <c:axId val="858384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dirty="0" err="1" smtClean="0"/>
                  <a:t>Costs</a:t>
                </a:r>
                <a:r>
                  <a:rPr lang="de-DE" baseline="0" dirty="0" smtClean="0"/>
                  <a:t> in €/t</a:t>
                </a:r>
                <a:endParaRPr lang="de-DE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836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EC2C3-AD99-429D-BDED-BE5135982E17}" type="datetimeFigureOut">
              <a:rPr lang="de-DE" smtClean="0"/>
              <a:pPr/>
              <a:t>29.02.2012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81777-5DAA-4199-B7B3-71FD91CB0F3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254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0100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3705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4386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6448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4171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53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84181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109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4665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4794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0048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8604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4755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1278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4232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481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+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5958" y="1044000"/>
            <a:ext cx="8229600" cy="1144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45958" y="2188799"/>
            <a:ext cx="8229600" cy="365659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40758" y="5845397"/>
            <a:ext cx="2134800" cy="255600"/>
          </a:xfrm>
          <a:prstGeom prst="rect">
            <a:avLst/>
          </a:prstGeom>
        </p:spPr>
        <p:txBody>
          <a:bodyPr/>
          <a:lstStyle/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57200" y="2187000"/>
            <a:ext cx="8229599" cy="3666688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Diagrammplatzhalter 4"/>
          <p:cNvSpPr>
            <a:spLocks noGrp="1"/>
          </p:cNvSpPr>
          <p:nvPr>
            <p:ph type="chart" sz="quarter" idx="11"/>
          </p:nvPr>
        </p:nvSpPr>
        <p:spPr>
          <a:xfrm>
            <a:off x="457200" y="2187575"/>
            <a:ext cx="8229600" cy="3311525"/>
          </a:xfrm>
        </p:spPr>
        <p:txBody>
          <a:bodyPr/>
          <a:lstStyle/>
          <a:p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741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914400" y="1676400"/>
            <a:ext cx="3810000" cy="4191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810000" cy="4191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5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28600" y="762000"/>
            <a:ext cx="8686800" cy="5346000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457200" y="2187000"/>
            <a:ext cx="8229600" cy="3666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6553200" y="5853688"/>
            <a:ext cx="2133600" cy="25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6" name="Picture 2" descr="\\Pcsrv3\organisation\756\Intern\01_CorporateDesign_neu_2009\Logo\Nachbau manu\JPG\Umweltbundesamt_RGB_TL-links_engl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59951" y="230351"/>
            <a:ext cx="4212917" cy="37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0" r:id="rId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88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270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52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000" indent="-252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.rebernig@umweltbundesamt.a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ex.com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\\Pcsrv3\organisation\756\Intern\01_CorporateDesign_neu_2009\Bilderwelt\00_Originale\Fotolia_4625108_M_ThomasSeegers-Fotolia.com.jpg"/>
          <p:cNvPicPr>
            <a:picLocks noChangeAspect="1" noChangeArrowheads="1"/>
          </p:cNvPicPr>
          <p:nvPr/>
        </p:nvPicPr>
        <p:blipFill>
          <a:blip r:embed="rId3" cstate="print"/>
          <a:srcRect b="1328"/>
          <a:stretch>
            <a:fillRect/>
          </a:stretch>
        </p:blipFill>
        <p:spPr bwMode="auto">
          <a:xfrm rot="16200000">
            <a:off x="1638331" y="-647669"/>
            <a:ext cx="5867338" cy="8686799"/>
          </a:xfrm>
          <a:prstGeom prst="rect">
            <a:avLst/>
          </a:prstGeom>
          <a:noFill/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-1" y="4659086"/>
            <a:ext cx="8025320" cy="82731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6327" y="5676901"/>
            <a:ext cx="7788729" cy="381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1" y="4800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de-DE" dirty="0" err="1" smtClean="0">
                <a:solidFill>
                  <a:schemeClr val="bg1"/>
                </a:solidFill>
              </a:rPr>
              <a:t>Costs</a:t>
            </a:r>
            <a:r>
              <a:rPr lang="de-DE" dirty="0" smtClean="0">
                <a:solidFill>
                  <a:schemeClr val="bg1"/>
                </a:solidFill>
              </a:rPr>
              <a:t> &amp; </a:t>
            </a:r>
            <a:r>
              <a:rPr lang="de-DE" dirty="0" err="1" smtClean="0">
                <a:solidFill>
                  <a:schemeClr val="bg1"/>
                </a:solidFill>
              </a:rPr>
              <a:t>Benefit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of</a:t>
            </a:r>
            <a:r>
              <a:rPr lang="de-DE" dirty="0" smtClean="0">
                <a:solidFill>
                  <a:schemeClr val="bg1"/>
                </a:solidFill>
              </a:rPr>
              <a:t> Ecology Integration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err="1" smtClean="0">
                <a:solidFill>
                  <a:schemeClr val="bg1"/>
                </a:solidFill>
              </a:rPr>
              <a:t>Serbia</a:t>
            </a:r>
            <a:r>
              <a:rPr lang="de-DE" dirty="0" smtClean="0">
                <a:solidFill>
                  <a:schemeClr val="bg1"/>
                </a:solidFill>
              </a:rPr>
              <a:t> - Austria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600" y="5689418"/>
            <a:ext cx="8229600" cy="377464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3rd Conference GREEN SERBIA, </a:t>
            </a:r>
            <a:r>
              <a:rPr lang="de-DE" dirty="0" err="1" smtClean="0">
                <a:solidFill>
                  <a:schemeClr val="bg1"/>
                </a:solidFill>
              </a:rPr>
              <a:t>Belgrade</a:t>
            </a:r>
            <a:r>
              <a:rPr lang="de-DE" dirty="0" smtClean="0">
                <a:solidFill>
                  <a:schemeClr val="bg1"/>
                </a:solidFill>
              </a:rPr>
              <a:t>, 29 </a:t>
            </a:r>
            <a:r>
              <a:rPr lang="de-DE" dirty="0" err="1" smtClean="0">
                <a:solidFill>
                  <a:schemeClr val="bg1"/>
                </a:solidFill>
              </a:rPr>
              <a:t>February</a:t>
            </a:r>
            <a:r>
              <a:rPr lang="de-DE" dirty="0" smtClean="0">
                <a:solidFill>
                  <a:schemeClr val="bg1"/>
                </a:solidFill>
              </a:rPr>
              <a:t> 2012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651750" y="6466648"/>
            <a:ext cx="1247866" cy="1692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de-DE" sz="500" smtClean="0">
                <a:solidFill>
                  <a:schemeClr val="bg1">
                    <a:lumMod val="75000"/>
                  </a:schemeClr>
                </a:solidFill>
              </a:rPr>
              <a:t>© Thomas Seegers – Fotolia.com</a:t>
            </a:r>
            <a:endParaRPr lang="de-DE" sz="50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relevance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sector</a:t>
            </a:r>
            <a:r>
              <a:rPr lang="de-DE" dirty="0" smtClean="0"/>
              <a:t> in Austria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Organisatorische Aspekte der österreichischen Abfallwirtschaft (Denkstatt 2009); Statistik Austria 2012</a:t>
            </a:r>
            <a:endParaRPr lang="de-DE" sz="1000" dirty="0"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1" y="4387174"/>
            <a:ext cx="8435974" cy="173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4625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>
                <a:tab pos="174625" algn="l"/>
              </a:tabLst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1" y="5428034"/>
            <a:ext cx="8435974" cy="698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GDP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Austria in 2009: ~ 274 Billion € </a:t>
            </a:r>
          </a:p>
          <a:p>
            <a:pPr marL="174625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>
                <a:tab pos="174625" algn="l"/>
              </a:tabLst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509450"/>
              </p:ext>
            </p:extLst>
          </p:nvPr>
        </p:nvGraphicFramePr>
        <p:xfrm>
          <a:off x="457201" y="2174475"/>
          <a:ext cx="8318756" cy="2990912"/>
        </p:xfrm>
        <a:graphic>
          <a:graphicData uri="http://schemas.openxmlformats.org/drawingml/2006/table">
            <a:tbl>
              <a:tblPr/>
              <a:tblGrid>
                <a:gridCol w="2079689"/>
                <a:gridCol w="2406367"/>
                <a:gridCol w="1753011"/>
                <a:gridCol w="2079689"/>
              </a:tblGrid>
              <a:tr h="509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DE" sz="2000" dirty="0">
                        <a:latin typeface="Calibri"/>
                        <a:ea typeface="Times New Roman"/>
                      </a:endParaRPr>
                    </a:p>
                  </a:txBody>
                  <a:tcPr marL="61928" marR="61928" marT="30964" marB="3096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Calibri"/>
                          <a:cs typeface="Arial"/>
                        </a:rPr>
                        <a:t>Private companies (including </a:t>
                      </a:r>
                      <a:r>
                        <a:rPr lang="en-US" sz="2000" b="1" dirty="0" err="1">
                          <a:latin typeface="Arial"/>
                          <a:ea typeface="Calibri"/>
                          <a:cs typeface="Arial"/>
                        </a:rPr>
                        <a:t>privatised</a:t>
                      </a:r>
                      <a:r>
                        <a:rPr lang="en-US" sz="2000" b="1" dirty="0">
                          <a:latin typeface="Arial"/>
                          <a:ea typeface="Calibri"/>
                          <a:cs typeface="Arial"/>
                        </a:rPr>
                        <a:t> public companies)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b="1">
                          <a:latin typeface="Arial"/>
                          <a:ea typeface="Calibri"/>
                          <a:cs typeface="Arial"/>
                        </a:rPr>
                        <a:t>Municipal and public institutions</a:t>
                      </a:r>
                      <a:endParaRPr lang="de-DE" sz="2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b="1">
                          <a:latin typeface="Arial"/>
                          <a:ea typeface="Calibri"/>
                          <a:cs typeface="Arial"/>
                        </a:rPr>
                        <a:t>Total sector</a:t>
                      </a:r>
                      <a:endParaRPr lang="de-DE" sz="2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2855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Annual Turnover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in </a:t>
                      </a: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Billion €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latin typeface="Arial"/>
                          <a:ea typeface="Calibri"/>
                          <a:cs typeface="Arial"/>
                        </a:rPr>
                        <a:t>1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latin typeface="Arial"/>
                          <a:ea typeface="Calibri"/>
                          <a:cs typeface="Arial"/>
                        </a:rPr>
                        <a:t>5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5115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latin typeface="Arial"/>
                          <a:ea typeface="Calibri"/>
                          <a:cs typeface="Arial"/>
                        </a:rPr>
                        <a:t>Employees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latin typeface="Arial"/>
                          <a:ea typeface="Calibri"/>
                          <a:cs typeface="Arial"/>
                        </a:rPr>
                        <a:t>25,000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latin typeface="Arial"/>
                          <a:ea typeface="Calibri"/>
                          <a:cs typeface="Arial"/>
                        </a:rPr>
                        <a:t>6,000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latin typeface="Arial"/>
                          <a:ea typeface="Calibri"/>
                          <a:cs typeface="Arial"/>
                        </a:rPr>
                        <a:t>31,000</a:t>
                      </a:r>
                      <a:endParaRPr lang="de-DE" sz="2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</a:tr>
              <a:tr h="2855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latin typeface="Arial"/>
                          <a:ea typeface="Calibri"/>
                          <a:cs typeface="Arial"/>
                        </a:rPr>
                        <a:t>Number of companies</a:t>
                      </a:r>
                      <a:endParaRPr lang="de-DE" sz="2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latin typeface="Arial"/>
                          <a:ea typeface="Calibri"/>
                          <a:cs typeface="Arial"/>
                        </a:rPr>
                        <a:t>850</a:t>
                      </a: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DE" sz="2000" dirty="0">
                        <a:latin typeface="Calibri"/>
                        <a:ea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DE" sz="2000" dirty="0">
                        <a:latin typeface="Calibri"/>
                        <a:ea typeface="Times New Roman"/>
                      </a:endParaRPr>
                    </a:p>
                  </a:txBody>
                  <a:tcPr marL="61928" marR="61928" marT="30964" marB="30964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45958" y="2188799"/>
            <a:ext cx="8229600" cy="2636294"/>
          </a:xfrm>
        </p:spPr>
        <p:txBody>
          <a:bodyPr>
            <a:normAutofit fontScale="92500" lnSpcReduction="10000"/>
          </a:bodyPr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/>
              <a:t>&amp; </a:t>
            </a:r>
            <a:r>
              <a:rPr lang="de-DE" dirty="0" smtClean="0"/>
              <a:t>Information:</a:t>
            </a:r>
          </a:p>
          <a:p>
            <a:endParaRPr lang="de-DE" dirty="0"/>
          </a:p>
          <a:p>
            <a:r>
              <a:rPr lang="de-DE" dirty="0" smtClean="0"/>
              <a:t>Georg Rebernig</a:t>
            </a:r>
          </a:p>
          <a:p>
            <a:r>
              <a:rPr lang="de-DE" dirty="0" smtClean="0"/>
              <a:t>+43 1 31304 5524</a:t>
            </a:r>
          </a:p>
          <a:p>
            <a:r>
              <a:rPr lang="de-DE" dirty="0" smtClean="0">
                <a:hlinkClick r:id="rId3"/>
              </a:rPr>
              <a:t>georg.rebernig@umweltbundesamt.at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445958" y="5208814"/>
            <a:ext cx="8229600" cy="6013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Umweltbundesamt</a:t>
            </a:r>
            <a:b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www.umweltbundesamt.at</a:t>
            </a: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4900583" y="5208814"/>
            <a:ext cx="3774975" cy="6013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90000"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Green </a:t>
            </a:r>
            <a:r>
              <a:rPr kumimoji="0" lang="de-DE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Serbia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Belgrade</a:t>
            </a:r>
            <a:r>
              <a:rPr lang="de-DE" sz="1600" dirty="0" smtClean="0">
                <a:solidFill>
                  <a:schemeClr val="tx2"/>
                </a:solidFill>
              </a:rPr>
              <a:t>■</a:t>
            </a:r>
            <a:r>
              <a:rPr lang="de-DE" sz="1600" dirty="0" smtClean="0"/>
              <a:t> 29.2.2012</a:t>
            </a:r>
            <a:endParaRPr kumimoji="0" lang="de-DE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47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570621" y="1844842"/>
            <a:ext cx="3368842" cy="25105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Importance of legislation and enforcement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Geographical coverage of municipal waste collection in Austria increased significantly only after adoption of adequate waste legislation (~ after 1975)</a:t>
            </a:r>
            <a:endParaRPr lang="de-AT" dirty="0"/>
          </a:p>
        </p:txBody>
      </p:sp>
      <p:pic>
        <p:nvPicPr>
          <p:cNvPr id="5" name="Inhaltsplatzhalter 4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6567" y="661734"/>
            <a:ext cx="5354054" cy="5967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502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8834" y="755670"/>
            <a:ext cx="8093413" cy="94667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dirty="0" err="1" smtClean="0"/>
              <a:t>Benefits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adequate</a:t>
            </a:r>
            <a:r>
              <a:rPr lang="de-DE" dirty="0" smtClean="0"/>
              <a:t>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smtClean="0"/>
              <a:t>Austria’s National Inventory Report (</a:t>
            </a:r>
            <a:r>
              <a:rPr lang="en-US" sz="1000" dirty="0" err="1" smtClean="0"/>
              <a:t>Umweltbundesamt</a:t>
            </a:r>
            <a:r>
              <a:rPr lang="en-US" sz="1000" dirty="0" smtClean="0"/>
              <a:t> 2011)</a:t>
            </a:r>
            <a:endParaRPr lang="de-DE" sz="1000" dirty="0">
              <a:latin typeface="+mn-lt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834" y="1838528"/>
            <a:ext cx="6682902" cy="4214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237379" y="1904481"/>
            <a:ext cx="1655795" cy="4221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de-DE" sz="1600" dirty="0" smtClean="0"/>
              <a:t>EU Emission </a:t>
            </a:r>
            <a:r>
              <a:rPr lang="de-DE" sz="1600" dirty="0" err="1" smtClean="0"/>
              <a:t>Allowances</a:t>
            </a:r>
            <a:r>
              <a:rPr lang="de-DE" sz="1600" dirty="0" smtClean="0"/>
              <a:t> </a:t>
            </a:r>
            <a:r>
              <a:rPr lang="de-DE" sz="1600" dirty="0" err="1" smtClean="0"/>
              <a:t>Spotmarket</a:t>
            </a:r>
            <a:r>
              <a:rPr lang="de-DE" sz="1600" dirty="0" smtClean="0"/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</a:t>
            </a:r>
            <a:r>
              <a:rPr kumimoji="0" lang="de-DE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9 €/t CO2</a:t>
            </a:r>
          </a:p>
          <a:p>
            <a:pPr lvl="0">
              <a:lnSpc>
                <a:spcPct val="110000"/>
              </a:lnSpc>
              <a:spcBef>
                <a:spcPct val="50000"/>
              </a:spcBef>
              <a:buClr>
                <a:schemeClr val="tx2"/>
              </a:buClr>
              <a:buSzPct val="90000"/>
            </a:pPr>
            <a:r>
              <a:rPr lang="de-DE" sz="1200" dirty="0" smtClean="0"/>
              <a:t>(</a:t>
            </a:r>
            <a:r>
              <a:rPr lang="de-DE" sz="1200" dirty="0" smtClean="0">
                <a:hlinkClick r:id="rId4"/>
              </a:rPr>
              <a:t>www.eex.com</a:t>
            </a:r>
            <a:r>
              <a:rPr lang="de-DE" sz="1200" dirty="0" smtClean="0"/>
              <a:t>, 28.2.2012</a:t>
            </a:r>
            <a:r>
              <a:rPr lang="de-DE" sz="1600" dirty="0" smtClean="0"/>
              <a:t>)</a:t>
            </a:r>
            <a:endParaRPr kumimoji="0" lang="de-DE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6034"/>
            <a:ext cx="8229600" cy="1143000"/>
          </a:xfrm>
        </p:spPr>
        <p:txBody>
          <a:bodyPr/>
          <a:lstStyle/>
          <a:p>
            <a:r>
              <a:rPr lang="de-AT" dirty="0" err="1" smtClean="0"/>
              <a:t>Benefits</a:t>
            </a:r>
            <a:r>
              <a:rPr lang="de-AT" dirty="0" smtClean="0"/>
              <a:t> of </a:t>
            </a:r>
            <a:r>
              <a:rPr lang="de-AT" dirty="0" err="1" smtClean="0"/>
              <a:t>adequate</a:t>
            </a:r>
            <a:r>
              <a:rPr lang="de-AT" dirty="0" smtClean="0"/>
              <a:t> </a:t>
            </a:r>
            <a:r>
              <a:rPr lang="de-AT" dirty="0" err="1" smtClean="0"/>
              <a:t>waste</a:t>
            </a:r>
            <a:r>
              <a:rPr lang="de-AT" dirty="0" smtClean="0"/>
              <a:t> </a:t>
            </a:r>
            <a:r>
              <a:rPr lang="de-AT" dirty="0" err="1" smtClean="0"/>
              <a:t>management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457200" y="1828800"/>
            <a:ext cx="8229599" cy="435781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Secondary materials from recycling + energy from waste (reduced import dependence and reduced depletion of primary stocks)</a:t>
            </a:r>
            <a:endParaRPr lang="de-AT" dirty="0"/>
          </a:p>
          <a:p>
            <a:r>
              <a:rPr lang="en-GB" dirty="0"/>
              <a:t>Reduced land consumption</a:t>
            </a:r>
            <a:endParaRPr lang="de-AT" dirty="0"/>
          </a:p>
          <a:p>
            <a:r>
              <a:rPr lang="en-GB" dirty="0"/>
              <a:t>Reduced greenhouse gas emissions</a:t>
            </a:r>
            <a:endParaRPr lang="de-AT" dirty="0"/>
          </a:p>
          <a:p>
            <a:r>
              <a:rPr lang="en-GB" dirty="0"/>
              <a:t>Reduced emissions of and destruction by </a:t>
            </a:r>
            <a:r>
              <a:rPr lang="en-GB" dirty="0" err="1"/>
              <a:t>ecotoxic</a:t>
            </a:r>
            <a:r>
              <a:rPr lang="en-GB" dirty="0"/>
              <a:t> pollutants</a:t>
            </a:r>
            <a:endParaRPr lang="de-AT" dirty="0"/>
          </a:p>
          <a:p>
            <a:r>
              <a:rPr lang="en-GB" dirty="0"/>
              <a:t>Reduced ozone depletion, acidification and eutrophication</a:t>
            </a:r>
            <a:endParaRPr lang="de-AT" dirty="0"/>
          </a:p>
          <a:p>
            <a:r>
              <a:rPr lang="en-GB" dirty="0"/>
              <a:t>Protection of endangered species</a:t>
            </a:r>
            <a:endParaRPr lang="de-AT" dirty="0"/>
          </a:p>
          <a:p>
            <a:r>
              <a:rPr lang="en-GB" dirty="0"/>
              <a:t>Increased </a:t>
            </a:r>
            <a:r>
              <a:rPr lang="en-GB" dirty="0" smtClean="0"/>
              <a:t>health</a:t>
            </a:r>
          </a:p>
          <a:p>
            <a:r>
              <a:rPr lang="en-GB" dirty="0" smtClean="0"/>
              <a:t>Job creation and increased turnover of waste management and recycling sectors</a:t>
            </a:r>
          </a:p>
          <a:p>
            <a:r>
              <a:rPr lang="en-GB" dirty="0" smtClean="0"/>
              <a:t>Reduced dust and noise emissions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457200" y="6186616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/>
              <a:t>Source: Bio </a:t>
            </a:r>
            <a:r>
              <a:rPr lang="de-AT" sz="1200" dirty="0" err="1" smtClean="0"/>
              <a:t>Intelligence</a:t>
            </a:r>
            <a:r>
              <a:rPr lang="de-AT" sz="1200" dirty="0" smtClean="0"/>
              <a:t> Service (2011): </a:t>
            </a:r>
            <a:r>
              <a:rPr lang="en-GB" sz="1200" dirty="0"/>
              <a:t>Implementing EU Waste Legislation for Green </a:t>
            </a:r>
            <a:r>
              <a:rPr lang="en-GB" sz="1200" dirty="0" smtClean="0"/>
              <a:t>Growth. European Commission DG ENV. Brussels. 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417227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693360"/>
          </a:xfrm>
        </p:spPr>
        <p:txBody>
          <a:bodyPr/>
          <a:lstStyle/>
          <a:p>
            <a:r>
              <a:rPr lang="de-DE" dirty="0" smtClean="0"/>
              <a:t>Treatment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737360"/>
            <a:ext cx="8642350" cy="4388803"/>
          </a:xfrm>
        </p:spPr>
        <p:txBody>
          <a:bodyPr/>
          <a:lstStyle/>
          <a:p>
            <a:r>
              <a:rPr lang="de-DE" dirty="0" smtClean="0"/>
              <a:t>Thermal </a:t>
            </a:r>
            <a:r>
              <a:rPr lang="de-DE" dirty="0" err="1" smtClean="0"/>
              <a:t>treatment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MBT </a:t>
            </a:r>
            <a:r>
              <a:rPr lang="de-DE" dirty="0" err="1" smtClean="0"/>
              <a:t>of</a:t>
            </a:r>
            <a:r>
              <a:rPr lang="de-DE" dirty="0" smtClean="0"/>
              <a:t> residual </a:t>
            </a:r>
            <a:r>
              <a:rPr lang="de-DE" dirty="0" err="1" smtClean="0"/>
              <a:t>waste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135 – 155 €/t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err="1" smtClean="0"/>
              <a:t>Composting</a:t>
            </a:r>
            <a:r>
              <a:rPr lang="de-DE" dirty="0" smtClean="0"/>
              <a:t>, </a:t>
            </a:r>
            <a:r>
              <a:rPr lang="de-DE" dirty="0" err="1" smtClean="0"/>
              <a:t>biogas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separately</a:t>
            </a:r>
            <a:r>
              <a:rPr lang="de-DE" dirty="0" smtClean="0"/>
              <a:t> </a:t>
            </a:r>
            <a:r>
              <a:rPr lang="de-DE" dirty="0" err="1" smtClean="0"/>
              <a:t>collected</a:t>
            </a:r>
            <a:r>
              <a:rPr lang="de-DE" dirty="0" smtClean="0"/>
              <a:t> bio-</a:t>
            </a:r>
            <a:r>
              <a:rPr lang="de-DE" dirty="0" err="1" smtClean="0"/>
              <a:t>waste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40 – 60 €/t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185333" y="6205615"/>
            <a:ext cx="5554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 smtClean="0">
                <a:latin typeface="+mn-lt"/>
              </a:rPr>
              <a:t>Source: denkstatt 2009</a:t>
            </a:r>
            <a:endParaRPr lang="de-DE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4039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7135" y="667264"/>
            <a:ext cx="8439665" cy="714174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collection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endParaRPr lang="de-DE" dirty="0"/>
          </a:p>
        </p:txBody>
      </p:sp>
      <p:graphicFrame>
        <p:nvGraphicFramePr>
          <p:cNvPr id="3" name="Diagramm 2"/>
          <p:cNvGraphicFramePr/>
          <p:nvPr/>
        </p:nvGraphicFramePr>
        <p:xfrm>
          <a:off x="1060314" y="1862667"/>
          <a:ext cx="7519241" cy="3555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185333" y="6196471"/>
            <a:ext cx="5554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 smtClean="0">
                <a:latin typeface="+mn-lt"/>
              </a:rPr>
              <a:t>HH= </a:t>
            </a:r>
            <a:r>
              <a:rPr lang="de-DE" sz="1200" dirty="0" err="1" smtClean="0">
                <a:latin typeface="+mn-lt"/>
              </a:rPr>
              <a:t>Households</a:t>
            </a:r>
            <a:r>
              <a:rPr lang="de-DE" sz="1200" dirty="0" smtClean="0">
                <a:latin typeface="+mn-lt"/>
              </a:rPr>
              <a:t>, Source: denkstatt 2009</a:t>
            </a:r>
            <a:endParaRPr lang="de-DE" sz="1200" dirty="0">
              <a:latin typeface="+mn-lt"/>
            </a:endParaRPr>
          </a:p>
        </p:txBody>
      </p:sp>
      <p:cxnSp>
        <p:nvCxnSpPr>
          <p:cNvPr id="6" name="Gerade Verbindung 5"/>
          <p:cNvCxnSpPr/>
          <p:nvPr/>
        </p:nvCxnSpPr>
        <p:spPr bwMode="auto">
          <a:xfrm rot="16200000" flipV="1">
            <a:off x="4018846" y="2867377"/>
            <a:ext cx="3318933" cy="2257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1569156" y="1309511"/>
            <a:ext cx="4052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dirty="0" err="1" smtClean="0">
                <a:latin typeface="+mn-lt"/>
              </a:rPr>
              <a:t>Waste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from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households</a:t>
            </a:r>
            <a:r>
              <a:rPr lang="de-DE" sz="1800" dirty="0" smtClean="0">
                <a:latin typeface="+mn-lt"/>
              </a:rPr>
              <a:t>, </a:t>
            </a:r>
            <a:r>
              <a:rPr lang="de-DE" sz="1800" dirty="0" err="1" smtClean="0">
                <a:latin typeface="+mn-lt"/>
              </a:rPr>
              <a:t>schools</a:t>
            </a:r>
            <a:r>
              <a:rPr lang="de-DE" sz="1800" dirty="0" smtClean="0">
                <a:latin typeface="+mn-lt"/>
              </a:rPr>
              <a:t>, </a:t>
            </a:r>
            <a:r>
              <a:rPr lang="de-DE" sz="1800" dirty="0" err="1" smtClean="0">
                <a:latin typeface="+mn-lt"/>
              </a:rPr>
              <a:t>commerce</a:t>
            </a:r>
            <a:r>
              <a:rPr lang="de-DE" sz="1800" dirty="0" smtClean="0">
                <a:latin typeface="+mn-lt"/>
              </a:rPr>
              <a:t> &lt; 240 l/</a:t>
            </a:r>
            <a:r>
              <a:rPr lang="de-DE" sz="1800" dirty="0" err="1" smtClean="0">
                <a:latin typeface="+mn-lt"/>
              </a:rPr>
              <a:t>week</a:t>
            </a:r>
            <a:endParaRPr lang="de-DE" sz="1800" dirty="0"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861305" y="1303865"/>
            <a:ext cx="2578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dirty="0" err="1" smtClean="0">
                <a:latin typeface="+mn-lt"/>
              </a:rPr>
              <a:t>Waste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from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industries</a:t>
            </a:r>
            <a:endParaRPr lang="de-DE" sz="1800" dirty="0">
              <a:latin typeface="+mn-lt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 flipV="1">
            <a:off x="5000017" y="4515559"/>
            <a:ext cx="700870" cy="68873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1" y="5690681"/>
            <a:ext cx="8435974" cy="55798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municipal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waste</a:t>
            </a:r>
            <a:r>
              <a:rPr lang="de-DE" sz="2400" dirty="0" smtClean="0"/>
              <a:t> </a:t>
            </a:r>
            <a:r>
              <a:rPr lang="de-DE" sz="2400" dirty="0" err="1" smtClean="0"/>
              <a:t>management</a:t>
            </a:r>
            <a:r>
              <a:rPr lang="de-DE" sz="2400" dirty="0" smtClean="0"/>
              <a:t> per </a:t>
            </a:r>
            <a:r>
              <a:rPr lang="de-DE" sz="2400" dirty="0" err="1" smtClean="0"/>
              <a:t>household</a:t>
            </a:r>
            <a:r>
              <a:rPr lang="de-DE" sz="2400" dirty="0" smtClean="0"/>
              <a:t>: + 100 €/a (2009)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>
                <a:tab pos="174625" algn="l"/>
              </a:tabLst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1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/>
          <a:lstStyle/>
          <a:p>
            <a:pPr eaLnBrk="1" hangingPunct="1"/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Serbia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achieve</a:t>
            </a:r>
            <a:r>
              <a:rPr lang="de-DE" dirty="0" smtClean="0"/>
              <a:t> European Ecology </a:t>
            </a:r>
            <a:r>
              <a:rPr lang="de-DE" dirty="0"/>
              <a:t>I</a:t>
            </a:r>
            <a:r>
              <a:rPr lang="de-DE" dirty="0" smtClean="0"/>
              <a:t>ntegration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5" y="2026507"/>
            <a:ext cx="8323159" cy="409965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Air</a:t>
            </a:r>
            <a:r>
              <a:rPr lang="en-US" dirty="0" smtClean="0"/>
              <a:t> quality shall be improved (PM, SO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). 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Water</a:t>
            </a:r>
            <a:r>
              <a:rPr lang="en-US" dirty="0" smtClean="0"/>
              <a:t> pollution: </a:t>
            </a:r>
            <a:r>
              <a:rPr lang="en-US" dirty="0"/>
              <a:t>improvements in drinking water security </a:t>
            </a:r>
            <a:r>
              <a:rPr lang="en-US" dirty="0" smtClean="0"/>
              <a:t>necessary; (in particular) major towns, industry need waste water treatment; </a:t>
            </a:r>
            <a:endParaRPr lang="en-GB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Waste</a:t>
            </a:r>
            <a:r>
              <a:rPr lang="en-US" dirty="0" smtClean="0"/>
              <a:t>: About 60% of municipal solid waste is collected</a:t>
            </a:r>
            <a:r>
              <a:rPr lang="en-GB" dirty="0" smtClean="0"/>
              <a:t>. Hazardous waste shall be collected separately, treatment plants need to be established.</a:t>
            </a:r>
          </a:p>
          <a:p>
            <a:pPr>
              <a:spcBef>
                <a:spcPct val="50000"/>
              </a:spcBef>
            </a:pPr>
            <a:r>
              <a:rPr lang="en-GB" b="1" dirty="0" smtClean="0"/>
              <a:t>Contaminated sites</a:t>
            </a:r>
            <a:r>
              <a:rPr lang="en-GB" dirty="0" smtClean="0"/>
              <a:t>: clean-up necessary to protect ground water, air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Biodiversity: </a:t>
            </a:r>
            <a:r>
              <a:rPr lang="en-US" dirty="0" smtClean="0"/>
              <a:t>richness of species and ecosystems needs to be protected.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  <a:buNone/>
            </a:pPr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/>
              <a:t>Source: National Environment </a:t>
            </a:r>
            <a:r>
              <a:rPr lang="de-DE" sz="1000" dirty="0" err="1" smtClean="0"/>
              <a:t>Strategy</a:t>
            </a:r>
            <a:r>
              <a:rPr lang="de-DE" sz="1000" dirty="0" smtClean="0"/>
              <a:t> 2007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/>
          <a:lstStyle/>
          <a:p>
            <a:pPr eaLnBrk="1" hangingPunct="1"/>
            <a:r>
              <a:rPr lang="de-DE" dirty="0" err="1" smtClean="0"/>
              <a:t>Estimated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ecology</a:t>
            </a:r>
            <a:r>
              <a:rPr lang="de-DE" dirty="0" smtClean="0"/>
              <a:t> </a:t>
            </a:r>
            <a:r>
              <a:rPr lang="de-DE" dirty="0" err="1" smtClean="0"/>
              <a:t>integration</a:t>
            </a:r>
            <a:r>
              <a:rPr lang="de-DE" dirty="0" smtClean="0"/>
              <a:t> in </a:t>
            </a:r>
            <a:r>
              <a:rPr lang="de-DE" dirty="0" err="1" smtClean="0"/>
              <a:t>Serbia</a:t>
            </a:r>
            <a:r>
              <a:rPr lang="de-DE" dirty="0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5" y="2026507"/>
            <a:ext cx="8323159" cy="4099655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2700" dirty="0" smtClean="0"/>
              <a:t>Total cost of meeting requirements of  environmental </a:t>
            </a:r>
            <a:r>
              <a:rPr lang="en-US" sz="2700" dirty="0" err="1"/>
              <a:t>a</a:t>
            </a:r>
            <a:r>
              <a:rPr lang="en-US" sz="2700" dirty="0" err="1" smtClean="0"/>
              <a:t>cquis</a:t>
            </a:r>
            <a:r>
              <a:rPr lang="en-US" sz="2700" dirty="0" smtClean="0"/>
              <a:t> estimated around €10.6 billion (between now and 2030); </a:t>
            </a:r>
            <a:r>
              <a:rPr lang="en-US" sz="2700" dirty="0" err="1" smtClean="0"/>
              <a:t>i.a</a:t>
            </a:r>
            <a:r>
              <a:rPr lang="en-US" sz="2700" dirty="0" smtClean="0"/>
              <a:t>.: 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US" sz="2700" dirty="0" smtClean="0"/>
              <a:t>water: € 5.6 billion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US" sz="2700" dirty="0" smtClean="0"/>
              <a:t>waste: €2.8 billion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US" sz="2700" dirty="0" smtClean="0"/>
              <a:t>industrial pollution: €1.3 billion</a:t>
            </a:r>
          </a:p>
          <a:p>
            <a:pPr>
              <a:spcBef>
                <a:spcPct val="50000"/>
              </a:spcBef>
              <a:buNone/>
            </a:pP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typically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implementation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EU „</a:t>
            </a:r>
            <a:r>
              <a:rPr lang="de-DE" dirty="0" err="1" smtClean="0"/>
              <a:t>cost</a:t>
            </a:r>
            <a:r>
              <a:rPr lang="de-DE" dirty="0" smtClean="0"/>
              <a:t> heavy </a:t>
            </a:r>
            <a:r>
              <a:rPr lang="de-DE" dirty="0" err="1" smtClean="0"/>
              <a:t>directives</a:t>
            </a:r>
            <a:r>
              <a:rPr lang="de-DE" dirty="0" smtClean="0"/>
              <a:t>“ (in part. UWWD, </a:t>
            </a:r>
            <a:r>
              <a:rPr lang="de-DE" dirty="0" err="1" smtClean="0"/>
              <a:t>Landfill</a:t>
            </a:r>
            <a:r>
              <a:rPr lang="de-DE" dirty="0" smtClean="0"/>
              <a:t>-D, LCP/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Incin</a:t>
            </a:r>
            <a:r>
              <a:rPr lang="de-DE" dirty="0" smtClean="0"/>
              <a:t>./IPPC/IED)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smtClean="0"/>
              <a:t>National Environmental Approximation Strategy for the Republic of Serbia (final draft June 2011) </a:t>
            </a:r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Financing</a:t>
            </a:r>
            <a:r>
              <a:rPr lang="de-DE" dirty="0" smtClean="0"/>
              <a:t> &amp; </a:t>
            </a:r>
            <a:r>
              <a:rPr lang="de-DE" dirty="0" err="1" smtClean="0"/>
              <a:t>Benefit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/>
              <a:t>E</a:t>
            </a:r>
            <a:r>
              <a:rPr lang="de-DE" dirty="0" smtClean="0"/>
              <a:t>cology </a:t>
            </a:r>
            <a:r>
              <a:rPr lang="de-DE" dirty="0"/>
              <a:t>I</a:t>
            </a:r>
            <a:r>
              <a:rPr lang="de-DE" dirty="0" smtClean="0"/>
              <a:t>ntegration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 important part of the costs are operational ones, which will have to be financed from </a:t>
            </a:r>
            <a:r>
              <a:rPr lang="en-US" b="1" dirty="0"/>
              <a:t>public budgets</a:t>
            </a:r>
            <a:r>
              <a:rPr lang="en-US" dirty="0"/>
              <a:t>, </a:t>
            </a:r>
            <a:r>
              <a:rPr lang="en-US" b="1" dirty="0"/>
              <a:t>private sources </a:t>
            </a:r>
            <a:r>
              <a:rPr lang="en-US" b="1" dirty="0" smtClean="0"/>
              <a:t>and/or</a:t>
            </a:r>
            <a:r>
              <a:rPr lang="en-US" dirty="0" smtClean="0"/>
              <a:t> </a:t>
            </a:r>
            <a:r>
              <a:rPr lang="en-US" b="1" dirty="0"/>
              <a:t>charges</a:t>
            </a:r>
            <a:r>
              <a:rPr lang="en-US" dirty="0"/>
              <a:t>. 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The </a:t>
            </a:r>
            <a:r>
              <a:rPr lang="en-US" dirty="0"/>
              <a:t>need of additional financing from Serbian public budgets is estimated to </a:t>
            </a:r>
            <a:r>
              <a:rPr lang="en-US" dirty="0" smtClean="0"/>
              <a:t>be at a maximum </a:t>
            </a:r>
            <a:r>
              <a:rPr lang="en-US" dirty="0"/>
              <a:t>at around €360 million in 2018.</a:t>
            </a:r>
          </a:p>
          <a:p>
            <a:pPr>
              <a:spcBef>
                <a:spcPct val="50000"/>
              </a:spcBef>
            </a:pPr>
            <a:r>
              <a:rPr lang="en-US" dirty="0"/>
              <a:t>The </a:t>
            </a:r>
            <a:r>
              <a:rPr lang="en-US" b="1" dirty="0"/>
              <a:t>direct economic benefits </a:t>
            </a:r>
            <a:r>
              <a:rPr lang="en-US" dirty="0"/>
              <a:t>arising from environmental compliance </a:t>
            </a:r>
            <a:r>
              <a:rPr lang="en-US" dirty="0" smtClean="0"/>
              <a:t>until 2013 should </a:t>
            </a:r>
            <a:r>
              <a:rPr lang="en-US" b="1" dirty="0"/>
              <a:t>outweigh the costs</a:t>
            </a:r>
            <a:r>
              <a:rPr lang="en-US" dirty="0"/>
              <a:t> </a:t>
            </a:r>
            <a:r>
              <a:rPr lang="en-US" b="1" dirty="0"/>
              <a:t>by the factor </a:t>
            </a:r>
            <a:r>
              <a:rPr lang="en-US" dirty="0"/>
              <a:t>of approximately </a:t>
            </a:r>
            <a:r>
              <a:rPr lang="en-US" b="1" dirty="0" smtClean="0"/>
              <a:t>2,4</a:t>
            </a:r>
            <a:r>
              <a:rPr lang="en-US" dirty="0"/>
              <a:t>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207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03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Primary Public </a:t>
            </a:r>
            <a:r>
              <a:rPr lang="de-DE" dirty="0" err="1" smtClean="0"/>
              <a:t>Sources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F</a:t>
            </a:r>
            <a:r>
              <a:rPr lang="de-DE" dirty="0" err="1" smtClean="0"/>
              <a:t>unding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Environmental </a:t>
            </a:r>
            <a:r>
              <a:rPr lang="de-DE" dirty="0" err="1" smtClean="0"/>
              <a:t>Protection</a:t>
            </a:r>
            <a:r>
              <a:rPr lang="de-DE" dirty="0" smtClean="0"/>
              <a:t> </a:t>
            </a:r>
            <a:r>
              <a:rPr lang="de-DE" dirty="0"/>
              <a:t>P</a:t>
            </a:r>
            <a:r>
              <a:rPr lang="de-DE" dirty="0" smtClean="0"/>
              <a:t>rojects in Austria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5" y="2184400"/>
            <a:ext cx="8323159" cy="4097867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  <a:buNone/>
            </a:pPr>
            <a:r>
              <a:rPr lang="de-DE" sz="2200" dirty="0" smtClean="0"/>
              <a:t>Main Federal </a:t>
            </a:r>
            <a:r>
              <a:rPr lang="de-DE" sz="2200" dirty="0" err="1" smtClean="0"/>
              <a:t>Government</a:t>
            </a:r>
            <a:r>
              <a:rPr lang="de-DE" sz="2200" dirty="0" smtClean="0"/>
              <a:t> </a:t>
            </a:r>
            <a:r>
              <a:rPr lang="de-DE" sz="2200" dirty="0" err="1" smtClean="0"/>
              <a:t>Funding</a:t>
            </a:r>
            <a:r>
              <a:rPr lang="de-DE" sz="2200" dirty="0" smtClean="0"/>
              <a:t> Instruments:</a:t>
            </a:r>
            <a:endParaRPr lang="en-US" sz="2200" dirty="0" smtClean="0"/>
          </a:p>
          <a:p>
            <a:pPr>
              <a:spcBef>
                <a:spcPct val="50000"/>
              </a:spcBef>
            </a:pPr>
            <a:r>
              <a:rPr lang="en-US" sz="2200" b="1" dirty="0"/>
              <a:t>Settlement Water Management Fund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/>
              <a:t>drinking water supply &amp; </a:t>
            </a:r>
            <a:r>
              <a:rPr lang="en-US" sz="2200" dirty="0" smtClean="0"/>
              <a:t>waste water treatment</a:t>
            </a:r>
            <a:r>
              <a:rPr lang="en-US" sz="2200" dirty="0"/>
              <a:t>; approx. </a:t>
            </a:r>
            <a:r>
              <a:rPr lang="en-US" sz="2200" dirty="0" smtClean="0"/>
              <a:t>130m pa (declining)</a:t>
            </a:r>
            <a:endParaRPr lang="en-US" sz="2200" dirty="0"/>
          </a:p>
          <a:p>
            <a:pPr>
              <a:spcBef>
                <a:spcPct val="50000"/>
              </a:spcBef>
            </a:pPr>
            <a:r>
              <a:rPr lang="en-US" sz="2200" b="1" dirty="0" smtClean="0"/>
              <a:t>Domestic Environment Fund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/>
              <a:t>today mainly energy and climate </a:t>
            </a:r>
            <a:r>
              <a:rPr lang="en-US" sz="2200" dirty="0" smtClean="0"/>
              <a:t>protection, waste, air; public budget, approx. 90 m€ pa (increasing)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/>
              <a:t>Contaminated Sites’ Remediation Fund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smtClean="0"/>
              <a:t>waste tax, approx. 50 m€ pa (constant)</a:t>
            </a:r>
          </a:p>
          <a:p>
            <a:pPr>
              <a:spcBef>
                <a:spcPct val="50000"/>
              </a:spcBef>
            </a:pPr>
            <a:r>
              <a:rPr lang="en-US" sz="2200" dirty="0"/>
              <a:t>In addition: </a:t>
            </a:r>
            <a:r>
              <a:rPr lang="en-US" sz="2200" dirty="0" smtClean="0"/>
              <a:t>subsidies </a:t>
            </a:r>
            <a:r>
              <a:rPr lang="en-US" sz="2200" dirty="0"/>
              <a:t>by provinces </a:t>
            </a:r>
            <a:r>
              <a:rPr lang="en-US" sz="2200" dirty="0" smtClean="0"/>
              <a:t>&amp; </a:t>
            </a:r>
            <a:r>
              <a:rPr lang="en-US" sz="2200" dirty="0"/>
              <a:t>municipalities</a:t>
            </a:r>
          </a:p>
          <a:p>
            <a:pPr>
              <a:spcBef>
                <a:spcPct val="50000"/>
              </a:spcBef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6449"/>
            <a:ext cx="8229600" cy="8980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dirty="0" err="1" smtClean="0"/>
              <a:t>Sponsored</a:t>
            </a:r>
            <a:r>
              <a:rPr lang="de-DE" dirty="0" smtClean="0"/>
              <a:t> </a:t>
            </a:r>
            <a:r>
              <a:rPr lang="de-DE" dirty="0" err="1" smtClean="0"/>
              <a:t>investments</a:t>
            </a:r>
            <a:r>
              <a:rPr lang="de-DE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water</a:t>
            </a:r>
            <a:r>
              <a:rPr lang="de-DE" dirty="0" smtClean="0"/>
              <a:t> 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smtClean="0"/>
              <a:t>in Austria (1993-2009)</a:t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1267" y="1904481"/>
            <a:ext cx="2151907" cy="4221681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sz="2900" dirty="0" smtClean="0"/>
              <a:t>Total </a:t>
            </a:r>
            <a:r>
              <a:rPr lang="de-DE" sz="2900" dirty="0" err="1" smtClean="0"/>
              <a:t>investment</a:t>
            </a:r>
            <a:r>
              <a:rPr lang="de-DE" sz="2900" dirty="0" smtClean="0"/>
              <a:t> in WWT: </a:t>
            </a:r>
          </a:p>
          <a:p>
            <a:pPr marL="174625" indent="0">
              <a:spcBef>
                <a:spcPct val="50000"/>
              </a:spcBef>
              <a:buNone/>
            </a:pPr>
            <a:r>
              <a:rPr lang="de-DE" sz="2900" dirty="0" smtClean="0"/>
              <a:t>12.5 Billion €</a:t>
            </a:r>
            <a:br>
              <a:rPr lang="de-DE" sz="2900" dirty="0" smtClean="0"/>
            </a:br>
            <a:r>
              <a:rPr lang="de-DE" sz="2900" dirty="0" smtClean="0"/>
              <a:t>(22,000 </a:t>
            </a:r>
            <a:r>
              <a:rPr lang="de-DE" sz="2900" dirty="0" err="1" smtClean="0"/>
              <a:t>projects</a:t>
            </a:r>
            <a:r>
              <a:rPr lang="de-DE" sz="2900" dirty="0" smtClean="0"/>
              <a:t>)</a:t>
            </a:r>
          </a:p>
          <a:p>
            <a:pPr marL="174625" indent="0">
              <a:spcBef>
                <a:spcPct val="50000"/>
              </a:spcBef>
              <a:buNone/>
            </a:pPr>
            <a:r>
              <a:rPr lang="de-DE" sz="2900" dirty="0" err="1" smtClean="0"/>
              <a:t>Fund‘s</a:t>
            </a:r>
            <a:r>
              <a:rPr lang="de-DE" sz="2900" dirty="0" smtClean="0"/>
              <a:t> </a:t>
            </a:r>
            <a:r>
              <a:rPr lang="de-DE" sz="2900" dirty="0" err="1" smtClean="0"/>
              <a:t>contribution</a:t>
            </a:r>
            <a:r>
              <a:rPr lang="de-DE" sz="2900" dirty="0" smtClean="0"/>
              <a:t>: 4 Billion €</a:t>
            </a:r>
          </a:p>
          <a:p>
            <a:pPr marL="0" indent="0">
              <a:spcBef>
                <a:spcPct val="50000"/>
              </a:spcBef>
              <a:buNone/>
              <a:tabLst>
                <a:tab pos="174625" algn="l"/>
              </a:tabLst>
            </a:pPr>
            <a:r>
              <a:rPr lang="de-DE" sz="2900" dirty="0" smtClean="0"/>
              <a:t>Total </a:t>
            </a:r>
            <a:r>
              <a:rPr lang="de-DE" sz="2900" dirty="0" err="1" smtClean="0"/>
              <a:t>investment</a:t>
            </a:r>
            <a:r>
              <a:rPr lang="de-DE" sz="2900" dirty="0" smtClean="0"/>
              <a:t> in </a:t>
            </a:r>
            <a:r>
              <a:rPr lang="de-DE" sz="2900" dirty="0" err="1" smtClean="0"/>
              <a:t>water</a:t>
            </a:r>
            <a:r>
              <a:rPr lang="de-DE" sz="2900" dirty="0" smtClean="0"/>
              <a:t> </a:t>
            </a:r>
            <a:r>
              <a:rPr lang="de-DE" sz="2900" dirty="0" err="1" smtClean="0"/>
              <a:t>supply</a:t>
            </a:r>
            <a:r>
              <a:rPr lang="de-DE" sz="2900" dirty="0" smtClean="0"/>
              <a:t>: </a:t>
            </a:r>
            <a:br>
              <a:rPr lang="de-DE" sz="2900" dirty="0" smtClean="0"/>
            </a:br>
            <a:r>
              <a:rPr lang="de-DE" sz="2900" dirty="0" smtClean="0"/>
              <a:t/>
            </a:r>
            <a:br>
              <a:rPr lang="de-DE" sz="2900" dirty="0" smtClean="0"/>
            </a:br>
            <a:r>
              <a:rPr lang="de-DE" sz="2900" dirty="0" smtClean="0"/>
              <a:t>	2.5 Billion € </a:t>
            </a:r>
            <a:br>
              <a:rPr lang="de-DE" sz="2900" dirty="0" smtClean="0"/>
            </a:br>
            <a:r>
              <a:rPr lang="de-DE" sz="2900" dirty="0" smtClean="0"/>
              <a:t>	(8,000 </a:t>
            </a:r>
            <a:r>
              <a:rPr lang="de-DE" sz="2900" dirty="0" err="1" smtClean="0"/>
              <a:t>projects</a:t>
            </a:r>
            <a:r>
              <a:rPr lang="de-DE" sz="2900" dirty="0" smtClean="0"/>
              <a:t>)</a:t>
            </a:r>
          </a:p>
          <a:p>
            <a:pPr marL="174625" indent="-174625" defTabSz="273050">
              <a:spcBef>
                <a:spcPct val="50000"/>
              </a:spcBef>
              <a:buNone/>
              <a:tabLst>
                <a:tab pos="174625" algn="l"/>
              </a:tabLst>
            </a:pPr>
            <a:r>
              <a:rPr lang="de-DE" sz="2900" dirty="0" smtClean="0"/>
              <a:t>	</a:t>
            </a:r>
            <a:r>
              <a:rPr lang="de-DE" sz="2900" dirty="0" err="1" smtClean="0"/>
              <a:t>Fund‘s</a:t>
            </a:r>
            <a:r>
              <a:rPr lang="de-DE" sz="2900" dirty="0" smtClean="0"/>
              <a:t> </a:t>
            </a:r>
            <a:r>
              <a:rPr lang="de-DE" sz="2900" dirty="0" err="1" smtClean="0"/>
              <a:t>contribution</a:t>
            </a:r>
            <a:r>
              <a:rPr lang="de-DE" sz="2900" dirty="0" smtClean="0"/>
              <a:t>: </a:t>
            </a:r>
            <a:r>
              <a:rPr lang="de-DE" sz="2900" smtClean="0"/>
              <a:t/>
            </a:r>
            <a:br>
              <a:rPr lang="de-DE" sz="2900" smtClean="0"/>
            </a:br>
            <a:r>
              <a:rPr lang="de-DE" sz="2900" smtClean="0"/>
              <a:t>500 m€</a:t>
            </a:r>
            <a:endParaRPr lang="de-DE" sz="29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468" y="1904481"/>
            <a:ext cx="6400799" cy="452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8980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dirty="0"/>
              <a:t>I</a:t>
            </a:r>
            <a:r>
              <a:rPr lang="de-DE" dirty="0" smtClean="0"/>
              <a:t>nvestments </a:t>
            </a:r>
            <a:r>
              <a:rPr lang="de-DE" dirty="0" err="1" smtClean="0"/>
              <a:t>sponsored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domestic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 smtClean="0"/>
              <a:t> </a:t>
            </a:r>
            <a:r>
              <a:rPr lang="de-DE" dirty="0" err="1" smtClean="0"/>
              <a:t>fund</a:t>
            </a:r>
            <a:r>
              <a:rPr lang="de-DE" dirty="0" smtClean="0"/>
              <a:t> (1993 – 2009)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904481"/>
            <a:ext cx="8435974" cy="4221681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de-DE" b="1" dirty="0"/>
              <a:t>Total </a:t>
            </a:r>
            <a:r>
              <a:rPr lang="de-DE" b="1" dirty="0" err="1"/>
              <a:t>investment</a:t>
            </a:r>
            <a:r>
              <a:rPr lang="de-DE" b="1" dirty="0"/>
              <a:t> (incl. </a:t>
            </a:r>
            <a:r>
              <a:rPr lang="de-DE" b="1" dirty="0" err="1"/>
              <a:t>waste</a:t>
            </a:r>
            <a:r>
              <a:rPr lang="de-DE" b="1" dirty="0"/>
              <a:t>)</a:t>
            </a:r>
          </a:p>
          <a:p>
            <a:pPr marL="174625" indent="0">
              <a:spcBef>
                <a:spcPct val="50000"/>
              </a:spcBef>
              <a:buNone/>
            </a:pPr>
            <a:r>
              <a:rPr lang="de-DE" b="1" dirty="0"/>
              <a:t>4 Billion € (18.000 </a:t>
            </a:r>
            <a:r>
              <a:rPr lang="de-DE" b="1" dirty="0" err="1"/>
              <a:t>projects</a:t>
            </a:r>
            <a:r>
              <a:rPr lang="de-DE" b="1" dirty="0"/>
              <a:t>)</a:t>
            </a:r>
            <a:br>
              <a:rPr lang="de-DE" b="1" dirty="0"/>
            </a:br>
            <a:r>
              <a:rPr lang="de-DE" b="1" dirty="0" err="1"/>
              <a:t>Fund‘s</a:t>
            </a:r>
            <a:r>
              <a:rPr lang="de-DE" b="1" dirty="0"/>
              <a:t> </a:t>
            </a:r>
            <a:r>
              <a:rPr lang="de-DE" b="1" dirty="0" err="1"/>
              <a:t>contribution</a:t>
            </a:r>
            <a:r>
              <a:rPr lang="de-DE" b="1" dirty="0"/>
              <a:t>: </a:t>
            </a:r>
            <a:r>
              <a:rPr lang="de-DE" b="1" dirty="0" smtClean="0"/>
              <a:t>800m€; out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which</a:t>
            </a:r>
            <a:r>
              <a:rPr lang="de-DE" b="1" dirty="0" smtClean="0"/>
              <a:t>:</a:t>
            </a:r>
            <a:endParaRPr lang="de-DE" b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b="1" dirty="0" smtClean="0">
                <a:sym typeface="Wingdings" pitchFamily="2" charset="2"/>
              </a:rPr>
              <a:t> </a:t>
            </a:r>
            <a:r>
              <a:rPr lang="de-DE" b="1" dirty="0" err="1" smtClean="0"/>
              <a:t>Renewable</a:t>
            </a:r>
            <a:r>
              <a:rPr lang="de-DE" b="1" dirty="0" smtClean="0"/>
              <a:t> </a:t>
            </a:r>
            <a:r>
              <a:rPr lang="de-DE" b="1" dirty="0" err="1" smtClean="0"/>
              <a:t>energy</a:t>
            </a:r>
            <a:r>
              <a:rPr lang="de-DE" b="1" dirty="0" smtClean="0"/>
              <a:t> </a:t>
            </a:r>
            <a:r>
              <a:rPr lang="de-DE" b="1" dirty="0" err="1" smtClean="0"/>
              <a:t>projects</a:t>
            </a:r>
            <a:endParaRPr lang="de-DE" b="1" dirty="0" smtClean="0"/>
          </a:p>
          <a:p>
            <a:pPr marL="174625" indent="0">
              <a:spcBef>
                <a:spcPct val="50000"/>
              </a:spcBef>
              <a:buNone/>
            </a:pPr>
            <a:r>
              <a:rPr lang="de-DE" dirty="0" smtClean="0"/>
              <a:t>Investment </a:t>
            </a:r>
            <a:r>
              <a:rPr lang="de-DE" dirty="0" err="1" smtClean="0"/>
              <a:t>of</a:t>
            </a:r>
            <a:r>
              <a:rPr lang="de-DE" dirty="0" smtClean="0"/>
              <a:t> 2 Billion € (12,000 </a:t>
            </a:r>
            <a:r>
              <a:rPr lang="de-DE" dirty="0" err="1" smtClean="0"/>
              <a:t>projects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err="1" smtClean="0"/>
              <a:t>Fund‘s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r>
              <a:rPr lang="de-DE" dirty="0" smtClean="0"/>
              <a:t>: 400 m€</a:t>
            </a:r>
          </a:p>
          <a:p>
            <a:pPr marL="0" indent="0">
              <a:spcBef>
                <a:spcPct val="50000"/>
              </a:spcBef>
              <a:buNone/>
              <a:tabLst>
                <a:tab pos="174625" algn="l"/>
              </a:tabLst>
            </a:pPr>
            <a:r>
              <a:rPr lang="de-DE" b="1" dirty="0" smtClean="0">
                <a:sym typeface="Wingdings" pitchFamily="2" charset="2"/>
              </a:rPr>
              <a:t> </a:t>
            </a:r>
            <a:r>
              <a:rPr lang="de-DE" b="1" dirty="0" err="1" smtClean="0"/>
              <a:t>Energy</a:t>
            </a:r>
            <a:r>
              <a:rPr lang="de-DE" b="1" dirty="0" smtClean="0"/>
              <a:t> </a:t>
            </a:r>
            <a:r>
              <a:rPr lang="de-DE" b="1" dirty="0" err="1" smtClean="0"/>
              <a:t>efficiency</a:t>
            </a:r>
            <a:r>
              <a:rPr lang="de-DE" b="1" dirty="0" smtClean="0"/>
              <a:t> </a:t>
            </a:r>
            <a:r>
              <a:rPr lang="de-DE" b="1" dirty="0" err="1" smtClean="0"/>
              <a:t>projects</a:t>
            </a:r>
            <a:r>
              <a:rPr lang="de-DE" b="1" dirty="0" smtClean="0"/>
              <a:t>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dirty="0" smtClean="0"/>
              <a:t>	Investment </a:t>
            </a:r>
            <a:r>
              <a:rPr lang="de-DE" dirty="0" err="1" smtClean="0"/>
              <a:t>of</a:t>
            </a:r>
            <a:r>
              <a:rPr lang="de-DE" dirty="0" smtClean="0"/>
              <a:t> 600m € (5,000 </a:t>
            </a:r>
            <a:r>
              <a:rPr lang="de-DE" dirty="0" err="1" smtClean="0"/>
              <a:t>projects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smtClean="0"/>
              <a:t>	</a:t>
            </a:r>
            <a:r>
              <a:rPr lang="de-DE" dirty="0" err="1" smtClean="0"/>
              <a:t>Fund‘s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r>
              <a:rPr lang="de-DE" dirty="0" smtClean="0"/>
              <a:t>: 100 m€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b="1" dirty="0" smtClean="0">
                <a:sym typeface="Wingdings" pitchFamily="2" charset="2"/>
              </a:rPr>
              <a:t> </a:t>
            </a:r>
            <a:r>
              <a:rPr lang="de-DE" b="1" dirty="0" smtClean="0"/>
              <a:t>Air </a:t>
            </a:r>
            <a:r>
              <a:rPr lang="de-DE" b="1" dirty="0" err="1" smtClean="0"/>
              <a:t>quality</a:t>
            </a:r>
            <a:r>
              <a:rPr lang="de-DE" b="1" dirty="0" smtClean="0"/>
              <a:t> </a:t>
            </a:r>
            <a:r>
              <a:rPr lang="de-DE" b="1" dirty="0" err="1" smtClean="0"/>
              <a:t>projects</a:t>
            </a:r>
            <a:endParaRPr lang="de-DE" b="1" dirty="0" smtClean="0"/>
          </a:p>
          <a:p>
            <a:pPr marL="174625" indent="0">
              <a:spcBef>
                <a:spcPct val="50000"/>
              </a:spcBef>
              <a:buNone/>
            </a:pPr>
            <a:r>
              <a:rPr lang="de-DE" dirty="0" smtClean="0"/>
              <a:t>Investment 500 m€ (600 </a:t>
            </a:r>
            <a:r>
              <a:rPr lang="de-DE" dirty="0" err="1" smtClean="0"/>
              <a:t>projects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err="1" smtClean="0"/>
              <a:t>Fund‘s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r>
              <a:rPr lang="de-DE" dirty="0" smtClean="0"/>
              <a:t>: 100m €</a:t>
            </a:r>
          </a:p>
          <a:p>
            <a:pPr marL="174625" indent="0">
              <a:spcBef>
                <a:spcPct val="50000"/>
              </a:spcBef>
              <a:buNone/>
            </a:pPr>
            <a:endParaRPr lang="de-DE" dirty="0" smtClean="0"/>
          </a:p>
          <a:p>
            <a:pPr marL="0" indent="0">
              <a:spcBef>
                <a:spcPct val="50000"/>
              </a:spcBef>
              <a:buNone/>
              <a:tabLst>
                <a:tab pos="174625" algn="l"/>
              </a:tabLs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dirty="0" err="1" smtClean="0"/>
              <a:t>Funding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Contaminated</a:t>
            </a:r>
            <a:r>
              <a:rPr lang="de-DE" dirty="0" smtClean="0"/>
              <a:t> Sites </a:t>
            </a:r>
            <a:r>
              <a:rPr lang="de-DE" dirty="0" err="1"/>
              <a:t>R</a:t>
            </a:r>
            <a:r>
              <a:rPr lang="de-DE" dirty="0" err="1" smtClean="0"/>
              <a:t>emediation</a:t>
            </a:r>
            <a:r>
              <a:rPr lang="de-DE" dirty="0" smtClean="0"/>
              <a:t> </a:t>
            </a:r>
            <a:r>
              <a:rPr lang="de-DE" dirty="0"/>
              <a:t>P</a:t>
            </a:r>
            <a:r>
              <a:rPr lang="de-DE" dirty="0" smtClean="0"/>
              <a:t>rojects (1993 – 2010)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5" y="4165572"/>
            <a:ext cx="8323159" cy="1960590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percentage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funding</a:t>
            </a:r>
            <a:r>
              <a:rPr lang="de-DE" dirty="0" smtClean="0"/>
              <a:t>: 75% </a:t>
            </a:r>
            <a:r>
              <a:rPr lang="de-DE" dirty="0" err="1" smtClean="0"/>
              <a:t>of</a:t>
            </a:r>
            <a:r>
              <a:rPr lang="de-DE" dirty="0" smtClean="0"/>
              <a:t> total </a:t>
            </a:r>
            <a:r>
              <a:rPr lang="de-DE" dirty="0" err="1" smtClean="0"/>
              <a:t>costs</a:t>
            </a:r>
            <a:endParaRPr lang="de-DE" dirty="0" smtClean="0"/>
          </a:p>
          <a:p>
            <a:pPr>
              <a:spcBef>
                <a:spcPct val="50000"/>
              </a:spcBef>
              <a:buNone/>
            </a:pPr>
            <a:endParaRPr lang="de-DE" dirty="0" smtClean="0"/>
          </a:p>
          <a:p>
            <a:pPr>
              <a:buNone/>
            </a:pPr>
            <a:r>
              <a:rPr lang="en-US" dirty="0" smtClean="0"/>
              <a:t>INCOME of fund due to waste tax ~ 50 Mio €/year </a:t>
            </a:r>
          </a:p>
          <a:p>
            <a:r>
              <a:rPr lang="de-DE" dirty="0" err="1" smtClean="0"/>
              <a:t>Landfilling</a:t>
            </a:r>
            <a:r>
              <a:rPr lang="de-DE" dirty="0" smtClean="0"/>
              <a:t> </a:t>
            </a:r>
            <a:r>
              <a:rPr lang="en-US" dirty="0" smtClean="0"/>
              <a:t>	  			9,20 – 29,80 €/t (depending on type of landfill)</a:t>
            </a:r>
          </a:p>
          <a:p>
            <a:r>
              <a:rPr lang="de-DE" dirty="0" smtClean="0"/>
              <a:t>Waste </a:t>
            </a:r>
            <a:r>
              <a:rPr lang="de-DE" dirty="0" err="1" smtClean="0"/>
              <a:t>storage</a:t>
            </a:r>
            <a:r>
              <a:rPr lang="de-DE" dirty="0" smtClean="0"/>
              <a:t> residual </a:t>
            </a:r>
            <a:r>
              <a:rPr lang="de-DE" dirty="0" err="1" smtClean="0"/>
              <a:t>waste</a:t>
            </a:r>
            <a:r>
              <a:rPr lang="de-DE" dirty="0" smtClean="0"/>
              <a:t> 			</a:t>
            </a:r>
            <a:r>
              <a:rPr lang="en-US" dirty="0" smtClean="0"/>
              <a:t>9,20 – 87 €/t (depending on waste type) </a:t>
            </a:r>
          </a:p>
          <a:p>
            <a:r>
              <a:rPr lang="en-US" dirty="0" smtClean="0"/>
              <a:t>Backfilling of waste or export to landfill or backfilling</a:t>
            </a:r>
            <a:r>
              <a:rPr lang="de-DE" dirty="0" smtClean="0"/>
              <a:t>	</a:t>
            </a:r>
            <a:r>
              <a:rPr lang="en-US" dirty="0" smtClean="0"/>
              <a:t>9,20 – 87 €/t (depending on waste type)</a:t>
            </a:r>
            <a:endParaRPr lang="de-DE" dirty="0" smtClean="0"/>
          </a:p>
          <a:p>
            <a:r>
              <a:rPr lang="de-DE" dirty="0" smtClean="0"/>
              <a:t>Waste </a:t>
            </a:r>
            <a:r>
              <a:rPr lang="de-DE" dirty="0" err="1" smtClean="0"/>
              <a:t>incineration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export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incineration</a:t>
            </a:r>
            <a:r>
              <a:rPr lang="de-DE" dirty="0" smtClean="0"/>
              <a:t>	8,00 €/t</a:t>
            </a:r>
          </a:p>
          <a:p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derived</a:t>
            </a:r>
            <a:r>
              <a:rPr lang="de-DE" dirty="0" smtClean="0"/>
              <a:t> </a:t>
            </a:r>
            <a:r>
              <a:rPr lang="de-DE" dirty="0" err="1" smtClean="0"/>
              <a:t>fuel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export</a:t>
            </a:r>
            <a:r>
              <a:rPr lang="de-DE" dirty="0" smtClean="0"/>
              <a:t> …		8,00 €/t</a:t>
            </a:r>
          </a:p>
          <a:p>
            <a:r>
              <a:rPr lang="de-DE" dirty="0" smtClean="0"/>
              <a:t>Recycling in blast </a:t>
            </a:r>
            <a:r>
              <a:rPr lang="de-DE" dirty="0" err="1" smtClean="0"/>
              <a:t>furnace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export</a:t>
            </a:r>
            <a:r>
              <a:rPr lang="de-DE" dirty="0" smtClean="0"/>
              <a:t> …		8,00 €/t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87" y="1898670"/>
            <a:ext cx="8297693" cy="213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dirty="0" smtClean="0"/>
              <a:t>Model </a:t>
            </a:r>
            <a:r>
              <a:rPr lang="de-DE" dirty="0" err="1" smtClean="0"/>
              <a:t>of</a:t>
            </a:r>
            <a:r>
              <a:rPr lang="de-DE" dirty="0" smtClean="0"/>
              <a:t> „</a:t>
            </a:r>
            <a:r>
              <a:rPr lang="de-DE" dirty="0" err="1" smtClean="0"/>
              <a:t>Six</a:t>
            </a:r>
            <a:r>
              <a:rPr lang="de-DE" dirty="0" smtClean="0"/>
              <a:t> </a:t>
            </a:r>
            <a:r>
              <a:rPr lang="de-DE" dirty="0" err="1"/>
              <a:t>M</a:t>
            </a:r>
            <a:r>
              <a:rPr lang="de-DE" dirty="0" err="1" smtClean="0"/>
              <a:t>aturity</a:t>
            </a:r>
            <a:r>
              <a:rPr lang="de-DE" dirty="0" smtClean="0"/>
              <a:t> </a:t>
            </a:r>
            <a:r>
              <a:rPr lang="de-DE" dirty="0"/>
              <a:t>S</a:t>
            </a:r>
            <a:r>
              <a:rPr lang="de-DE" dirty="0" smtClean="0"/>
              <a:t>tages“ in (national)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sector</a:t>
            </a:r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err="1" smtClean="0"/>
              <a:t>Saubermacher</a:t>
            </a:r>
            <a:r>
              <a:rPr lang="en-US" sz="1000" dirty="0" smtClean="0"/>
              <a:t> – </a:t>
            </a:r>
            <a:r>
              <a:rPr lang="en-US" sz="1000" dirty="0" err="1" smtClean="0"/>
              <a:t>Phasenmodell</a:t>
            </a:r>
            <a:r>
              <a:rPr lang="en-US" sz="1000" dirty="0" smtClean="0"/>
              <a:t> der </a:t>
            </a:r>
            <a:r>
              <a:rPr lang="en-US" sz="1000" dirty="0" err="1" smtClean="0"/>
              <a:t>Abfallwirtschaft</a:t>
            </a:r>
            <a:endParaRPr lang="de-DE" sz="1000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286000"/>
            <a:ext cx="84963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693596"/>
            <a:ext cx="3895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theme/theme1.xml><?xml version="1.0" encoding="utf-8"?>
<a:theme xmlns:a="http://schemas.openxmlformats.org/drawingml/2006/main" name="PPT-Umweltbundesamt">
  <a:themeElements>
    <a:clrScheme name="Umweltbundesamt">
      <a:dk1>
        <a:sysClr val="windowText" lastClr="000000"/>
      </a:dk1>
      <a:lt1>
        <a:sysClr val="window" lastClr="FFFFFF"/>
      </a:lt1>
      <a:dk2>
        <a:srgbClr val="008080"/>
      </a:dk2>
      <a:lt2>
        <a:srgbClr val="BFDFDF"/>
      </a:lt2>
      <a:accent1>
        <a:srgbClr val="7FBFBF"/>
      </a:accent1>
      <a:accent2>
        <a:srgbClr val="40A0A0"/>
      </a:accent2>
      <a:accent3>
        <a:srgbClr val="B2011D"/>
      </a:accent3>
      <a:accent4>
        <a:srgbClr val="722635"/>
      </a:accent4>
      <a:accent5>
        <a:srgbClr val="00A3DA"/>
      </a:accent5>
      <a:accent6>
        <a:srgbClr val="025277"/>
      </a:accent6>
      <a:hlink>
        <a:srgbClr val="008080"/>
      </a:hlink>
      <a:folHlink>
        <a:srgbClr val="008080"/>
      </a:folHlink>
    </a:clrScheme>
    <a:fontScheme name="Umweltbundesam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794</Words>
  <Application>Microsoft Office PowerPoint</Application>
  <PresentationFormat>Bildschirmpräsentation (4:3)</PresentationFormat>
  <Paragraphs>131</Paragraphs>
  <Slides>16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PPT-Umweltbundesamt</vt:lpstr>
      <vt:lpstr>Costs &amp; Benefit of Ecology Integration Serbia - Austria</vt:lpstr>
      <vt:lpstr>Challenges for Serbia to achieve European Ecology Integration</vt:lpstr>
      <vt:lpstr>Estimated costs for ecology integration in Serbia </vt:lpstr>
      <vt:lpstr>Financing &amp; Benefit of Ecology Integration </vt:lpstr>
      <vt:lpstr>Primary Public Sources for Funding of Environmental Protection Projects in Austria</vt:lpstr>
      <vt:lpstr>Sponsored investments in water  management in Austria (1993-2009) </vt:lpstr>
      <vt:lpstr>Investments sponsored by domestic environment fund (1993 – 2009)</vt:lpstr>
      <vt:lpstr>Funding of Contaminated Sites Remediation Projects (1993 – 2010)</vt:lpstr>
      <vt:lpstr>Model of „Six Maturity Stages“ in (national) waste management sector</vt:lpstr>
      <vt:lpstr>Economic relevance of the waste management sector in Austria</vt:lpstr>
      <vt:lpstr>Thank you for your attention</vt:lpstr>
      <vt:lpstr>PowerPoint-Präsentation</vt:lpstr>
      <vt:lpstr>Benefits of adequate waste management </vt:lpstr>
      <vt:lpstr>Benefits of adequate waste management</vt:lpstr>
      <vt:lpstr>Treatment costs</vt:lpstr>
      <vt:lpstr>Costs of waste collection and transport</vt:lpstr>
    </vt:vector>
  </TitlesOfParts>
  <Company>Umweltbundesamt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kaitna</dc:creator>
  <cp:lastModifiedBy>Rebernig Georg</cp:lastModifiedBy>
  <cp:revision>73</cp:revision>
  <dcterms:created xsi:type="dcterms:W3CDTF">2009-06-26T09:35:22Z</dcterms:created>
  <dcterms:modified xsi:type="dcterms:W3CDTF">2012-02-29T07:35:35Z</dcterms:modified>
</cp:coreProperties>
</file>