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notesMasterIdLst>
    <p:notesMasterId r:id="rId24"/>
  </p:notesMasterIdLst>
  <p:handoutMasterIdLst>
    <p:handoutMasterId r:id="rId25"/>
  </p:handoutMasterIdLst>
  <p:sldIdLst>
    <p:sldId id="980" r:id="rId6"/>
    <p:sldId id="992" r:id="rId7"/>
    <p:sldId id="993" r:id="rId8"/>
    <p:sldId id="996" r:id="rId9"/>
    <p:sldId id="977" r:id="rId10"/>
    <p:sldId id="1000" r:id="rId11"/>
    <p:sldId id="1001" r:id="rId12"/>
    <p:sldId id="999" r:id="rId13"/>
    <p:sldId id="997" r:id="rId14"/>
    <p:sldId id="998" r:id="rId15"/>
    <p:sldId id="983" r:id="rId16"/>
    <p:sldId id="989" r:id="rId17"/>
    <p:sldId id="972" r:id="rId18"/>
    <p:sldId id="973" r:id="rId19"/>
    <p:sldId id="986" r:id="rId20"/>
    <p:sldId id="994" r:id="rId21"/>
    <p:sldId id="995" r:id="rId22"/>
    <p:sldId id="981" r:id="rId23"/>
  </p:sldIdLst>
  <p:sldSz cx="13004800" cy="9753600"/>
  <p:notesSz cx="7315200" cy="9601200"/>
  <p:defaultTextStyle>
    <a:defPPr>
      <a:defRPr lang="de-DE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C52720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.weidig" initials="" lastIdx="1" clrIdx="0"/>
  <p:cmAuthor id="1" name="gmfelic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CC99"/>
    <a:srgbClr val="333399"/>
    <a:srgbClr val="FFCC00"/>
    <a:srgbClr val="FFFF99"/>
    <a:srgbClr val="00CC66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8957" autoAdjust="0"/>
  </p:normalViewPr>
  <p:slideViewPr>
    <p:cSldViewPr>
      <p:cViewPr>
        <p:scale>
          <a:sx n="66" d="100"/>
          <a:sy n="66" d="100"/>
        </p:scale>
        <p:origin x="-366" y="-33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2240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spcBef>
                <a:spcPct val="0"/>
              </a:spcBef>
              <a:defRPr>
                <a:latin typeface="Lucida Sans Unicode" pitchFamily="34" charset="0"/>
              </a:defRPr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1" y="0"/>
            <a:ext cx="3172239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defRPr>
                <a:latin typeface="Lucida Sans Unicode" pitchFamily="34" charset="0"/>
              </a:defRPr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spcBef>
                <a:spcPct val="0"/>
              </a:spcBef>
              <a:defRPr>
                <a:latin typeface="Lucida Sans Unicode" pitchFamily="34" charset="0"/>
              </a:defRPr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1" y="9120813"/>
            <a:ext cx="3172239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defRPr>
                <a:latin typeface="Lucida Sans Unicode" pitchFamily="34" charset="0"/>
              </a:defRPr>
            </a:lvl1pPr>
          </a:lstStyle>
          <a:p>
            <a:fld id="{7AB97A0D-F33E-4C59-B1EB-D6E76F78D3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8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2240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305" y="0"/>
            <a:ext cx="3172240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173"/>
            <a:ext cx="3172240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defTabSz="949325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305" y="9119173"/>
            <a:ext cx="3172240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47" tIns="47474" rIns="94947" bIns="47474" numCol="1" anchor="b" anchorCtr="0" compatLnSpc="1">
            <a:prstTxWarp prst="textNoShape">
              <a:avLst/>
            </a:prstTxWarp>
          </a:bodyPr>
          <a:lstStyle>
            <a:lvl1pPr algn="r" defTabSz="949325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6B0F904-D753-4F60-9806-E4DC616B9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458"/>
            <a:fld id="{7900B226-51B9-451D-8E77-8C54C209D547}" type="slidenum">
              <a:rPr lang="en-US" smtClean="0"/>
              <a:pPr defTabSz="924458"/>
              <a:t>3</a:t>
            </a:fld>
            <a:endParaRPr lang="en-US" dirty="0" smtClean="0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4141069" y="9117611"/>
            <a:ext cx="3172426" cy="48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8" tIns="46259" rIns="92518" bIns="46259" anchor="b"/>
          <a:lstStyle/>
          <a:p>
            <a:pPr algn="r"/>
            <a:fld id="{DC5194CD-B823-4882-B3DB-B7C88BFAF59B}" type="slidenum">
              <a:rPr lang="en-US" sz="1100"/>
              <a:pPr algn="r"/>
              <a:t>3</a:t>
            </a:fld>
            <a:endParaRPr lang="en-US" sz="1100" dirty="0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794250" cy="3595687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891" y="4561108"/>
            <a:ext cx="5849427" cy="4321614"/>
          </a:xfrm>
          <a:noFill/>
          <a:ln/>
        </p:spPr>
        <p:txBody>
          <a:bodyPr lIns="92513" tIns="46256" rIns="92513" bIns="4625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246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1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111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589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555415"/>
            <a:ext cx="2926080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555415"/>
            <a:ext cx="8561493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2856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42120" y="4154368"/>
            <a:ext cx="11884462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5300" b="1"/>
            </a:lvl1pPr>
          </a:lstStyle>
          <a:p>
            <a:pPr lvl="0"/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naslovne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endParaRPr lang="en-US" dirty="0" smtClean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525315" y="7694284"/>
            <a:ext cx="4298620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0">
                <a:solidFill>
                  <a:srgbClr val="7F8081"/>
                </a:solidFill>
              </a:defRPr>
            </a:lvl1pPr>
          </a:lstStyle>
          <a:p>
            <a:pPr lvl="0"/>
            <a:r>
              <a:rPr lang="en-US" smtClean="0"/>
              <a:t>Petar Petrovi</a:t>
            </a:r>
            <a:r>
              <a:rPr lang="sr-Latn-RS" smtClean="0"/>
              <a:t>ć</a:t>
            </a:r>
            <a:endParaRPr lang="en-US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9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42" y="8958539"/>
            <a:ext cx="2528614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endParaRPr lang="sr-Latn-R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8867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r">
              <a:defRPr sz="2300">
                <a:solidFill>
                  <a:srgbClr val="7F8081"/>
                </a:solidFill>
              </a:defRPr>
            </a:lvl1pPr>
          </a:lstStyle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804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42120" y="4154368"/>
            <a:ext cx="11884462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80000"/>
              <a:buFontTx/>
              <a:buBlip>
                <a:blip r:embed="rId2"/>
              </a:buBlip>
              <a:defRPr sz="4300" b="1"/>
            </a:lvl1pPr>
          </a:lstStyle>
          <a:p>
            <a:pPr lvl="0"/>
            <a:r>
              <a:rPr lang="en-US" smtClean="0"/>
              <a:t>Tema me</a:t>
            </a:r>
            <a:r>
              <a:rPr lang="sr-Latn-RS" smtClean="0"/>
              <a:t>đu</a:t>
            </a:r>
            <a:r>
              <a:rPr lang="en-US" smtClean="0"/>
              <a:t> stran</a:t>
            </a:r>
            <a:r>
              <a:rPr lang="sr-Latn-RS" smtClean="0"/>
              <a:t>a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23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5972" y="1698101"/>
            <a:ext cx="11879247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/>
            </a:lvl1pPr>
          </a:lstStyle>
          <a:p>
            <a:pPr lvl="0"/>
            <a:r>
              <a:rPr lang="en-US" smtClean="0"/>
              <a:t>Podnaslov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7424" y="2752159"/>
            <a:ext cx="11467796" cy="5143612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100000"/>
              <a:buFontTx/>
              <a:buNone/>
              <a:defRPr sz="2100" b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sr-Latn-RS" sz="210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Lorem ipsum dolor sit amet, consectetur adipiscing elit.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27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7424" y="2018250"/>
            <a:ext cx="11467796" cy="5143612"/>
          </a:xfrm>
          <a:prstGeom prst="rect">
            <a:avLst/>
          </a:prstGeom>
        </p:spPr>
        <p:txBody>
          <a:bodyPr lIns="91733" tIns="45866" rIns="91733" bIns="45866"/>
          <a:lstStyle>
            <a:lvl1pPr marL="343997" indent="-343997">
              <a:buSzPct val="120000"/>
              <a:buFontTx/>
              <a:buBlip>
                <a:blip r:embed="rId2"/>
              </a:buBlip>
              <a:defRPr sz="2100" b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sr-Latn-RS" sz="210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Lorem ipsum dolor sit amet, consectetur adipiscing elit.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426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5972" y="1698101"/>
            <a:ext cx="11879247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/>
            </a:lvl1pPr>
          </a:lstStyle>
          <a:p>
            <a:pPr lvl="0"/>
            <a:r>
              <a:rPr lang="en-US" dirty="0" err="1" smtClean="0"/>
              <a:t>Podnaslov</a:t>
            </a:r>
            <a:endParaRPr lang="en-US" dirty="0" smtClean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7424" y="2752159"/>
            <a:ext cx="6704791" cy="5143612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100000"/>
              <a:buFontTx/>
              <a:buNone/>
              <a:defRPr sz="2100" b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sr-Latn-RS" sz="2100" dirty="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Lorem ipsum dolor sit amet, consectetur adipiscing elit.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71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505972" y="1698101"/>
            <a:ext cx="11879247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/>
            </a:lvl1pPr>
          </a:lstStyle>
          <a:p>
            <a:pPr lvl="0"/>
            <a:r>
              <a:rPr lang="en-US" smtClean="0"/>
              <a:t>Zaklju</a:t>
            </a:r>
            <a:r>
              <a:rPr lang="sr-Latn-RS" smtClean="0"/>
              <a:t>čak</a:t>
            </a:r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1762377" y="3215207"/>
            <a:ext cx="8741780" cy="4659684"/>
          </a:xfrm>
          <a:prstGeom prst="roundRect">
            <a:avLst>
              <a:gd name="adj" fmla="val 12065"/>
            </a:avLst>
          </a:prstGeom>
          <a:solidFill>
            <a:srgbClr val="D3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33" tIns="45866" rIns="91733" bIns="45866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31093" y="3790708"/>
            <a:ext cx="7404351" cy="3508683"/>
          </a:xfrm>
          <a:prstGeom prst="rect">
            <a:avLst/>
          </a:prstGeom>
        </p:spPr>
        <p:txBody>
          <a:bodyPr lIns="91733" tIns="45866" rIns="91733" bIns="45866">
            <a:normAutofit/>
          </a:bodyPr>
          <a:lstStyle>
            <a:lvl1pPr marL="0" indent="0">
              <a:buSzPct val="100000"/>
              <a:buFontTx/>
              <a:buNone/>
              <a:defRPr sz="2100" b="0" baseline="0">
                <a:solidFill>
                  <a:srgbClr val="7F8081"/>
                </a:solidFill>
              </a:defRPr>
            </a:lvl1pPr>
          </a:lstStyle>
          <a:p>
            <a:pPr>
              <a:buSzPct val="100000"/>
            </a:pPr>
            <a:r>
              <a:rPr lang="en-US" sz="2100" smtClean="0">
                <a:solidFill>
                  <a:srgbClr val="7F8081"/>
                </a:solidFill>
                <a:latin typeface="Arial" pitchFamily="34" charset="0"/>
                <a:cs typeface="Arial" pitchFamily="34" charset="0"/>
              </a:rPr>
              <a:t>Click to add text…</a:t>
            </a:r>
          </a:p>
        </p:txBody>
      </p:sp>
    </p:spTree>
    <p:extLst>
      <p:ext uri="{BB962C8B-B14F-4D97-AF65-F5344CB8AC3E}">
        <p14:creationId xmlns:p14="http://schemas.microsoft.com/office/powerpoint/2010/main" val="14645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2120" y="217116"/>
            <a:ext cx="8380525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0" indent="0">
              <a:buSzPct val="80000"/>
              <a:buFontTx/>
              <a:buNone/>
              <a:defRPr sz="4300" b="1"/>
            </a:lvl1pPr>
          </a:lstStyle>
          <a:p>
            <a:pPr lvl="0"/>
            <a:r>
              <a:rPr lang="en-US" smtClean="0"/>
              <a:t>Naslov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742029" y="7802648"/>
            <a:ext cx="4298620" cy="917386"/>
          </a:xfrm>
          <a:prstGeom prst="rect">
            <a:avLst/>
          </a:prstGeom>
        </p:spPr>
        <p:txBody>
          <a:bodyPr lIns="91733" tIns="45866" rIns="91733" bIns="45866"/>
          <a:lstStyle>
            <a:lvl1pPr marL="487569" indent="-487569">
              <a:buSzPct val="100000"/>
              <a:buFontTx/>
              <a:buBlip>
                <a:blip r:embed="rId2"/>
              </a:buBlip>
              <a:defRPr sz="3000" b="1">
                <a:solidFill>
                  <a:srgbClr val="DA2128"/>
                </a:solidFill>
              </a:defRPr>
            </a:lvl1pPr>
          </a:lstStyle>
          <a:p>
            <a:pPr lvl="0"/>
            <a:r>
              <a:rPr lang="en-US" smtClean="0"/>
              <a:t>Slobodno pitajte!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722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1"/>
            <a:ext cx="9103360" cy="249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906F3-E89C-4AFB-BAF1-6796A1E18C4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0597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149080" y="237067"/>
            <a:ext cx="9230490" cy="10543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4F28-5F03-41CF-A196-37A1223652B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33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" y="325121"/>
            <a:ext cx="11595947" cy="7586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817707"/>
            <a:ext cx="11054080" cy="585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25FA-3CDC-464E-8461-4B3062D6FF8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149080" y="237067"/>
            <a:ext cx="9230490" cy="10543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4F28-5F03-41CF-A196-37A1223652B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33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983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3237655"/>
            <a:ext cx="5743787" cy="9153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3237655"/>
            <a:ext cx="5743787" cy="9153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053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654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18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127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9"/>
            <a:ext cx="4278490" cy="16526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2"/>
            <a:ext cx="4278490" cy="6671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230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1"/>
            <a:ext cx="7802880" cy="8060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8"/>
            <a:ext cx="7802880" cy="1144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90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336C-59C9-4B23-AC40-679DC81DF232}" type="datetimeFigureOut">
              <a:rPr lang="sr-Latn-RS" smtClean="0"/>
              <a:t>28.2.2012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smtClean="0"/>
              <a:t>master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897E-0008-4CE1-B885-21B97399A8A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684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56" y="217116"/>
            <a:ext cx="3449895" cy="63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645"/>
            <a:ext cx="13009068" cy="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034"/>
            <a:ext cx="13009068" cy="1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" y="9030826"/>
            <a:ext cx="13009068" cy="39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9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r>
              <a:rPr lang="de-DE" smtClean="0"/>
              <a:t> 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42" y="8958539"/>
            <a:ext cx="2528614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l">
              <a:defRPr sz="2300">
                <a:solidFill>
                  <a:srgbClr val="7F8081"/>
                </a:solidFill>
              </a:defRPr>
            </a:lvl1pPr>
          </a:lstStyle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08867" y="8958539"/>
            <a:ext cx="3034453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lvl1pPr algn="r">
              <a:defRPr sz="2300">
                <a:solidFill>
                  <a:srgbClr val="7F8081"/>
                </a:solidFill>
              </a:defRPr>
            </a:lvl1pPr>
          </a:lstStyle>
          <a:p>
            <a:fld id="{B24EC584-B7A6-4911-8876-A93833CB5BB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2745602" y="8922418"/>
            <a:ext cx="425181" cy="519288"/>
          </a:xfrm>
          <a:prstGeom prst="rect">
            <a:avLst/>
          </a:prstGeom>
        </p:spPr>
        <p:txBody>
          <a:bodyPr vert="horz" lIns="130018" tIns="65009" rIns="130018" bIns="65009" rtlCol="0" anchor="ctr"/>
          <a:lstStyle>
            <a:defPPr>
              <a:defRPr lang="en-US"/>
            </a:defPPr>
            <a:lvl1pPr marL="0" algn="l" defTabSz="1296039" rtl="0" eaLnBrk="1" latinLnBrk="0" hangingPunct="1">
              <a:defRPr sz="2300" kern="1200">
                <a:solidFill>
                  <a:srgbClr val="7F8081"/>
                </a:solidFill>
                <a:latin typeface="+mn-lt"/>
                <a:ea typeface="+mn-ea"/>
                <a:cs typeface="+mn-cs"/>
              </a:defRPr>
            </a:lvl1pPr>
            <a:lvl2pPr marL="648019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9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057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6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96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15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6133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53" algn="l" defTabSz="129603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130018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69" indent="-487569" algn="l" defTabSz="130018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1" indent="-406308" algn="l" defTabSz="130018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32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26" indent="-325048" algn="l" defTabSz="13001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18" indent="-325048" algn="l" defTabSz="130018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10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04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96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789" indent="-325048" algn="l" defTabSz="130018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3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86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78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71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64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57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49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42" algn="l" defTabSz="13001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2059093"/>
            <a:ext cx="11379200" cy="4551680"/>
          </a:xfrm>
        </p:spPr>
        <p:txBody>
          <a:bodyPr/>
          <a:lstStyle/>
          <a:p>
            <a:pPr algn="ctr"/>
            <a:r>
              <a:rPr lang="sr-Latn-CS" sz="5400" i="1" dirty="0" smtClean="0"/>
              <a:t>Finansiranje </a:t>
            </a:r>
            <a:r>
              <a:rPr lang="sr-Latn-CS" sz="5400" i="1" dirty="0" smtClean="0"/>
              <a:t>energetske efikasnosti i zaštite životne sredine u praksi ProCredit banke</a:t>
            </a:r>
            <a:r>
              <a:rPr lang="sr-Latn-CS" sz="5400" i="1" dirty="0"/>
              <a:t/>
            </a:r>
            <a:br>
              <a:rPr lang="sr-Latn-CS" sz="5400" i="1" dirty="0"/>
            </a:br>
            <a:r>
              <a:rPr lang="sr-Latn-CS" sz="5400" i="1" dirty="0" smtClean="0"/>
              <a:t/>
            </a:r>
            <a:br>
              <a:rPr lang="sr-Latn-CS" sz="5400" i="1" dirty="0" smtClean="0"/>
            </a:br>
            <a:r>
              <a:rPr lang="sr-Latn-CS" sz="2400" i="1" dirty="0" smtClean="0">
                <a:latin typeface="Arial" charset="0"/>
              </a:rPr>
              <a:t>Vladimir Rajić</a:t>
            </a:r>
            <a:br>
              <a:rPr lang="sr-Latn-CS" sz="2400" i="1" dirty="0" smtClean="0">
                <a:latin typeface="Arial" charset="0"/>
              </a:rPr>
            </a:br>
            <a:r>
              <a:rPr lang="sr-Latn-CS" sz="2400" i="1" dirty="0" smtClean="0">
                <a:latin typeface="Arial" charset="0"/>
              </a:rPr>
              <a:t/>
            </a:r>
            <a:br>
              <a:rPr lang="sr-Latn-CS" sz="2400" i="1" dirty="0" smtClean="0">
                <a:latin typeface="Arial" charset="0"/>
              </a:rPr>
            </a:br>
            <a:r>
              <a:rPr lang="sr-Latn-CS" sz="2400" i="1" dirty="0" smtClean="0">
                <a:latin typeface="Arial" charset="0"/>
              </a:rPr>
              <a:t/>
            </a:r>
            <a:br>
              <a:rPr lang="sr-Latn-CS" sz="2400" i="1" dirty="0" smtClean="0">
                <a:latin typeface="Arial" charset="0"/>
              </a:rPr>
            </a:br>
            <a:r>
              <a:rPr lang="sr-Latn-CS" sz="2400" i="1" dirty="0" smtClean="0">
                <a:latin typeface="Arial" charset="0"/>
              </a:rPr>
              <a:t>29. februar 2012.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06F3-E89C-4AFB-BAF1-6796A1E18C44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187935"/>
              </p:ext>
            </p:extLst>
          </p:nvPr>
        </p:nvGraphicFramePr>
        <p:xfrm>
          <a:off x="255306" y="1702047"/>
          <a:ext cx="8397733" cy="30651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4614138"/>
                <a:gridCol w="3783595"/>
              </a:tblGrid>
              <a:tr h="440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Ušteda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energije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55.56%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1046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Godišnja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ušteda energije</a:t>
                      </a: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uz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pretpostavku produktivnosti nove mašine uz potrošnju stare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1,327,456 kWh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440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Godišnja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ušteda dizel goriva</a:t>
                      </a:r>
                      <a:r>
                        <a:rPr lang="en-GB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120,450 </a:t>
                      </a: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697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Novčane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uštede (</a:t>
                      </a:r>
                      <a:r>
                        <a:rPr lang="en-GB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</a:t>
                      </a:r>
                      <a:r>
                        <a:rPr lang="sr-Latn-RS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ektrična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energija i gorivo</a:t>
                      </a:r>
                      <a:r>
                        <a:rPr lang="en-GB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EUR 121,791 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440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Period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povraćaja investicije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0.7 </a:t>
                      </a: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godina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</a:tbl>
          </a:graphicData>
        </a:graphic>
      </p:graphicFrame>
      <p:pic>
        <p:nvPicPr>
          <p:cNvPr id="2049" name="Picture 1" descr="C:\Users\a.radulovic\Desktop\Slike - analiza uticaja\Slike PCL - februar 2010\Yumis\P2260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2751" y="4672509"/>
            <a:ext cx="5222980" cy="39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Yumis new production line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597" y="5388857"/>
            <a:ext cx="6349505" cy="38539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696" y="325121"/>
            <a:ext cx="11863745" cy="758613"/>
          </a:xfrm>
        </p:spPr>
        <p:txBody>
          <a:bodyPr/>
          <a:lstStyle/>
          <a:p>
            <a:pPr algn="l"/>
            <a:r>
              <a:rPr lang="sr-Latn-CS" sz="3600" dirty="0">
                <a:latin typeface="Calibri" pitchFamily="34" charset="0"/>
                <a:cs typeface="Calibri" pitchFamily="34" charset="0"/>
              </a:rPr>
              <a:t>Finansiranje uštede - </a:t>
            </a:r>
            <a:r>
              <a:rPr lang="sr-Latn-CS" sz="3600" dirty="0" err="1">
                <a:latin typeface="Calibri" pitchFamily="34" charset="0"/>
                <a:cs typeface="Calibri" pitchFamily="34" charset="0"/>
              </a:rPr>
              <a:t>agroprocesing</a:t>
            </a:r>
            <a:endParaRPr lang="sr-Latn-R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07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4" y="325121"/>
            <a:ext cx="11921067" cy="758613"/>
          </a:xfrm>
        </p:spPr>
        <p:txBody>
          <a:bodyPr/>
          <a:lstStyle/>
          <a:p>
            <a:pPr algn="l"/>
            <a:r>
              <a:rPr lang="sr-Latn-CS" sz="3600" dirty="0">
                <a:latin typeface="Calibri" pitchFamily="34" charset="0"/>
                <a:cs typeface="Calibri" pitchFamily="34" charset="0"/>
              </a:rPr>
              <a:t>Finansiranje uštede u preduzeću</a:t>
            </a:r>
            <a:endParaRPr lang="x-none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389480"/>
              </p:ext>
            </p:extLst>
          </p:nvPr>
        </p:nvGraphicFramePr>
        <p:xfrm>
          <a:off x="325121" y="1348409"/>
          <a:ext cx="12246187" cy="528898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960532"/>
                <a:gridCol w="2926080"/>
                <a:gridCol w="3359575"/>
              </a:tblGrid>
              <a:tr h="1602431">
                <a:tc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Mašina </a:t>
                      </a: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 proizvodnju sitne plastične ambalaže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Lizing</a:t>
                      </a:r>
                      <a:r>
                        <a:rPr lang="en-U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</a:t>
                      </a:r>
                      <a:r>
                        <a:rPr lang="en-U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energetsku</a:t>
                      </a:r>
                      <a:r>
                        <a:rPr lang="en-U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efikasnost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Period otplate 60 meseci 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Učešće 20% 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Mesečna rata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liznig</a:t>
                      </a: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naknade  4.366,00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Bruto vrednost predmeta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lizinga</a:t>
                      </a: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313.638,00 </a:t>
                      </a:r>
                      <a:r>
                        <a:rPr lang="sr-Latn-CS" sz="18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25042">
                <a:tc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x-none" sz="18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Stara mašina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Nova EE mašina</a:t>
                      </a:r>
                      <a:endParaRPr lang="x-none" sz="18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</a:tr>
              <a:tr h="355799">
                <a:tc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Godišnja potrošnja </a:t>
                      </a:r>
                      <a:r>
                        <a:rPr lang="sr-Latn-CS" sz="18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energije za isti broj radnih sati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175,200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350,400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</a:t>
                      </a:r>
                      <a:endParaRPr lang="x-none" sz="18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551033">
                <a:tc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Godišnji broj proizvedenih </a:t>
                      </a:r>
                      <a:r>
                        <a:rPr lang="sr-Latn-CS" sz="18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jedinica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15,768,000 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175,200,000 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551033">
                <a:tc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Potrošnja energije po jedinici proizvoda</a:t>
                      </a:r>
                      <a:endParaRPr lang="x-none" sz="18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0.01111 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0.002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305237">
                <a:tc gridSpan="2"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Ušteda energije</a:t>
                      </a:r>
                      <a:endParaRPr lang="x-none" sz="18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82%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629536">
                <a:tc gridSpan="2"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Ukupna ušteda energije, u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kWh</a:t>
                      </a: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pri istoj proizvedenoj količini, uz ostvarene energetske uštede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1.596.107,00 </a:t>
                      </a:r>
                      <a:r>
                        <a:rPr lang="sr-Latn-CS" sz="18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kWh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429739">
                <a:tc gridSpan="2"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Finansijska ušteda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111.727,00 EUR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539131">
                <a:tc gridSpan="2">
                  <a:txBody>
                    <a:bodyPr/>
                    <a:lstStyle/>
                    <a:p>
                      <a:pPr marL="0" marR="0" algn="l" defTabSz="1300186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Period povraćaja investicije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18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2.77 godina</a:t>
                      </a:r>
                      <a:endParaRPr lang="x-none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2" y="6719148"/>
            <a:ext cx="3781025" cy="2817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" y="6719147"/>
            <a:ext cx="3684693" cy="2763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6692322"/>
            <a:ext cx="3684693" cy="2763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3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05" y="325121"/>
            <a:ext cx="11791736" cy="758613"/>
          </a:xfrm>
        </p:spPr>
        <p:txBody>
          <a:bodyPr/>
          <a:lstStyle/>
          <a:p>
            <a:pPr algn="l"/>
            <a:r>
              <a:rPr lang="sr-Latn-CS" sz="3600" dirty="0">
                <a:latin typeface="Calibri" pitchFamily="34" charset="0"/>
                <a:cs typeface="Calibri" pitchFamily="34" charset="0"/>
              </a:rPr>
              <a:t>Mogućnosti finansiranja za stanovništvo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733975"/>
            <a:ext cx="8994987" cy="6935893"/>
          </a:xfrm>
        </p:spPr>
        <p:txBody>
          <a:bodyPr/>
          <a:lstStyle/>
          <a:p>
            <a:pPr>
              <a:buFontTx/>
              <a:buNone/>
            </a:pPr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Postavljanje</a:t>
            </a:r>
            <a:r>
              <a:rPr lang="sr-Latn-CS" sz="2400" noProof="1" smtClean="0"/>
              <a:t> </a:t>
            </a:r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toplotne izolacije stambenog objekta :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unutrašnja i spoljna izolacija zidova, krovova, potkrovlja, podruma, terasa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postavljanje izolacije na sve prozore i vrata na stambenom objektu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zamena stolarije</a:t>
            </a:r>
          </a:p>
          <a:p>
            <a:pPr>
              <a:buFontTx/>
              <a:buNone/>
            </a:pPr>
            <a:endParaRPr lang="sr-Latn-CS" sz="2000" noProof="1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Uvođenje energetski efikasnijih grejnih sistema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Energetski efikasni klima uređaji (klasa A)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Energetski efikasni električni bojleri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Instalacija sistema za centralno grejanje 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Energetski efikasni grejači prostora (klasa A) </a:t>
            </a:r>
          </a:p>
          <a:p>
            <a:pPr>
              <a:buFontTx/>
              <a:buNone/>
            </a:pPr>
            <a:endParaRPr lang="sr-Latn-CS" sz="2000" noProof="1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Obnovljivi izvori energije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Sistem solarnih ploča  za grejanje vode</a:t>
            </a:r>
          </a:p>
          <a:p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Kotlovi na biomasu  </a:t>
            </a:r>
          </a:p>
          <a:p>
            <a:pPr>
              <a:buNone/>
            </a:pPr>
            <a:endParaRPr lang="sr-Latn-CS" sz="2000" noProof="1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Zamena neefikasnih aparata za domaćinstvo-velikih potrošača energije </a:t>
            </a:r>
          </a:p>
          <a:p>
            <a:pPr>
              <a:buNone/>
            </a:pPr>
            <a:endParaRPr lang="sr-Latn-CS" sz="2000" noProof="1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r-Latn-CS" sz="20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Kupovina novih stanova ukoliko postoji sertifikat da je godišnja potrošnja energije 100kwh/m2 ili manje</a:t>
            </a:r>
          </a:p>
        </p:txBody>
      </p:sp>
      <p:pic>
        <p:nvPicPr>
          <p:cNvPr id="4" name="Inhaltsplatzhalter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8478" y="6912231"/>
            <a:ext cx="3223429" cy="2357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14" descr="7-edition_ausschnit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0349" y="1733974"/>
            <a:ext cx="2895117" cy="1842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Grafik 9" descr="Holz-Pellets_Kombikes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3842" y="3684694"/>
            <a:ext cx="2415031" cy="3047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1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CS" sz="3600" dirty="0">
                <a:latin typeface="Calibri" pitchFamily="34" charset="0"/>
                <a:cs typeface="Calibri" pitchFamily="34" charset="0"/>
              </a:rPr>
              <a:t>Finansiranje uštede u domaćinstvu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8686" y="1720511"/>
            <a:ext cx="6965251" cy="7008142"/>
          </a:xfrm>
          <a:prstGeom prst="rect">
            <a:avLst/>
          </a:prstGeom>
        </p:spPr>
        <p:txBody>
          <a:bodyPr/>
          <a:lstStyle>
            <a:lvl1pPr marL="487569" indent="-487569" defTabSz="1300186" eaLnBrk="1" latinLnBrk="0" hangingPunct="1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1056401" indent="-406308" defTabSz="1300186" eaLnBrk="1" latinLnBrk="0" hangingPunct="1"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232" indent="-325048" defTabSz="1300186" eaLnBrk="1" latinLnBrk="0" hangingPunct="1"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5326" indent="-325048" defTabSz="1300186" eaLnBrk="1" latinLnBrk="0" hangingPunct="1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418" indent="-325048" defTabSz="1300186" eaLnBrk="1" latinLnBrk="0" hangingPunct="1"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75510" indent="-325048" defTabSz="1300186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6pPr>
            <a:lvl7pPr marL="4225604" indent="-325048" defTabSz="1300186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7pPr>
            <a:lvl8pPr marL="4875696" indent="-325048" defTabSz="1300186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8pPr>
            <a:lvl9pPr marL="5525789" indent="-325048" defTabSz="1300186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x-none" b="0"/>
              <a:t>Standardna kuća u Srbiji</a:t>
            </a:r>
            <a:r>
              <a:rPr lang="en-US" b="0" dirty="0"/>
              <a:t>:</a:t>
            </a:r>
          </a:p>
          <a:p>
            <a:endParaRPr lang="en-US" b="0" dirty="0"/>
          </a:p>
          <a:p>
            <a:r>
              <a:rPr lang="x-none" b="0"/>
              <a:t>Površina</a:t>
            </a:r>
            <a:r>
              <a:rPr lang="en-US" b="0" dirty="0"/>
              <a:t>: 150 m²</a:t>
            </a:r>
          </a:p>
          <a:p>
            <a:r>
              <a:rPr lang="x-none" b="0"/>
              <a:t>Osoba</a:t>
            </a:r>
            <a:r>
              <a:rPr lang="en-US" b="0" dirty="0"/>
              <a:t>: 5</a:t>
            </a:r>
          </a:p>
          <a:p>
            <a:r>
              <a:rPr lang="x-none" b="0"/>
              <a:t>Godina</a:t>
            </a:r>
            <a:r>
              <a:rPr lang="en-US" b="0" dirty="0"/>
              <a:t> : 1973</a:t>
            </a:r>
          </a:p>
          <a:p>
            <a:r>
              <a:rPr lang="x-none" b="0"/>
              <a:t>Zastareo sistem gr</a:t>
            </a:r>
            <a:r>
              <a:rPr lang="sr-Latn-CS" b="0" dirty="0"/>
              <a:t>e</a:t>
            </a:r>
            <a:r>
              <a:rPr lang="x-none" b="0"/>
              <a:t>janja </a:t>
            </a:r>
            <a:r>
              <a:rPr lang="en-US" b="0" dirty="0"/>
              <a:t>(</a:t>
            </a:r>
            <a:r>
              <a:rPr lang="x-none" b="0"/>
              <a:t>električna energija</a:t>
            </a:r>
            <a:r>
              <a:rPr lang="en-US" b="0" dirty="0"/>
              <a:t>/</a:t>
            </a:r>
            <a:r>
              <a:rPr lang="x-none" b="0"/>
              <a:t>drvo</a:t>
            </a:r>
            <a:r>
              <a:rPr lang="en-US" b="0" dirty="0"/>
              <a:t>), </a:t>
            </a:r>
            <a:r>
              <a:rPr lang="x-none" b="0"/>
              <a:t>bez termo-izolacije</a:t>
            </a:r>
            <a:endParaRPr lang="en-US" b="0" dirty="0"/>
          </a:p>
          <a:p>
            <a:endParaRPr lang="en-US" b="0" dirty="0"/>
          </a:p>
          <a:p>
            <a:r>
              <a:rPr lang="en-US" b="0" dirty="0">
                <a:sym typeface="Symbol"/>
              </a:rPr>
              <a:t> </a:t>
            </a:r>
            <a:r>
              <a:rPr lang="en-US" b="0" dirty="0">
                <a:sym typeface="Wingdings" pitchFamily="2" charset="2"/>
              </a:rPr>
              <a:t>	</a:t>
            </a:r>
            <a:r>
              <a:rPr lang="x-none" b="0"/>
              <a:t>Velika</a:t>
            </a:r>
            <a:r>
              <a:rPr lang="en-US" b="0" dirty="0"/>
              <a:t> </a:t>
            </a:r>
            <a:r>
              <a:rPr lang="x-none" b="0"/>
              <a:t>potrošnja energije</a:t>
            </a:r>
            <a:r>
              <a:rPr lang="en-US" b="0" dirty="0"/>
              <a:t>:</a:t>
            </a:r>
          </a:p>
          <a:p>
            <a:r>
              <a:rPr lang="en-US" b="0" dirty="0"/>
              <a:t>	72,150 kWh/</a:t>
            </a:r>
            <a:r>
              <a:rPr lang="x-none" b="0"/>
              <a:t>god</a:t>
            </a:r>
            <a:r>
              <a:rPr lang="en-US" b="0" dirty="0"/>
              <a:t> = 3,825 €/</a:t>
            </a:r>
            <a:r>
              <a:rPr lang="x-none" b="0"/>
              <a:t>god</a:t>
            </a:r>
            <a:endParaRPr lang="en-US" b="0" dirty="0"/>
          </a:p>
          <a:p>
            <a:r>
              <a:rPr lang="en-US" b="0" dirty="0"/>
              <a:t>	(</a:t>
            </a:r>
            <a:r>
              <a:rPr lang="x-none" b="0"/>
              <a:t>pri sadašnjim cenama električne energije</a:t>
            </a:r>
            <a:r>
              <a:rPr lang="en-US" b="0" dirty="0"/>
              <a:t>: 0.053 €/kWh*)</a:t>
            </a:r>
            <a:endParaRPr lang="sr-Latn-CS" b="0" dirty="0"/>
          </a:p>
          <a:p>
            <a:endParaRPr lang="sr-Latn-CS" b="0" dirty="0"/>
          </a:p>
          <a:p>
            <a:r>
              <a:rPr lang="sr-Latn-CS" b="0" dirty="0"/>
              <a:t>Ušteda</a:t>
            </a:r>
            <a:r>
              <a:rPr lang="x-none" b="0"/>
              <a:t> energije</a:t>
            </a:r>
            <a:r>
              <a:rPr lang="sr-Latn-CS" b="0" dirty="0"/>
              <a:t> izolovanjem polistirenom  (215</a:t>
            </a:r>
            <a:r>
              <a:rPr lang="en-US" b="0" dirty="0"/>
              <a:t> m²</a:t>
            </a:r>
            <a:r>
              <a:rPr lang="sr-Latn-CS" b="0" dirty="0"/>
              <a:t> polistirena)</a:t>
            </a:r>
            <a:r>
              <a:rPr lang="en-US" b="0" dirty="0"/>
              <a:t>:</a:t>
            </a:r>
            <a:r>
              <a:rPr lang="sr-Latn-CS" b="0" dirty="0"/>
              <a:t> 31%</a:t>
            </a:r>
            <a:r>
              <a:rPr lang="en-US" b="0" dirty="0"/>
              <a:t> = </a:t>
            </a:r>
            <a:r>
              <a:rPr lang="sr-Latn-CS" b="0" dirty="0"/>
              <a:t>708</a:t>
            </a:r>
            <a:r>
              <a:rPr lang="en-US" b="0" dirty="0"/>
              <a:t> €/</a:t>
            </a:r>
            <a:r>
              <a:rPr lang="x-none" b="0"/>
              <a:t>god</a:t>
            </a:r>
            <a:r>
              <a:rPr lang="sr-Latn-CS" b="0" dirty="0"/>
              <a:t> ili 59€ mesečno</a:t>
            </a:r>
          </a:p>
          <a:p>
            <a:endParaRPr lang="en-US" b="0" dirty="0"/>
          </a:p>
          <a:p>
            <a:endParaRPr lang="sr-Latn-CS" b="0" dirty="0"/>
          </a:p>
          <a:p>
            <a:endParaRPr lang="sr-Latn-CS" b="0" dirty="0"/>
          </a:p>
          <a:p>
            <a:endParaRPr lang="en-US" b="0" dirty="0"/>
          </a:p>
        </p:txBody>
      </p:sp>
      <p:pic>
        <p:nvPicPr>
          <p:cNvPr id="7" name="Inhaltsplatzhalter 5" descr="Wohnhaus_Stand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3937" y="1727178"/>
            <a:ext cx="5256107" cy="7008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CS" sz="3600" dirty="0">
                <a:latin typeface="Calibri" pitchFamily="34" charset="0"/>
                <a:cs typeface="Calibri" pitchFamily="34" charset="0"/>
              </a:rPr>
              <a:t>Finansiranje uštede u domaćinstvu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733973"/>
            <a:ext cx="5527040" cy="4551680"/>
          </a:xfrm>
        </p:spPr>
        <p:txBody>
          <a:bodyPr/>
          <a:lstStyle/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Kredit za uštedu energije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Iznos 3000€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Rok otplate 78 meseci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Rata 55€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sr-Latn-C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Energetska ušteda je 4€ mesečno veća od rate kredita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Nakon 78 meseci, domaćinstvo štedi 55€ mesečno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sr-Latn-C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Po sadašnjim cenama energije*</a:t>
            </a:r>
            <a:endParaRPr lang="sr-Latn-C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endParaRPr lang="sr-Latn-CS" b="1" dirty="0"/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endParaRPr lang="sr-Latn-CS" b="1" dirty="0"/>
          </a:p>
        </p:txBody>
      </p:sp>
      <p:pic>
        <p:nvPicPr>
          <p:cNvPr id="8" name="Picture 7" descr="building_envelope"/>
          <p:cNvPicPr>
            <a:picLocks noChangeAspect="1" noChangeArrowheads="1"/>
          </p:cNvPicPr>
          <p:nvPr/>
        </p:nvPicPr>
        <p:blipFill>
          <a:blip r:embed="rId2" cstate="print"/>
          <a:srcRect l="6349" r="4762"/>
          <a:stretch>
            <a:fillRect/>
          </a:stretch>
        </p:blipFill>
        <p:spPr bwMode="auto">
          <a:xfrm>
            <a:off x="7694509" y="1517227"/>
            <a:ext cx="4383100" cy="4226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 descr="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133" y="5960533"/>
            <a:ext cx="5076156" cy="325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13" y="6177281"/>
            <a:ext cx="5656297" cy="3142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sz="3600" dirty="0">
                <a:latin typeface="Calibri" pitchFamily="34" charset="0"/>
                <a:cs typeface="Calibri" pitchFamily="34" charset="0"/>
              </a:rPr>
              <a:t>Lični primer</a:t>
            </a:r>
            <a:endParaRPr lang="x-non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29" y="1804460"/>
            <a:ext cx="12186954" cy="5998421"/>
          </a:xfrm>
        </p:spPr>
        <p:txBody>
          <a:bodyPr/>
          <a:lstStyle/>
          <a:p>
            <a:pPr lvl="0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Postavljanje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standarda u finansijskom sektoru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deo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celokupne misije ProCredit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Grupe i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ProCredit banke u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Srbiji  </a:t>
            </a:r>
          </a:p>
          <a:p>
            <a:pPr lvl="0"/>
            <a:endParaRPr lang="sr-Latn-C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Standardi u poslovanju Banke: analiza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investicija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projekata prema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kriterijumu zaštite životne 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sredine</a:t>
            </a:r>
          </a:p>
          <a:p>
            <a:pPr lvl="1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Hibridna vozila za vozni park: emisije CO2 4 </a:t>
            </a:r>
            <a:r>
              <a:rPr lang="sr-Latn-CS" sz="2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Toyote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Prius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= 2 vozila </a:t>
            </a:r>
            <a:r>
              <a:rPr lang="sr-Latn-CS" sz="20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Euro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5 norme</a:t>
            </a:r>
          </a:p>
          <a:p>
            <a:pPr lvl="1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Poslovna zgrada Banke: </a:t>
            </a:r>
          </a:p>
          <a:p>
            <a:pPr lvl="2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energetski efikasan sistem ventilacije i grejanja, automatizovano upravljanje</a:t>
            </a:r>
          </a:p>
          <a:p>
            <a:pPr lvl="2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Energetske uštede i do 30%</a:t>
            </a:r>
            <a:endParaRPr lang="sr-Latn-C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sr-Latn-CS" sz="1400" dirty="0" smtClean="0"/>
          </a:p>
          <a:p>
            <a:pPr lvl="0"/>
            <a:endParaRPr lang="x-none" sz="1400" dirty="0"/>
          </a:p>
          <a:p>
            <a:pPr marL="0" indent="0">
              <a:buNone/>
            </a:pPr>
            <a:endParaRPr lang="x-none" sz="1400" dirty="0" smtClean="0"/>
          </a:p>
          <a:p>
            <a:pPr marL="0" indent="0">
              <a:buNone/>
            </a:pPr>
            <a:endParaRPr lang="x-none" sz="1400" dirty="0"/>
          </a:p>
        </p:txBody>
      </p:sp>
      <p:pic>
        <p:nvPicPr>
          <p:cNvPr id="4099" name="Picture 3" descr="S:\Internal Services Sector\Marketing\PR\Akcije\2011\Prius\ZDF_6292 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1" y="4972685"/>
            <a:ext cx="5959462" cy="3966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73" y="4671977"/>
            <a:ext cx="6241132" cy="4144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sz="3600">
                <a:latin typeface="Calibri" pitchFamily="34" charset="0"/>
                <a:cs typeface="Calibri" pitchFamily="34" charset="0"/>
              </a:rPr>
              <a:t>Lični primer</a:t>
            </a:r>
            <a:endParaRPr lang="sr-Latn-R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11693"/>
            <a:ext cx="11054080" cy="6558174"/>
          </a:xfrm>
        </p:spPr>
        <p:txBody>
          <a:bodyPr/>
          <a:lstStyle/>
          <a:p>
            <a:pPr lvl="0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Aktivan učesnik u unapređenju poslovnog i ukupnog okruženja</a:t>
            </a:r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Obuke zaposlenih na temu zaštite sredine i energetske efikasnosti</a:t>
            </a:r>
          </a:p>
          <a:p>
            <a:pPr lvl="1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Učešće u lokalnim i nacionalnim projektima za zaštitu životne sredine </a:t>
            </a:r>
            <a:endParaRPr lang="sr-Latn-C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C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Recikliranje elektronskog i ostalog otpada</a:t>
            </a:r>
          </a:p>
          <a:p>
            <a:pPr lvl="0"/>
            <a:endParaRPr lang="sr-Latn-CS" dirty="0"/>
          </a:p>
          <a:p>
            <a:endParaRPr lang="sr-Latn-RS" dirty="0"/>
          </a:p>
        </p:txBody>
      </p:sp>
      <p:pic>
        <p:nvPicPr>
          <p:cNvPr id="4" name="Picture 4" descr="S:\Internal Services Sector\Marketing\Annual Reports\PCB\AR 2010\Foto AR 2010\Other Staff Photos (5)\Cleaning Serbia\IMG_6721 (Custo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5" y="4364744"/>
            <a:ext cx="6091721" cy="4177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Internal Services Sector\Marketing\PR\Interni PR\Projekti\Projekti 2009\green week 2009\album eko akcija_files\image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96" y="4262333"/>
            <a:ext cx="5074212" cy="3807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3600" dirty="0">
                <a:latin typeface="Calibri" pitchFamily="34" charset="0"/>
                <a:cs typeface="Calibri" pitchFamily="34" charset="0"/>
              </a:rPr>
              <a:t>Izazovi</a:t>
            </a:r>
            <a:endParaRPr lang="sr-Latn-R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695213"/>
            <a:ext cx="11054080" cy="6974655"/>
          </a:xfrm>
        </p:spPr>
        <p:txBody>
          <a:bodyPr/>
          <a:lstStyle/>
          <a:p>
            <a:r>
              <a:rPr lang="sr-Latn-R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Regulativa</a:t>
            </a:r>
          </a:p>
          <a:p>
            <a:pPr lvl="1"/>
            <a:r>
              <a:rPr lang="sr-Latn-R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Energetski pasoši</a:t>
            </a:r>
          </a:p>
          <a:p>
            <a:pPr lvl="1"/>
            <a:r>
              <a:rPr lang="sr-Latn-R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Stimulacije za EE vozila i opremu</a:t>
            </a:r>
          </a:p>
          <a:p>
            <a:pPr lvl="1"/>
            <a:r>
              <a:rPr lang="sr-Latn-R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Stimulacije za OIE</a:t>
            </a:r>
          </a:p>
          <a:p>
            <a:r>
              <a:rPr lang="sr-Latn-R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Interna i eksterna edukacija</a:t>
            </a:r>
          </a:p>
          <a:p>
            <a:pPr lvl="1"/>
            <a:r>
              <a:rPr lang="sr-Latn-R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Razmere i značaj ušteda energije</a:t>
            </a:r>
          </a:p>
          <a:p>
            <a:pPr lvl="1"/>
            <a:r>
              <a:rPr lang="sr-Latn-RS" sz="2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Razmere i značaj recikliranja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39" y="1695213"/>
            <a:ext cx="5090883" cy="369364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3"/>
          <a:stretch/>
        </p:blipFill>
        <p:spPr bwMode="auto">
          <a:xfrm>
            <a:off x="3430061" y="5614778"/>
            <a:ext cx="6296868" cy="4059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.radulovic\Desktop\green poster 26-5-2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" y="4876800"/>
            <a:ext cx="3306227" cy="46290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5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8867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3"/>
          <a:stretch>
            <a:fillRect/>
          </a:stretch>
        </p:blipFill>
        <p:spPr>
          <a:xfrm>
            <a:off x="4844818" y="3285430"/>
            <a:ext cx="3315163" cy="1580952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06F3-E89C-4AFB-BAF1-6796A1E18C4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5"/>
          <p:cNvSpPr>
            <a:spLocks noGrp="1"/>
          </p:cNvSpPr>
          <p:nvPr>
            <p:ph type="title"/>
          </p:nvPr>
        </p:nvSpPr>
        <p:spPr>
          <a:xfrm>
            <a:off x="165696" y="268288"/>
            <a:ext cx="9229796" cy="910754"/>
          </a:xfrm>
        </p:spPr>
        <p:txBody>
          <a:bodyPr anchor="ctr"/>
          <a:lstStyle/>
          <a:p>
            <a:pPr algn="l"/>
            <a:r>
              <a:rPr lang="sr-Latn-CS" sz="3600" dirty="0">
                <a:latin typeface="Calibri" pitchFamily="34" charset="0"/>
                <a:cs typeface="Calibri" pitchFamily="34" charset="0"/>
              </a:rPr>
              <a:t>ProCredit Banke u svetu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7" descr="pch_world_ENG_150dpi_small_29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077"/>
          <a:stretch>
            <a:fillRect/>
          </a:stretch>
        </p:blipFill>
        <p:spPr bwMode="auto">
          <a:xfrm>
            <a:off x="0" y="1524001"/>
            <a:ext cx="130048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18409"/>
              </p:ext>
            </p:extLst>
          </p:nvPr>
        </p:nvGraphicFramePr>
        <p:xfrm>
          <a:off x="0" y="1523977"/>
          <a:ext cx="4402668" cy="2428615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2201334"/>
                <a:gridCol w="2201334"/>
              </a:tblGrid>
              <a:tr h="34694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ProCredit Group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400" b="1" dirty="0" smtClean="0">
                          <a:solidFill>
                            <a:schemeClr val="bg1"/>
                          </a:solidFill>
                        </a:rPr>
                        <a:t>U milionima</a:t>
                      </a:r>
                      <a:r>
                        <a:rPr lang="x-none" sz="1400" b="1" baseline="0" dirty="0" smtClean="0">
                          <a:solidFill>
                            <a:schemeClr val="bg1"/>
                          </a:solidFill>
                        </a:rPr>
                        <a:t> Evra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b="1" dirty="0" smtClean="0">
                          <a:solidFill>
                            <a:schemeClr val="bg1"/>
                          </a:solidFill>
                        </a:rPr>
                        <a:t>Aktiva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5.096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b="1" dirty="0" smtClean="0">
                          <a:solidFill>
                            <a:schemeClr val="bg1"/>
                          </a:solidFill>
                        </a:rPr>
                        <a:t>Kreditni p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ortfolio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3.744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Depo</a:t>
                      </a:r>
                      <a:r>
                        <a:rPr lang="x-none" sz="1400" b="1" dirty="0" err="1" smtClean="0">
                          <a:solidFill>
                            <a:schemeClr val="bg1"/>
                          </a:solidFill>
                        </a:rPr>
                        <a:t>ziti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3.171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b="1" dirty="0" smtClean="0">
                          <a:solidFill>
                            <a:schemeClr val="bg1"/>
                          </a:solidFill>
                        </a:rPr>
                        <a:t>Kapital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x-none" sz="1400" b="1" dirty="0" smtClean="0">
                          <a:solidFill>
                            <a:schemeClr val="bg1"/>
                          </a:solidFill>
                        </a:rPr>
                        <a:t>429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b="1" dirty="0" smtClean="0">
                          <a:solidFill>
                            <a:schemeClr val="bg1"/>
                          </a:solidFill>
                        </a:rPr>
                        <a:t>Broj zaposlenih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16.145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  <a:tr h="346945">
                <a:tc>
                  <a:txBody>
                    <a:bodyPr/>
                    <a:lstStyle/>
                    <a:p>
                      <a:r>
                        <a:rPr lang="x-none" sz="1400" b="1" dirty="0" smtClean="0">
                          <a:solidFill>
                            <a:schemeClr val="bg1"/>
                          </a:solidFill>
                        </a:rPr>
                        <a:t>Broj ekspozitura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764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032" marR="130032" marT="65052" marB="65052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D94F28-5F03-41CF-A196-37A1223652B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156" y="304769"/>
            <a:ext cx="11595947" cy="758613"/>
          </a:xfrm>
        </p:spPr>
        <p:txBody>
          <a:bodyPr anchor="ctr"/>
          <a:lstStyle/>
          <a:p>
            <a:pPr algn="l"/>
            <a:r>
              <a:rPr lang="en-US" sz="3600" dirty="0" err="1">
                <a:latin typeface="Calibri" pitchFamily="34" charset="0"/>
                <a:cs typeface="Calibri" pitchFamily="34" charset="0"/>
              </a:rPr>
              <a:t>ProCredit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banka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Srbija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4379" y="1727179"/>
            <a:ext cx="5181636" cy="3139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Osnovni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strukturni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pokazatelji</a:t>
            </a:r>
            <a:r>
              <a:rPr lang="en-US" sz="18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4792" y="1930380"/>
            <a:ext cx="7112004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en-US" sz="1600" i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n-US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</a:pPr>
            <a:endParaRPr lang="en-US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endParaRPr lang="en-US" sz="16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8114" y="6448262"/>
            <a:ext cx="31334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AKCIONARI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BANKE: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5994255" y="7355122"/>
            <a:ext cx="295465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Arial" charset="0"/>
              </a:rPr>
              <a:t>ProCredit</a:t>
            </a:r>
            <a:r>
              <a:rPr lang="en-US" sz="1800" i="1" dirty="0" smtClean="0">
                <a:solidFill>
                  <a:srgbClr val="C00000"/>
                </a:solidFill>
                <a:latin typeface="Arial" charset="0"/>
              </a:rPr>
              <a:t> Holding: 83.3%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70717" y="7965668"/>
            <a:ext cx="373692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Arial" charset="0"/>
              </a:rPr>
              <a:t>CommerzBank</a:t>
            </a:r>
            <a:r>
              <a:rPr lang="en-US" sz="1800" i="1" dirty="0" smtClean="0">
                <a:solidFill>
                  <a:srgbClr val="C00000"/>
                </a:solidFill>
                <a:latin typeface="Arial" charset="0"/>
              </a:rPr>
              <a:t>, Frankfurt: 16.7%</a:t>
            </a:r>
          </a:p>
        </p:txBody>
      </p:sp>
      <p:pic>
        <p:nvPicPr>
          <p:cNvPr id="18" name="Picture 2" descr="C:\Documents and Settings\t.draskic\My Documents\My 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7410" y="7039193"/>
            <a:ext cx="1658189" cy="577572"/>
          </a:xfrm>
          <a:prstGeom prst="rect">
            <a:avLst/>
          </a:prstGeom>
          <a:noFill/>
        </p:spPr>
      </p:pic>
      <p:pic>
        <p:nvPicPr>
          <p:cNvPr id="19" name="Picture 3" descr="C:\Documents and Settings\t.draskic\My Documents\My Pictures\VCA6IHB8NCAO7M4DJCA8DKWHPCA9ZY44GCA0PZV5XCA08ZS9PCALFSSGKCADTTBLMCAZ7CJ5WCASRUHCRCABHSXVTCANFP8Z4CA3UM696CA56FAGZCAFR87JSCAN8J4OHCA5MF1GTCAEVEF5RCA1OOKD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1565" y="7813816"/>
            <a:ext cx="2515231" cy="465784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454379" y="2438383"/>
            <a:ext cx="65024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Preko</a:t>
            </a: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271.000 </a:t>
            </a:r>
            <a:r>
              <a:rPr lang="en-US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klijenata</a:t>
            </a:r>
            <a:endParaRPr lang="en-US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 </a:t>
            </a:r>
            <a:r>
              <a:rPr lang="en-US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ekspozitura</a:t>
            </a:r>
            <a:endParaRPr lang="en-US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1,344 </a:t>
            </a:r>
            <a:r>
              <a:rPr lang="en-US" sz="2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zaposlen</a:t>
            </a:r>
            <a:r>
              <a:rPr lang="sr-Latn-RS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89594" y="3691999"/>
            <a:ext cx="6502400" cy="180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endParaRPr lang="en-US" sz="1800" i="1" dirty="0" smtClean="0">
              <a:solidFill>
                <a:srgbClr val="3348B3"/>
              </a:solidFill>
              <a:latin typeface="+mj-lt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Ukupan</a:t>
            </a:r>
            <a:r>
              <a:rPr lang="en-US" sz="1800" i="1" dirty="0" smtClean="0">
                <a:solidFill>
                  <a:srgbClr val="3348B3"/>
                </a:solidFill>
                <a:latin typeface="+mj-lt"/>
                <a:cs typeface="Arial" pitchFamily="34" charset="0"/>
              </a:rPr>
              <a:t> portfolio: 522 mil. </a:t>
            </a: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Evra</a:t>
            </a:r>
            <a:endParaRPr lang="en-US" sz="1800" i="1" dirty="0" smtClean="0">
              <a:solidFill>
                <a:srgbClr val="3348B3"/>
              </a:solidFill>
              <a:latin typeface="+mj-lt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Depoziti</a:t>
            </a:r>
            <a:r>
              <a:rPr lang="en-US" sz="1800" i="1" dirty="0" smtClean="0">
                <a:solidFill>
                  <a:srgbClr val="3348B3"/>
                </a:solidFill>
                <a:latin typeface="+mj-lt"/>
                <a:cs typeface="Arial" pitchFamily="34" charset="0"/>
              </a:rPr>
              <a:t>: 280 </a:t>
            </a: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mil.Evra</a:t>
            </a:r>
            <a:endParaRPr lang="en-US" sz="1800" i="1" dirty="0" smtClean="0">
              <a:solidFill>
                <a:srgbClr val="3348B3"/>
              </a:solidFill>
              <a:latin typeface="+mj-lt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Ukupna</a:t>
            </a:r>
            <a:r>
              <a:rPr lang="en-US" sz="1800" i="1" dirty="0" smtClean="0">
                <a:solidFill>
                  <a:srgbClr val="3348B3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aktiva</a:t>
            </a:r>
            <a:r>
              <a:rPr lang="en-US" sz="1800" i="1" dirty="0" smtClean="0">
                <a:solidFill>
                  <a:srgbClr val="3348B3"/>
                </a:solidFill>
                <a:latin typeface="+mj-lt"/>
                <a:cs typeface="Arial" pitchFamily="34" charset="0"/>
              </a:rPr>
              <a:t>: 646 mil. </a:t>
            </a: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Evra</a:t>
            </a:r>
            <a:endParaRPr lang="en-US" sz="1800" i="1" dirty="0" smtClean="0">
              <a:solidFill>
                <a:srgbClr val="3348B3"/>
              </a:solidFill>
              <a:latin typeface="+mj-lt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Kapital</a:t>
            </a:r>
            <a:r>
              <a:rPr lang="en-US" sz="1800" i="1" dirty="0" smtClean="0">
                <a:solidFill>
                  <a:srgbClr val="3348B3"/>
                </a:solidFill>
                <a:latin typeface="+mj-lt"/>
                <a:cs typeface="Arial" pitchFamily="34" charset="0"/>
              </a:rPr>
              <a:t>: 88 mil. </a:t>
            </a:r>
            <a:r>
              <a:rPr lang="en-US" sz="1800" i="1" dirty="0" err="1" smtClean="0">
                <a:solidFill>
                  <a:srgbClr val="3348B3"/>
                </a:solidFill>
                <a:latin typeface="+mj-lt"/>
                <a:cs typeface="Arial" pitchFamily="34" charset="0"/>
              </a:rPr>
              <a:t>Evra</a:t>
            </a:r>
            <a:endParaRPr lang="en-US" sz="1800" i="1" dirty="0" smtClean="0">
              <a:solidFill>
                <a:srgbClr val="3348B3"/>
              </a:solidFill>
              <a:latin typeface="+mj-lt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800" i="1" dirty="0" smtClean="0">
                <a:solidFill>
                  <a:srgbClr val="3348B3"/>
                </a:solidFill>
                <a:latin typeface="+mj-lt"/>
                <a:cs typeface="Arial" pitchFamily="34" charset="0"/>
              </a:rPr>
              <a:t>ROE :16.2%</a:t>
            </a:r>
          </a:p>
        </p:txBody>
      </p:sp>
      <p:pic>
        <p:nvPicPr>
          <p:cNvPr id="1026" name="Picture 2" descr="C:\Users\a.radulovic\AppData\Local\Microsoft\Windows\Temporary Internet Files\Content.Outlook\K5WNF8I8\2011-03-03 Mapa Srbije EXP white borders 2-01-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4" t="10136" r="9304" b="9320"/>
          <a:stretch/>
        </p:blipFill>
        <p:spPr bwMode="auto">
          <a:xfrm>
            <a:off x="0" y="1918264"/>
            <a:ext cx="5101409" cy="7173477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1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4" y="328967"/>
            <a:ext cx="9539996" cy="758613"/>
          </a:xfrm>
        </p:spPr>
        <p:txBody>
          <a:bodyPr/>
          <a:lstStyle/>
          <a:p>
            <a:pPr algn="l"/>
            <a:r>
              <a:rPr lang="x-none" sz="3600" dirty="0" err="1" smtClean="0">
                <a:latin typeface="Calibri" pitchFamily="34" charset="0"/>
                <a:cs typeface="Calibri" pitchFamily="34" charset="0"/>
              </a:rPr>
              <a:t>ProCredit</a:t>
            </a:r>
            <a:r>
              <a:rPr lang="x-none" sz="3600" dirty="0" smtClean="0">
                <a:latin typeface="Calibri" pitchFamily="34" charset="0"/>
                <a:cs typeface="Calibri" pitchFamily="34" charset="0"/>
              </a:rPr>
              <a:t> banka i energetska efikasnost</a:t>
            </a:r>
            <a:endParaRPr lang="x-none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98" y="1702048"/>
            <a:ext cx="6349504" cy="4009813"/>
          </a:xfrm>
        </p:spPr>
        <p:txBody>
          <a:bodyPr/>
          <a:lstStyle/>
          <a:p>
            <a:pPr lvl="0"/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Krediti </a:t>
            </a:r>
            <a:r>
              <a:rPr lang="sr-Latn-CS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 unapređenje stambenog </a:t>
            </a:r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prostora - IFC kreditna linija (2007.)</a:t>
            </a:r>
          </a:p>
          <a:p>
            <a:pPr marL="0" lvl="0" indent="0">
              <a:buNone/>
            </a:pPr>
            <a:endParaRPr lang="sr-Latn-CS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sr-Latn-C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Lizing</a:t>
            </a:r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za energetsku efikasnost - </a:t>
            </a:r>
            <a:r>
              <a:rPr lang="sr-Latn-C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KfW</a:t>
            </a:r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kreditna linija, 15 miliona </a:t>
            </a:r>
            <a:r>
              <a:rPr lang="sr-Latn-CS" sz="2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€ (</a:t>
            </a:r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2010.)</a:t>
            </a:r>
          </a:p>
          <a:p>
            <a:pPr lvl="0"/>
            <a:endParaRPr lang="sr-Latn-CS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Krediti za unapređenje energetske efikasnosti - </a:t>
            </a:r>
            <a:r>
              <a:rPr lang="sr-Latn-C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KfW</a:t>
            </a:r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kreditna linija i EU fondovi, 30 miliona € </a:t>
            </a:r>
          </a:p>
          <a:p>
            <a:pPr marL="0" lvl="0" indent="0">
              <a:buNone/>
            </a:pPr>
            <a:endParaRPr lang="sr-Latn-CS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 sada plasirano oko 16,5 miliona €</a:t>
            </a:r>
            <a:endParaRPr lang="x-none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x-none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96623"/>
              </p:ext>
            </p:extLst>
          </p:nvPr>
        </p:nvGraphicFramePr>
        <p:xfrm>
          <a:off x="357717" y="6412971"/>
          <a:ext cx="12391776" cy="221408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195888"/>
                <a:gridCol w="6195888"/>
              </a:tblGrid>
              <a:tr h="645780">
                <a:tc>
                  <a:txBody>
                    <a:bodyPr/>
                    <a:lstStyle/>
                    <a:p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Brojčani pokazatelji</a:t>
                      </a:r>
                      <a:endParaRPr lang="x-none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Ekvivalenti</a:t>
                      </a:r>
                      <a:endParaRPr lang="x-none" sz="2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910336">
                <a:tc>
                  <a:txBody>
                    <a:bodyPr/>
                    <a:lstStyle/>
                    <a:p>
                      <a:r>
                        <a:rPr lang="x-none" sz="26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sr-Latn-RS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x-none" sz="26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miliona </a:t>
                      </a:r>
                      <a:r>
                        <a:rPr lang="x-none" sz="2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kWh</a:t>
                      </a:r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/</a:t>
                      </a:r>
                      <a:endParaRPr lang="x-none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24% smanjenja utrošene </a:t>
                      </a:r>
                      <a:r>
                        <a:rPr lang="x-none" sz="26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energije godišnje</a:t>
                      </a:r>
                      <a:endParaRPr lang="x-none" sz="2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Godišnja </a:t>
                      </a:r>
                      <a:r>
                        <a:rPr lang="x-none" sz="26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potrošnja 3</a:t>
                      </a:r>
                      <a:r>
                        <a:rPr lang="sr-Latn-RS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x-none" sz="26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00 </a:t>
                      </a:r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domaćinstava</a:t>
                      </a:r>
                      <a:endParaRPr lang="x-none" sz="2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64578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7000 </a:t>
                      </a:r>
                      <a:r>
                        <a:rPr lang="x-none" sz="26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x-none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tona godišnje manje emisije CO2</a:t>
                      </a:r>
                      <a:endParaRPr lang="x-none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2000 </a:t>
                      </a:r>
                      <a:r>
                        <a:rPr lang="x-none" sz="26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automobila manje na ulicama</a:t>
                      </a:r>
                    </a:p>
                  </a:txBody>
                  <a:tcPr marL="130048" marR="130048" marT="65024" marB="65024" anchor="ctr"/>
                </a:tc>
              </a:tr>
            </a:tbl>
          </a:graphicData>
        </a:graphic>
      </p:graphicFrame>
      <p:pic>
        <p:nvPicPr>
          <p:cNvPr id="6146" name="Picture 2" descr="S:\Internal Services Sector\Marketing\PR\Akcije\2011\20110912 CEDEF konferencija\Drvca smanje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20" y="2059094"/>
            <a:ext cx="5691823" cy="379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44" y="268288"/>
            <a:ext cx="11595947" cy="758613"/>
          </a:xfrm>
        </p:spPr>
        <p:txBody>
          <a:bodyPr anchor="ctr"/>
          <a:lstStyle/>
          <a:p>
            <a:pPr algn="l"/>
            <a:r>
              <a:rPr lang="sr-Latn-CS" sz="3600" dirty="0" smtClean="0">
                <a:latin typeface="Calibri" pitchFamily="34" charset="0"/>
                <a:cs typeface="Calibri" pitchFamily="34" charset="0"/>
              </a:rPr>
              <a:t>Zašto energetska efikasnost?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76571"/>
              </p:ext>
            </p:extLst>
          </p:nvPr>
        </p:nvGraphicFramePr>
        <p:xfrm>
          <a:off x="859185" y="1996480"/>
          <a:ext cx="11054080" cy="277797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27040"/>
                <a:gridCol w="5527040"/>
              </a:tblGrid>
              <a:tr h="527417">
                <a:tc>
                  <a:txBody>
                    <a:bodyPr/>
                    <a:lstStyle/>
                    <a:p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EE u Srbiji</a:t>
                      </a:r>
                      <a:endParaRPr lang="en-US" sz="24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Motivi za unapređenje EE</a:t>
                      </a:r>
                      <a:endParaRPr lang="en-US" sz="24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527417">
                <a:tc>
                  <a:txBody>
                    <a:bodyPr/>
                    <a:lstStyle/>
                    <a:p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Slaba iskorišćenost obnovljivih izvora energije</a:t>
                      </a: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Sigurnost snabdevanja</a:t>
                      </a:r>
                      <a:endParaRPr lang="en-US" sz="24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65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Još uvek nerazvijena svest o zaštiti životne sredine</a:t>
                      </a: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Povećanje konkurentnosti </a:t>
                      </a:r>
                      <a:endParaRPr lang="en-US" sz="24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527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Zastarela i neefikasna oprema u industriji</a:t>
                      </a: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sr-Latn-CS" sz="2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Zaštita životne sredine</a:t>
                      </a:r>
                      <a:endParaRPr lang="en-US" sz="24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7705" y="6429239"/>
            <a:ext cx="4392488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/>
            <a:r>
              <a:rPr lang="sr-Latn-CS" sz="24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Povoljno </a:t>
            </a:r>
            <a:r>
              <a:rPr lang="sr-Latn-CS" sz="24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finansiranje unapređenja </a:t>
            </a:r>
            <a:r>
              <a:rPr lang="sr-Latn-CS" sz="24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EE i OIE</a:t>
            </a:r>
          </a:p>
        </p:txBody>
      </p:sp>
      <p:sp>
        <p:nvSpPr>
          <p:cNvPr id="7" name="Right Arrow 6"/>
          <p:cNvSpPr/>
          <p:nvPr/>
        </p:nvSpPr>
        <p:spPr bwMode="auto">
          <a:xfrm rot="20959919">
            <a:off x="5206366" y="5940988"/>
            <a:ext cx="3841271" cy="406679"/>
          </a:xfrm>
          <a:prstGeom prst="rightArrow">
            <a:avLst>
              <a:gd name="adj1" fmla="val 50000"/>
              <a:gd name="adj2" fmla="val 33602"/>
            </a:avLst>
          </a:prstGeom>
          <a:noFill/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52720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635413" y="4660054"/>
            <a:ext cx="1391514" cy="68925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C52720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720327">
            <a:off x="4913405" y="7829748"/>
            <a:ext cx="2203954" cy="322871"/>
          </a:xfrm>
          <a:prstGeom prst="rightArrow">
            <a:avLst/>
          </a:prstGeom>
          <a:noFill/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5272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89407">
            <a:off x="5211045" y="6668962"/>
            <a:ext cx="2907798" cy="411514"/>
          </a:xfrm>
          <a:prstGeom prst="rightArrow">
            <a:avLst/>
          </a:prstGeom>
          <a:noFill/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52720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2455" y="5588959"/>
            <a:ext cx="2523190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Zaštita životne sredine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39253" y="6710790"/>
            <a:ext cx="4567211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r"/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Stimulisanje racionalne potrošnje energije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6566" y="8506835"/>
            <a:ext cx="4715585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r"/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Doprinos održivom razvoju i konkurentnosti</a:t>
            </a:r>
            <a:endParaRPr lang="x-none" sz="20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2685" y="7689333"/>
            <a:ext cx="4879413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1313" algn="r"/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Bolja </a:t>
            </a:r>
            <a:r>
              <a:rPr lang="sr-Latn-CS" sz="20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iskorišćenost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0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obnovljivih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izvora energije</a:t>
            </a:r>
          </a:p>
        </p:txBody>
      </p:sp>
      <p:sp>
        <p:nvSpPr>
          <p:cNvPr id="14" name="Right Arrow 13"/>
          <p:cNvSpPr/>
          <p:nvPr/>
        </p:nvSpPr>
        <p:spPr bwMode="auto">
          <a:xfrm rot="966086">
            <a:off x="5089734" y="7276104"/>
            <a:ext cx="2725173" cy="381258"/>
          </a:xfrm>
          <a:prstGeom prst="rightArrow">
            <a:avLst/>
          </a:prstGeom>
          <a:noFill/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52720"/>
              </a:solidFill>
              <a:effectLst/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894" y="328967"/>
            <a:ext cx="11595947" cy="758613"/>
          </a:xfrm>
        </p:spPr>
        <p:txBody>
          <a:bodyPr/>
          <a:lstStyle/>
          <a:p>
            <a:pPr algn="l" eaLnBrk="1" hangingPunct="1"/>
            <a:r>
              <a:rPr lang="sr-Latn-CS" sz="3600" dirty="0" smtClean="0">
                <a:latin typeface="Calibri" pitchFamily="34" charset="0"/>
                <a:cs typeface="Calibri" pitchFamily="34" charset="0"/>
              </a:rPr>
              <a:t>Nove kreditne linije za EE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 descr="Green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50" y="5174755"/>
            <a:ext cx="4249350" cy="42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486" y="3135806"/>
            <a:ext cx="10855607" cy="66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C527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C5272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5272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5272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5272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5272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5272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5272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52720"/>
                </a:solidFill>
                <a:latin typeface="+mn-lt"/>
              </a:defRPr>
            </a:lvl9pPr>
          </a:lstStyle>
          <a:p>
            <a:endParaRPr lang="sr-Latn-CS" sz="14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47700" lvl="1">
              <a:spcBef>
                <a:spcPts val="1200"/>
              </a:spcBef>
              <a:buFont typeface="Courier New" pitchFamily="49" charset="0"/>
              <a:buChar char="o"/>
            </a:pP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Novi projekti 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(bez </a:t>
            </a:r>
            <a:r>
              <a:rPr lang="sr-Latn-CS" sz="20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refinansiranja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postojećih projekata)</a:t>
            </a: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sr-Latn-CS" sz="20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47700" lvl="1">
              <a:spcBef>
                <a:spcPts val="1200"/>
              </a:spcBef>
              <a:buFont typeface="Courier New" pitchFamily="49" charset="0"/>
              <a:buChar char="o"/>
            </a:pP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Rekonstrukcija i modernizacija opreme, poslovnog i stambenog prostora</a:t>
            </a:r>
          </a:p>
          <a:p>
            <a:pPr marL="647700" lvl="1">
              <a:spcBef>
                <a:spcPts val="1200"/>
              </a:spcBef>
              <a:buFont typeface="Courier New" pitchFamily="49" charset="0"/>
              <a:buChar char="o"/>
            </a:pP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Investicije u osnovna sredstva, obrtna sredstva namenjena </a:t>
            </a:r>
            <a:r>
              <a:rPr lang="sr-Latn-CS" sz="20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ugradnji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 osnovna sredstva i nematerijalnih sredstava (</a:t>
            </a:r>
            <a:r>
              <a:rPr lang="sr-Latn-CS" sz="20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know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0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how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intelektualna svojina...) </a:t>
            </a:r>
          </a:p>
          <a:p>
            <a:pPr marL="647700" lvl="1">
              <a:spcBef>
                <a:spcPts val="1200"/>
              </a:spcBef>
              <a:buFont typeface="Courier New" pitchFamily="49" charset="0"/>
              <a:buChar char="o"/>
            </a:pP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Smanjenje potrošnje energije uz najmanje neutralni CO2 </a:t>
            </a: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efekat</a:t>
            </a:r>
          </a:p>
          <a:p>
            <a:pPr marL="647700" lvl="1">
              <a:spcBef>
                <a:spcPts val="1200"/>
              </a:spcBef>
              <a:buFont typeface="Courier New" pitchFamily="49" charset="0"/>
              <a:buChar char="o"/>
            </a:pPr>
            <a:endParaRPr lang="sr-Latn-CS" sz="2000" b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47700" lvl="1">
              <a:spcBef>
                <a:spcPts val="1200"/>
              </a:spcBef>
              <a:buFont typeface="Courier New" pitchFamily="49" charset="0"/>
              <a:buChar char="o"/>
            </a:pPr>
            <a:endParaRPr lang="sr-Latn-CS" sz="20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sr-Latn-CS" sz="1600" b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1950" indent="0">
              <a:buNone/>
            </a:pPr>
            <a:endParaRPr lang="sr-Latn-CS" sz="2400" b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47700" indent="-285750" algn="just"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Novi projekti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47700" indent="-285750" algn="just"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Projekti koji ne prelaze iznos kredita veći od </a:t>
            </a: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milion evra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647700" indent="-285750" algn="just" eaLnBrk="1" hangingPunct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Projekti koji dovode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smanjenja potrošnje energije </a:t>
            </a: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 najmanje 20%</a:t>
            </a:r>
            <a:endParaRPr lang="sr-Latn-CS" sz="2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82" y="2761621"/>
            <a:ext cx="8500144" cy="3877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Kreditna linija EU (10 miliona evra)</a:t>
            </a:r>
            <a:endParaRPr lang="en-US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70" y="5668888"/>
            <a:ext cx="8500144" cy="3877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Kreditna linija </a:t>
            </a:r>
            <a:r>
              <a:rPr lang="sr-Latn-RS" sz="24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KfW</a:t>
            </a:r>
            <a:r>
              <a:rPr lang="sr-Latn-RS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(20 miliona evra)</a:t>
            </a:r>
            <a:endParaRPr lang="en-US" sz="2400" i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307" y="1783315"/>
            <a:ext cx="118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Kreditni aranžman sa Nemačkom razvojnom bankom </a:t>
            </a:r>
            <a:r>
              <a:rPr lang="sr-Latn-CS" sz="20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KfW</a:t>
            </a:r>
            <a:r>
              <a:rPr lang="sr-Latn-CS" sz="20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 EU fondovima u iznosu od 30 miliona </a:t>
            </a: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evra:</a:t>
            </a:r>
            <a:endParaRPr lang="sr-Latn-CS" sz="20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2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94" y="328967"/>
            <a:ext cx="11595947" cy="758613"/>
          </a:xfrm>
        </p:spPr>
        <p:txBody>
          <a:bodyPr/>
          <a:lstStyle/>
          <a:p>
            <a:pPr algn="l"/>
            <a:r>
              <a:rPr lang="x-none" sz="3600" dirty="0" smtClean="0">
                <a:latin typeface="Calibri" pitchFamily="34" charset="0"/>
                <a:cs typeface="Calibri" pitchFamily="34" charset="0"/>
              </a:rPr>
              <a:t>Krediti sa grantom</a:t>
            </a:r>
            <a:endParaRPr lang="x-none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949815"/>
              </p:ext>
            </p:extLst>
          </p:nvPr>
        </p:nvGraphicFramePr>
        <p:xfrm>
          <a:off x="309712" y="4948808"/>
          <a:ext cx="12029440" cy="407841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440890"/>
                <a:gridCol w="4588550"/>
              </a:tblGrid>
              <a:tr h="303445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PRIMER</a:t>
                      </a:r>
                      <a:endParaRPr lang="x-none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034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Vrednost projekta: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 1.000.000</a:t>
                      </a:r>
                      <a:endParaRPr lang="x-none" sz="20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3034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Sopstveno učešće: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3034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Iznos kredita: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 1.000.000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606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Rok otplate: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 godina uključujući „</a:t>
                      </a:r>
                      <a:r>
                        <a:rPr lang="sr-Latn-C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grace</a:t>
                      </a: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period“ od 1 godine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606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Dinamika otplate: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 jednakih mesečnih rata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 isteku</a:t>
                      </a:r>
                      <a:r>
                        <a:rPr lang="sr-Latn-C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odložene perioda otplate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415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Kamatna stopa: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Euribor</a:t>
                      </a: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6M + 6.5%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6879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Grant u korist korisnika kredita za uspešan završetak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projekta</a:t>
                      </a:r>
                      <a:r>
                        <a:rPr lang="sr-Latn-C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koji isplaćuje </a:t>
                      </a:r>
                      <a:r>
                        <a:rPr lang="sr-Latn-CS" sz="2000" b="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KfW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150.000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5370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Realna kamatna stopa </a:t>
                      </a:r>
                      <a:r>
                        <a:rPr lang="sr-Latn-CS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nakon prijema</a:t>
                      </a:r>
                      <a:r>
                        <a:rPr lang="sr-Latn-CS" sz="2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sr-Latn-CS" sz="2000" b="1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granta</a:t>
                      </a:r>
                      <a:r>
                        <a:rPr lang="sr-Latn-CS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  <a:endParaRPr lang="x-none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Euribor</a:t>
                      </a:r>
                      <a:r>
                        <a:rPr lang="sr-Latn-C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6M + 0.56</a:t>
                      </a:r>
                      <a:r>
                        <a:rPr lang="sr-Latn-CS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% = 2.2%</a:t>
                      </a:r>
                      <a:endParaRPr lang="x-none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08567"/>
              </p:ext>
            </p:extLst>
          </p:nvPr>
        </p:nvGraphicFramePr>
        <p:xfrm>
          <a:off x="309712" y="1348408"/>
          <a:ext cx="12029440" cy="35339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477760"/>
                <a:gridCol w="4551680"/>
              </a:tblGrid>
              <a:tr h="511239">
                <a:tc>
                  <a:txBody>
                    <a:bodyPr/>
                    <a:lstStyle/>
                    <a:p>
                      <a:r>
                        <a:rPr lang="sr-Latn-CS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Ročnost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 72 meseca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511239">
                <a:tc>
                  <a:txBody>
                    <a:bodyPr/>
                    <a:lstStyle/>
                    <a:p>
                      <a:r>
                        <a:rPr lang="x-none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Grace</a:t>
                      </a:r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period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 12 meseci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736939"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Kamatna stopa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Od 6M </a:t>
                      </a:r>
                      <a:r>
                        <a:rPr lang="x-none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Euribor</a:t>
                      </a:r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+ 6.5% do 6M </a:t>
                      </a:r>
                      <a:r>
                        <a:rPr lang="x-none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Euribor</a:t>
                      </a:r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+7.5%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511239"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Provizija za obradu zahteva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Od 0.5% do 1% jednokratno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630293"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Način otplate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Mesečne / </a:t>
                      </a:r>
                      <a:r>
                        <a:rPr lang="x-none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kvartalne</a:t>
                      </a:r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/ polugodišnje rate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  <a:tr h="630293"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Povraćaj – podsticajna</a:t>
                      </a:r>
                      <a:r>
                        <a:rPr lang="x-none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sredstva po uspešnoj realizaciji investicije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r>
                        <a:rPr lang="x-none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15% vrednosti</a:t>
                      </a:r>
                      <a:r>
                        <a:rPr lang="x-none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investicije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30048" marR="130048" marT="65024" marB="65024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29433" y="328967"/>
            <a:ext cx="11595947" cy="758613"/>
          </a:xfrm>
        </p:spPr>
        <p:txBody>
          <a:bodyPr/>
          <a:lstStyle/>
          <a:p>
            <a:pPr algn="l"/>
            <a:r>
              <a:rPr lang="sr-Latn-CS" sz="3200" dirty="0">
                <a:latin typeface="Calibri" pitchFamily="34" charset="0"/>
                <a:cs typeface="Calibri" pitchFamily="34" charset="0"/>
              </a:rPr>
              <a:t>Mogućnosti finansiranja u privredi i poljoprivredi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66011" y="6412971"/>
            <a:ext cx="910827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Biomasa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9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8292" y="4732343"/>
            <a:ext cx="2013669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suuuuu3"/>
          <p:cNvPicPr>
            <a:picLocks noChangeAspect="1" noChangeArrowheads="1"/>
          </p:cNvPicPr>
          <p:nvPr/>
        </p:nvPicPr>
        <p:blipFill rotWithShape="1">
          <a:blip r:embed="rId3"/>
          <a:srcRect l="3644" t="5915" r="6330" b="5927"/>
          <a:stretch/>
        </p:blipFill>
        <p:spPr bwMode="auto">
          <a:xfrm>
            <a:off x="10410300" y="4732343"/>
            <a:ext cx="2173193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2" descr="61-51-over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21" y="7437084"/>
            <a:ext cx="3455689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3" descr="65-43-over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5317" y="7437084"/>
            <a:ext cx="2938256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493263" y="7156941"/>
            <a:ext cx="3738075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Oprema sa sistemima za</a:t>
            </a:r>
            <a:r>
              <a:rPr lang="sr-Latn-C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korekciju faktora snage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1" name="Picture 4" descr="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3984" y="4671977"/>
            <a:ext cx="2389333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e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538" y="4671977"/>
            <a:ext cx="2240492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10baa0a0c9-100x1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17110" y="4703972"/>
            <a:ext cx="2329399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4" descr="prius_gal_04_1024_tcm540-6132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09629" y="7437084"/>
            <a:ext cx="2389333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 descr="615P_belt_pickup_prodfeat13239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46934" y="7437084"/>
            <a:ext cx="2389333" cy="1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463177" y="7153320"/>
            <a:ext cx="2019207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Efikasnija vozila i mašine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740851" y="6448708"/>
            <a:ext cx="199843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Obnovljivi</a:t>
            </a:r>
            <a:r>
              <a:rPr lang="sr-Latn-CS" sz="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izvori</a:t>
            </a:r>
            <a:r>
              <a:rPr lang="sr-Latn-CS" sz="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energije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538" y="1625401"/>
            <a:ext cx="1225837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</a:pP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sr-Latn-CS" sz="2000" b="0" noProof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relazak sa jedne vrste goriva na drugu, zamena kotlova, vozila sa efikasnijom potrošnjom, efikasnije poljoprivredne mašine i proizvodne linije</a:t>
            </a:r>
          </a:p>
          <a:p>
            <a:pPr>
              <a:buFont typeface="Arial" pitchFamily="34" charset="0"/>
              <a:buChar char="•"/>
            </a:pPr>
            <a:endParaRPr lang="sr-Latn-CS" sz="1400" b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Energetski efikasne industrijske mašine, elektro motori, kompresori, uređaji za klimatizaciju, sušare…</a:t>
            </a:r>
          </a:p>
          <a:p>
            <a:pPr>
              <a:buFont typeface="Arial" pitchFamily="34" charset="0"/>
              <a:buChar char="•"/>
            </a:pPr>
            <a:endParaRPr lang="sr-Latn-CS" sz="1400" b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Oprema koja koristi obnovljive izvore energije i oprema za reciklažu</a:t>
            </a:r>
          </a:p>
          <a:p>
            <a:pPr marL="176213" indent="-176213">
              <a:buFont typeface="Arial" pitchFamily="34" charset="0"/>
              <a:buChar char="•"/>
            </a:pPr>
            <a:endParaRPr lang="sr-Latn-CS" sz="1400" b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sr-Latn-CS" sz="20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Izgradnja mini elektrana </a:t>
            </a:r>
            <a:endParaRPr lang="sr-Latn-CS" sz="2000" b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96" y="325121"/>
            <a:ext cx="11863745" cy="758613"/>
          </a:xfrm>
        </p:spPr>
        <p:txBody>
          <a:bodyPr/>
          <a:lstStyle/>
          <a:p>
            <a:pPr algn="l"/>
            <a:r>
              <a:rPr lang="sr-Latn-CS" sz="3600" dirty="0">
                <a:latin typeface="Calibri" pitchFamily="34" charset="0"/>
                <a:cs typeface="Calibri" pitchFamily="34" charset="0"/>
              </a:rPr>
              <a:t>Finansiranje uštede - </a:t>
            </a:r>
            <a:r>
              <a:rPr lang="sr-Latn-CS" sz="3600" dirty="0" err="1">
                <a:latin typeface="Calibri" pitchFamily="34" charset="0"/>
                <a:cs typeface="Calibri" pitchFamily="34" charset="0"/>
              </a:rPr>
              <a:t>agroprocesing</a:t>
            </a:r>
            <a:endParaRPr lang="sr-Latn-RS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239551"/>
              </p:ext>
            </p:extLst>
          </p:nvPr>
        </p:nvGraphicFramePr>
        <p:xfrm>
          <a:off x="255306" y="1599638"/>
          <a:ext cx="12246187" cy="435533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177279"/>
                <a:gridCol w="2709333"/>
                <a:gridCol w="3359575"/>
              </a:tblGrid>
              <a:tr h="1744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Mašina </a:t>
                      </a:r>
                      <a:r>
                        <a:rPr lang="sr-Latn-C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 </a:t>
                      </a:r>
                      <a:r>
                        <a:rPr lang="sr-Latn-CS" sz="2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pečenje kikirikija</a:t>
                      </a: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Lizing</a:t>
                      </a:r>
                      <a:r>
                        <a:rPr lang="en-U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</a:t>
                      </a:r>
                      <a:r>
                        <a:rPr lang="en-U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energetsku</a:t>
                      </a:r>
                      <a:r>
                        <a:rPr lang="en-U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efikasnost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Period otplate 60 meseci 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Učešće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15% 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Mesečna rata </a:t>
                      </a:r>
                      <a:r>
                        <a:rPr lang="sr-Latn-C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liznig</a:t>
                      </a: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naknade 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1.423,00 </a:t>
                      </a:r>
                      <a:r>
                        <a:rPr lang="sr-Latn-C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Eur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Bruto vrednost predmeta </a:t>
                      </a:r>
                      <a:r>
                        <a:rPr lang="sr-Latn-CS" sz="20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lizinga</a:t>
                      </a: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97.707.16 EUR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48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x-none" sz="20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Stara mašina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Nova EE mašina</a:t>
                      </a:r>
                      <a:endParaRPr lang="x-none" sz="2000" b="0" kern="120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348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Godišnja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potrošnja energije za isti bro</a:t>
                      </a:r>
                      <a:r>
                        <a:rPr lang="sr-Latn-C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j radnih sati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63.510 </a:t>
                      </a:r>
                      <a:r>
                        <a:rPr lang="sr-Latn-CS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kWh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63.510 </a:t>
                      </a:r>
                      <a:r>
                        <a:rPr lang="sr-Latn-CS" sz="20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kWh</a:t>
                      </a:r>
                      <a:endParaRPr lang="sr-Latn-CS" sz="2000" b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510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Godišnja potrošnja</a:t>
                      </a:r>
                      <a:r>
                        <a:rPr lang="sr-Latn-C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dizel goriva za isti broj radnih sati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96,360 l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96,360 l</a:t>
                      </a:r>
                      <a:endParaRPr lang="sr-Latn-RS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467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Kapacitet</a:t>
                      </a:r>
                      <a:r>
                        <a:rPr lang="sr-Latn-C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proizvodnje 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 isti broj radnih sati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1,752,000</a:t>
                      </a: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kg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3,942,000</a:t>
                      </a: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kg</a:t>
                      </a:r>
                      <a:r>
                        <a:rPr lang="sr-Latn-C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467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Ukupna</a:t>
                      </a:r>
                      <a:r>
                        <a:rPr lang="sr-Latn-RS" sz="20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godišnja potrošnja energije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1,077,164 kWh</a:t>
                      </a:r>
                      <a:endParaRPr lang="sr-Latn-RS" sz="20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1,077,164 kWh</a:t>
                      </a:r>
                      <a:endParaRPr lang="sr-Latn-RS" sz="20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  <a:tr h="4674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Potrošnja po jedinici proizvoda</a:t>
                      </a:r>
                      <a:endParaRPr lang="x-none" sz="20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0.61 kWh/kg</a:t>
                      </a:r>
                      <a:endParaRPr lang="sr-Latn-RS" sz="20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0.27 kWh/kg</a:t>
                      </a:r>
                      <a:endParaRPr lang="sr-Latn-RS" sz="20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7536" marR="97536" marT="0" marB="0" anchor="ctr"/>
                </a:tc>
              </a:tr>
            </a:tbl>
          </a:graphicData>
        </a:graphic>
      </p:graphicFrame>
      <p:pic>
        <p:nvPicPr>
          <p:cNvPr id="7" name="Picture 2" descr="C:\Users\a.radulovic\Desktop\Slike - analiza uticaja\Slike PCL - februar 2010\Yumis\P226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46" y="6082727"/>
            <a:ext cx="4403689" cy="330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Yumis peanut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774" y="6106982"/>
            <a:ext cx="5120569" cy="32382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25FA-3CDC-464E-8461-4B3062D6FF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52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CreditTheme">
  <a:themeElements>
    <a:clrScheme name="ProCredit Bank">
      <a:dk1>
        <a:srgbClr val="DA2128"/>
      </a:dk1>
      <a:lt1>
        <a:srgbClr val="FFFFFF"/>
      </a:lt1>
      <a:dk2>
        <a:srgbClr val="FFFFFF"/>
      </a:dk2>
      <a:lt2>
        <a:srgbClr val="FFFFFF"/>
      </a:lt2>
      <a:accent1>
        <a:srgbClr val="DA2128"/>
      </a:accent1>
      <a:accent2>
        <a:srgbClr val="D3D4D3"/>
      </a:accent2>
      <a:accent3>
        <a:srgbClr val="B92B29"/>
      </a:accent3>
      <a:accent4>
        <a:srgbClr val="A6A6A8"/>
      </a:accent4>
      <a:accent5>
        <a:srgbClr val="82161A"/>
      </a:accent5>
      <a:accent6>
        <a:srgbClr val="7F808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697710B3B6F44A6A17DE0E34CD71A" ma:contentTypeVersion="1" ma:contentTypeDescription="Create a new document." ma:contentTypeScope="" ma:versionID="5bf028d90ecfafd8db069aff74ffddda">
  <xsd:schema xmlns:xsd="http://www.w3.org/2001/XMLSchema" xmlns:p="http://schemas.microsoft.com/office/2006/metadata/properties" xmlns:ns2="7197f65d-3b0b-446f-a6a1-7de0e34cd71a" targetNamespace="http://schemas.microsoft.com/office/2006/metadata/properties" ma:root="true" ma:fieldsID="872502b4d0e5f5c2a6746731944c29de" ns2:_="">
    <xsd:import namespace="7197f65d-3b0b-446f-a6a1-7de0e34cd71a"/>
    <xsd:element name="properties">
      <xsd:complexType>
        <xsd:sequence>
          <xsd:element name="documentManagement">
            <xsd:complexType>
              <xsd:all>
                <xsd:element ref="ns2:Document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197f65d-3b0b-446f-a6a1-7de0e34cd71a" elementFormDefault="qualified">
    <xsd:import namespace="http://schemas.microsoft.com/office/2006/documentManagement/types"/>
    <xsd:element name="DocumentID" ma:index="8" nillable="true" ma:displayName="DocumentID" ma:internalName="DocumentID">
      <xsd:simpleType>
        <xsd:restriction base="dms:Text">
          <xsd:maxLength value="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umentID xmlns="7197f65d-3b0b-446f-a6a1-7de0e34cd71a" xsi:nil="true"/>
  </documentManagement>
</p:properties>
</file>

<file path=customXml/itemProps1.xml><?xml version="1.0" encoding="utf-8"?>
<ds:datastoreItem xmlns:ds="http://schemas.openxmlformats.org/officeDocument/2006/customXml" ds:itemID="{16700780-8E89-4D57-BBB7-12B49EFE8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7f65d-3b0b-446f-a6a1-7de0e34cd71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A1F178E-D807-4062-A52C-3891E6A24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C822C6-9500-467C-B0AE-13BC9888F748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97f65d-3b0b-446f-a6a1-7de0e34cd71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1145</Words>
  <Application>Microsoft Office PowerPoint</Application>
  <PresentationFormat>Custom</PresentationFormat>
  <Paragraphs>306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 2</vt:lpstr>
      <vt:lpstr>ProCreditTheme</vt:lpstr>
      <vt:lpstr>Finansiranje energetske efikasnosti i zaštite životne sredine u praksi ProCredit banke  Vladimir Rajić   29. februar 2012.</vt:lpstr>
      <vt:lpstr>ProCredit Banke u svetu</vt:lpstr>
      <vt:lpstr>ProCredit banka Srbija</vt:lpstr>
      <vt:lpstr>ProCredit banka i energetska efikasnost</vt:lpstr>
      <vt:lpstr>Zašto energetska efikasnost?</vt:lpstr>
      <vt:lpstr>Nove kreditne linije za EE</vt:lpstr>
      <vt:lpstr>Krediti sa grantom</vt:lpstr>
      <vt:lpstr>Mogućnosti finansiranja u privredi i poljoprivredi</vt:lpstr>
      <vt:lpstr>Finansiranje uštede - agroprocesing</vt:lpstr>
      <vt:lpstr>Finansiranje uštede - agroprocesing</vt:lpstr>
      <vt:lpstr>Finansiranje uštede u preduzeću</vt:lpstr>
      <vt:lpstr>Mogućnosti finansiranja za stanovništvo</vt:lpstr>
      <vt:lpstr>Finansiranje uštede u domaćinstvu</vt:lpstr>
      <vt:lpstr>Finansiranje uštede u domaćinstvu</vt:lpstr>
      <vt:lpstr>Lični primer</vt:lpstr>
      <vt:lpstr>Lični primer</vt:lpstr>
      <vt:lpstr>Izazovi</vt:lpstr>
      <vt:lpstr>PowerPoint Presentation</vt:lpstr>
    </vt:vector>
  </TitlesOfParts>
  <Company>ProCredit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Your name   Your position Date</dc:title>
  <dc:creator>z.stojanovic</dc:creator>
  <cp:lastModifiedBy>Aleksandar Radulovic</cp:lastModifiedBy>
  <cp:revision>79</cp:revision>
  <cp:lastPrinted>2011-09-29T09:45:35Z</cp:lastPrinted>
  <dcterms:created xsi:type="dcterms:W3CDTF">2008-04-07T07:48:49Z</dcterms:created>
  <dcterms:modified xsi:type="dcterms:W3CDTF">2012-02-28T16:13:23Z</dcterms:modified>
</cp:coreProperties>
</file>