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35" r:id="rId2"/>
    <p:sldId id="600" r:id="rId3"/>
    <p:sldId id="615" r:id="rId4"/>
    <p:sldId id="612" r:id="rId5"/>
    <p:sldId id="602" r:id="rId6"/>
    <p:sldId id="592" r:id="rId7"/>
    <p:sldId id="614" r:id="rId8"/>
    <p:sldId id="619" r:id="rId9"/>
    <p:sldId id="616" r:id="rId10"/>
    <p:sldId id="618" r:id="rId11"/>
    <p:sldId id="56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mina Nesic" initials="" lastIdx="90" clrIdx="0"/>
  <p:cmAuthor id="1" name="jasmina" initials="" lastIdx="2" clrIdx="1"/>
  <p:cmAuthor id="2" name="Aleksandar" initials="" lastIdx="87" clrIdx="2"/>
  <p:cmAuthor id="3" name="Jakovljevic" initials="" lastIdx="21" clrIdx="3"/>
  <p:cmAuthor id="4" name="mihailom" initials="" lastIdx="4" clrIdx="4"/>
  <p:cmAuthor id="5" name="tamara" initials="t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05B"/>
    <a:srgbClr val="0000FF"/>
    <a:srgbClr val="000066"/>
    <a:srgbClr val="DBE3E9"/>
    <a:srgbClr val="68AE68"/>
    <a:srgbClr val="32384C"/>
    <a:srgbClr val="EBECF0"/>
    <a:srgbClr val="528693"/>
    <a:srgbClr val="48696E"/>
    <a:srgbClr val="324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709" autoAdjust="0"/>
  </p:normalViewPr>
  <p:slideViewPr>
    <p:cSldViewPr>
      <p:cViewPr>
        <p:scale>
          <a:sx n="74" d="100"/>
          <a:sy n="74" d="100"/>
        </p:scale>
        <p:origin x="-3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ezentacije\KonzumiZaMilana.xls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17136984779469E-2"/>
          <c:y val="0.15084911792553726"/>
          <c:w val="0.94025663815131655"/>
          <c:h val="0.7746407115627285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50800" prst="softRound"/>
              <a:bevelB prst="relaxedInset"/>
            </a:sp3d>
          </c:spPr>
          <c:explosion val="16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bevelB prst="relaxedInset"/>
              </a:sp3d>
            </c:spPr>
          </c:dPt>
          <c:dPt>
            <c:idx val="1"/>
            <c:bubble3D val="0"/>
            <c:spPr>
              <a:solidFill>
                <a:srgbClr val="D2DA7A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bevelB prst="relaxedInset"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  <a:bevelB prst="relaxedInset"/>
              </a:sp3d>
            </c:spPr>
          </c:dPt>
          <c:dLbls>
            <c:dLbl>
              <c:idx val="0"/>
              <c:layout>
                <c:manualLayout>
                  <c:x val="-7.9784329518942404E-2"/>
                  <c:y val="6.7488355356867477E-4"/>
                </c:manualLayout>
              </c:layout>
              <c:tx>
                <c:rich>
                  <a:bodyPr/>
                  <a:lstStyle/>
                  <a:p>
                    <a:r>
                      <a:rPr lang="x-none" sz="2200" b="1" dirty="0" smtClean="0"/>
                      <a:t>ТЕ-ТО</a:t>
                    </a:r>
                    <a:r>
                      <a:rPr lang="en-US" sz="2200" b="1" dirty="0"/>
                      <a:t>
</a:t>
                    </a:r>
                    <a:r>
                      <a:rPr lang="sr-Cyrl-RS" sz="2200" b="1" dirty="0" smtClean="0"/>
                      <a:t>0</a:t>
                    </a:r>
                    <a:r>
                      <a:rPr lang="sr-Latn-CS" sz="2200" b="1" dirty="0" smtClean="0"/>
                      <a:t>,</a:t>
                    </a:r>
                    <a:r>
                      <a:rPr lang="sr-Cyrl-RS" sz="2200" b="1" dirty="0" smtClean="0"/>
                      <a:t>4</a:t>
                    </a:r>
                    <a:r>
                      <a:rPr lang="en-US" sz="2200" b="1" dirty="0" smtClean="0"/>
                      <a:t>%</a:t>
                    </a:r>
                    <a:endParaRPr lang="en-US" sz="22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0717559160093324E-2"/>
                  <c:y val="-1.1635730358318396E-2"/>
                </c:manualLayout>
              </c:layout>
              <c:tx>
                <c:rich>
                  <a:bodyPr/>
                  <a:lstStyle/>
                  <a:p>
                    <a:r>
                      <a:rPr lang="x-none" sz="2200" b="1" dirty="0" smtClean="0"/>
                      <a:t>ХЕ</a:t>
                    </a:r>
                    <a:r>
                      <a:rPr lang="en-US" sz="2200" b="1" dirty="0"/>
                      <a:t>
</a:t>
                    </a:r>
                    <a:r>
                      <a:rPr lang="sr-Cyrl-RS" sz="2200" b="1" dirty="0" smtClean="0"/>
                      <a:t>30</a:t>
                    </a:r>
                    <a:r>
                      <a:rPr lang="sr-Latn-CS" sz="2200" b="1" dirty="0" smtClean="0"/>
                      <a:t>,</a:t>
                    </a:r>
                    <a:r>
                      <a:rPr lang="sr-Cyrl-RS" sz="2200" b="1" dirty="0" smtClean="0"/>
                      <a:t>9</a:t>
                    </a:r>
                    <a:r>
                      <a:rPr lang="en-US" sz="2200" b="1" dirty="0" smtClean="0"/>
                      <a:t>%</a:t>
                    </a:r>
                    <a:endParaRPr lang="en-US" sz="22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685284968336857E-2"/>
                  <c:y val="-0.46073487688764264"/>
                </c:manualLayout>
              </c:layout>
              <c:tx>
                <c:rich>
                  <a:bodyPr/>
                  <a:lstStyle/>
                  <a:p>
                    <a:r>
                      <a:rPr lang="x-none" sz="2200" b="1" dirty="0" smtClean="0"/>
                      <a:t>ТЕ</a:t>
                    </a:r>
                    <a:r>
                      <a:rPr lang="en-US" sz="2200" b="1" dirty="0"/>
                      <a:t>
</a:t>
                    </a:r>
                    <a:r>
                      <a:rPr lang="sr-Cyrl-RS" sz="2200" b="1" dirty="0" smtClean="0"/>
                      <a:t>68</a:t>
                    </a:r>
                    <a:r>
                      <a:rPr lang="sr-Latn-CS" sz="2200" b="1" dirty="0" smtClean="0"/>
                      <a:t>,</a:t>
                    </a:r>
                    <a:r>
                      <a:rPr lang="sr-Cyrl-RS" sz="2200" b="1" dirty="0" smtClean="0"/>
                      <a:t>7</a:t>
                    </a:r>
                    <a:r>
                      <a:rPr lang="en-US" sz="2200" b="1" dirty="0" smtClean="0"/>
                      <a:t>%</a:t>
                    </a:r>
                    <a:endParaRPr lang="en-US" sz="22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Sheet1!$AK$332:$AK$334</c:f>
              <c:numCache>
                <c:formatCode>General</c:formatCode>
                <c:ptCount val="3"/>
                <c:pt idx="0">
                  <c:v>1.1299999999999999</c:v>
                </c:pt>
                <c:pt idx="1">
                  <c:v>25.5</c:v>
                </c:pt>
                <c:pt idx="2">
                  <c:v>73.37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Sheet1!$AJ$260</c:f>
              <c:strCache>
                <c:ptCount val="1"/>
                <c:pt idx="0">
                  <c:v>Бруто конзум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Sheet1!$AI$262:$AI$272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Sheet1!$AJ$262:$AJ$272</c:f>
              <c:numCache>
                <c:formatCode>General</c:formatCode>
                <c:ptCount val="11"/>
                <c:pt idx="0">
                  <c:v>31128</c:v>
                </c:pt>
                <c:pt idx="1">
                  <c:v>31421</c:v>
                </c:pt>
                <c:pt idx="2">
                  <c:v>32720</c:v>
                </c:pt>
                <c:pt idx="3">
                  <c:v>33569</c:v>
                </c:pt>
                <c:pt idx="4">
                  <c:v>33538</c:v>
                </c:pt>
                <c:pt idx="5">
                  <c:v>34125</c:v>
                </c:pt>
                <c:pt idx="6">
                  <c:v>33760</c:v>
                </c:pt>
                <c:pt idx="7">
                  <c:v>34453</c:v>
                </c:pt>
                <c:pt idx="8">
                  <c:v>34926</c:v>
                </c:pt>
                <c:pt idx="9">
                  <c:v>34061</c:v>
                </c:pt>
                <c:pt idx="10">
                  <c:v>36002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Sheet1!$AK$260</c:f>
              <c:strCache>
                <c:ptCount val="1"/>
                <c:pt idx="0">
                  <c:v>Производња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Sheet1!$AI$262:$AI$272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Sheet1!$AK$262:$AK$272</c:f>
              <c:numCache>
                <c:formatCode>General</c:formatCode>
                <c:ptCount val="11"/>
                <c:pt idx="0">
                  <c:v>30107</c:v>
                </c:pt>
                <c:pt idx="1">
                  <c:v>31528</c:v>
                </c:pt>
                <c:pt idx="2">
                  <c:v>34443</c:v>
                </c:pt>
                <c:pt idx="3">
                  <c:v>34391</c:v>
                </c:pt>
                <c:pt idx="4">
                  <c:v>34429</c:v>
                </c:pt>
                <c:pt idx="5">
                  <c:v>35039</c:v>
                </c:pt>
                <c:pt idx="6">
                  <c:v>36112</c:v>
                </c:pt>
                <c:pt idx="7">
                  <c:v>35861</c:v>
                </c:pt>
                <c:pt idx="8">
                  <c:v>36050</c:v>
                </c:pt>
                <c:pt idx="9">
                  <c:v>34510</c:v>
                </c:pt>
                <c:pt idx="10">
                  <c:v>37462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27840"/>
        <c:axId val="30258688"/>
      </c:lineChart>
      <c:catAx>
        <c:axId val="302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258688"/>
        <c:crosses val="autoZero"/>
        <c:auto val="1"/>
        <c:lblAlgn val="ctr"/>
        <c:lblOffset val="100"/>
        <c:tickLblSkip val="1"/>
        <c:tickMarkSkip val="2000"/>
        <c:noMultiLvlLbl val="0"/>
      </c:catAx>
      <c:valAx>
        <c:axId val="30258688"/>
        <c:scaling>
          <c:orientation val="minMax"/>
          <c:max val="39000"/>
          <c:min val="2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227840"/>
        <c:crosses val="autoZero"/>
        <c:crossBetween val="between"/>
        <c:majorUnit val="1000"/>
        <c:minorUnit val="100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29271614608684E-2"/>
          <c:y val="3.0505717036444079E-2"/>
          <c:w val="0.86225231957658677"/>
          <c:h val="0.90066138052637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куповина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Sheet1!$D$4:$J$4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Sheet1!$D$5:$J$5</c:f>
              <c:numCache>
                <c:formatCode>0.0</c:formatCode>
                <c:ptCount val="7"/>
                <c:pt idx="0">
                  <c:v>839.50400000000013</c:v>
                </c:pt>
                <c:pt idx="1">
                  <c:v>615.94000000000005</c:v>
                </c:pt>
                <c:pt idx="2">
                  <c:v>120.96</c:v>
                </c:pt>
                <c:pt idx="3">
                  <c:v>760.18200000000002</c:v>
                </c:pt>
                <c:pt idx="4">
                  <c:v>1106.2139999999999</c:v>
                </c:pt>
                <c:pt idx="5">
                  <c:v>1366</c:v>
                </c:pt>
                <c:pt idx="6">
                  <c:v>616.20000000000005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продаја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balanced" dir="t"/>
            </a:scene3d>
            <a:sp3d>
              <a:bevelT/>
              <a:bevelB prst="relaxedInset"/>
            </a:sp3d>
          </c:spPr>
          <c:invertIfNegative val="0"/>
          <c:cat>
            <c:numRef>
              <c:f>Sheet1!$D$4:$J$4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Sheet1!$D$6:$J$6</c:f>
              <c:numCache>
                <c:formatCode>0.0</c:formatCode>
                <c:ptCount val="7"/>
                <c:pt idx="0">
                  <c:v>310.51100000000002</c:v>
                </c:pt>
                <c:pt idx="1">
                  <c:v>172.38</c:v>
                </c:pt>
                <c:pt idx="2">
                  <c:v>1441.9839999999997</c:v>
                </c:pt>
                <c:pt idx="3">
                  <c:v>1286.1770000000001</c:v>
                </c:pt>
                <c:pt idx="4">
                  <c:v>763.74499999999989</c:v>
                </c:pt>
                <c:pt idx="5">
                  <c:v>1715</c:v>
                </c:pt>
                <c:pt idx="6">
                  <c:v>2930.6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27552"/>
        <c:axId val="30329088"/>
      </c:barChart>
      <c:catAx>
        <c:axId val="3032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329088"/>
        <c:crosses val="autoZero"/>
        <c:auto val="1"/>
        <c:lblAlgn val="ctr"/>
        <c:lblOffset val="100"/>
        <c:noMultiLvlLbl val="0"/>
      </c:catAx>
      <c:valAx>
        <c:axId val="303290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3275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15569776432816257"/>
          <c:y val="0.14807438096989498"/>
          <c:w val="0.18892951749038692"/>
          <c:h val="0.2340049544043356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159" y="1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8AA8240A-4873-4557-9191-746FD4F7B4F8}" type="datetimeFigureOut">
              <a:rPr lang="en-US"/>
              <a:pPr>
                <a:defRPr/>
              </a:pPr>
              <a:t>10/17/2013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49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159" y="8829649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C416AE33-2BFC-4AB2-9E15-A9B3E684CF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244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799" y="8831135"/>
            <a:ext cx="3036967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A9830805-CADC-44D3-B7F2-55BE2320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 bwMode="auto">
          <a:xfrm>
            <a:off x="0" y="8831135"/>
            <a:ext cx="3038604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85949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5" name="Rectangle 1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Rectangle 12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Rectangle 14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itchFamily="34" charset="0"/>
              </a:defRPr>
            </a:lvl1pPr>
          </a:lstStyle>
          <a:p>
            <a:pPr>
              <a:defRPr/>
            </a:pPr>
            <a:fld id="{8CE332A2-68E9-4467-B301-4D6179989A8F}" type="datetime1">
              <a:rPr lang="en-US"/>
              <a:pPr>
                <a:defRPr/>
              </a:pPr>
              <a:t>10/17/2013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PE Electric Power Industry of Serbia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D70CD889-7AF4-41C6-BA6B-478374A8D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857224" y="620713"/>
            <a:ext cx="6585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sr-Cyrl-CS" sz="2000" dirty="0" smtClean="0">
                <a:solidFill>
                  <a:srgbClr val="002060"/>
                </a:solidFill>
              </a:rPr>
              <a:t>ЈАВНО ПРЕДУЗЕЋЕ ЕЛЕКТРОПРИВРЕДА СРБИЈЕ</a:t>
            </a:r>
            <a:endParaRPr lang="sr-Cyrl-CS" sz="2000" dirty="0">
              <a:solidFill>
                <a:srgbClr val="002060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888" y="476250"/>
            <a:ext cx="9842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5" name="Rectangle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9A76D60F-7E93-4311-A0E0-E307A40DAF93}" type="datetime1">
              <a:rPr lang="en-US"/>
              <a:pPr>
                <a:defRPr/>
              </a:pPr>
              <a:t>10/17/2013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PE Electric Power Industry of Serbia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D8D-2056-444F-9E4A-214E6F6BD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www.eps.rs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Rectangle 12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10819D6F-9A3C-4693-87FB-8837AE74C23B}" type="datetime1">
              <a:rPr lang="en-US"/>
              <a:pPr>
                <a:defRPr/>
              </a:pPr>
              <a:t>10/17/2013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PE Electric Power Industry of Serbia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4F151D21-456F-468A-A1D7-6A6B2640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4" name="Slide Number Placeholder 3"/>
          <p:cNvSpPr txBox="1">
            <a:spLocks noGrp="1"/>
          </p:cNvSpPr>
          <p:nvPr userDrawn="1"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solidFill>
                  <a:srgbClr val="000066"/>
                </a:solidFill>
              </a:rPr>
              <a:t>www.eps.rs</a:t>
            </a: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A4D22D-B935-4897-ABEC-9D575BC1F7C9}" type="slidenum">
              <a:rPr lang="en-US" sz="1400">
                <a:solidFill>
                  <a:srgbClr val="000066"/>
                </a:solidFill>
              </a:rPr>
              <a:pPr algn="r"/>
              <a:t>‹#›</a:t>
            </a:fld>
            <a:endParaRPr lang="en-US" sz="1400">
              <a:solidFill>
                <a:srgbClr val="000066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Cyrl-C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ЕЛЕКТРОПРИВРЕДА</a:t>
            </a:r>
            <a:r>
              <a:rPr lang="sr-Latn-C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СРБИЈЕ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3" r:id="rId4"/>
    <p:sldLayoutId id="2147483672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1" r:id="rId13"/>
    <p:sldLayoutId id="2147483670" r:id="rId1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\\PRSERVER\svetlana petrovic\PREZENTACIJE\Obnovljivi izvori_AMarkovic\zn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39232">
            <a:off x="1298250" y="573360"/>
            <a:ext cx="6352267" cy="5387040"/>
          </a:xfrm>
          <a:prstGeom prst="rect">
            <a:avLst/>
          </a:prstGeom>
          <a:noFill/>
          <a:ln>
            <a:solidFill>
              <a:srgbClr val="314573"/>
            </a:solidFill>
          </a:ln>
          <a:effectLst>
            <a:softEdge rad="635000"/>
          </a:effectLst>
        </p:spPr>
      </p:pic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912157" y="2780928"/>
            <a:ext cx="542928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r-Cyrl-CS" sz="2300" b="1" dirty="0">
                <a:solidFill>
                  <a:srgbClr val="000066"/>
                </a:solidFill>
              </a:rPr>
              <a:t>др Аца Марковић</a:t>
            </a:r>
          </a:p>
          <a:p>
            <a:pPr algn="ctr">
              <a:buNone/>
            </a:pPr>
            <a:r>
              <a:rPr lang="sr-Cyrl-CS" sz="2100" dirty="0">
                <a:solidFill>
                  <a:srgbClr val="000066"/>
                </a:solidFill>
              </a:rPr>
              <a:t>п</a:t>
            </a:r>
            <a:r>
              <a:rPr lang="sr-Cyrl-CS" sz="2100" dirty="0" smtClean="0">
                <a:solidFill>
                  <a:srgbClr val="000066"/>
                </a:solidFill>
              </a:rPr>
              <a:t>редседник </a:t>
            </a:r>
            <a:r>
              <a:rPr lang="sr-Cyrl-CS" sz="2100" dirty="0">
                <a:solidFill>
                  <a:srgbClr val="000066"/>
                </a:solidFill>
              </a:rPr>
              <a:t>Управног одбора ЈП ЕПС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5643570" cy="490534"/>
          </a:xfrm>
        </p:spPr>
        <p:txBody>
          <a:bodyPr/>
          <a:lstStyle/>
          <a:p>
            <a:pPr algn="ctr"/>
            <a:r>
              <a:rPr lang="sr-Cyrl-CS" sz="2800" b="1" dirty="0">
                <a:solidFill>
                  <a:srgbClr val="000066"/>
                </a:solidFill>
                <a:ea typeface="+mn-ea"/>
                <a:cs typeface="+mn-cs"/>
              </a:rPr>
              <a:t>ЕЛЕКТРОПРИВРЕДА</a:t>
            </a:r>
            <a:r>
              <a:rPr lang="sr-Cyrl-CS" sz="2800" b="1" dirty="0" smtClean="0">
                <a:solidFill>
                  <a:srgbClr val="0070C0"/>
                </a:solidFill>
              </a:rPr>
              <a:t> </a:t>
            </a:r>
            <a:r>
              <a:rPr lang="sr-Cyrl-CS" sz="2800" b="1" dirty="0" smtClean="0">
                <a:solidFill>
                  <a:srgbClr val="FF0000"/>
                </a:solidFill>
              </a:rPr>
              <a:t>СРБИЈЕ</a:t>
            </a:r>
            <a:endParaRPr lang="sr-Latn-C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33" y="4293096"/>
            <a:ext cx="810441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sr-Cyrl-RS" sz="2400" dirty="0">
                <a:solidFill>
                  <a:srgbClr val="000066"/>
                </a:solidFill>
              </a:rPr>
              <a:t>Развој одрживе енергије у Југоисточној Европи</a:t>
            </a:r>
            <a:endParaRPr lang="sr-Cyrl-CS" sz="2400" dirty="0">
              <a:solidFill>
                <a:srgbClr val="000066"/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endParaRPr lang="sr-Cyrl-RS" sz="2000" dirty="0" smtClean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endParaRPr lang="sr-Cyrl-RS" sz="2000" dirty="0" smtClean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r>
              <a:rPr lang="sr-Cyrl-CS" sz="200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 </a:t>
            </a:r>
            <a:r>
              <a:rPr lang="sr-Cyrl-CS" sz="2200" b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Београд</a:t>
            </a:r>
            <a:r>
              <a:rPr lang="sr-Cyrl-CS" sz="2200" b="0" dirty="0">
                <a:solidFill>
                  <a:srgbClr val="000066"/>
                </a:solidFill>
                <a:latin typeface="Arial" pitchFamily="34" charset="0"/>
                <a:cs typeface="+mn-cs"/>
              </a:rPr>
              <a:t> </a:t>
            </a:r>
            <a:r>
              <a:rPr lang="sr-Cyrl-CS" b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18.10.2013.год.</a:t>
            </a:r>
            <a:endParaRPr kumimoji="0" lang="sr-Cyrl-CS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25296"/>
              </p:ext>
            </p:extLst>
          </p:nvPr>
        </p:nvGraphicFramePr>
        <p:xfrm>
          <a:off x="404813" y="1196752"/>
          <a:ext cx="8219256" cy="4968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22712"/>
                <a:gridCol w="4896544"/>
              </a:tblGrid>
              <a:tr h="478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C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Водоток</a:t>
                      </a: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R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Технички искористив потенцијал (</a:t>
                      </a:r>
                      <a:r>
                        <a:rPr kumimoji="0" lang="en-US" sz="2000" b="1" kern="1200" baseline="0" dirty="0" err="1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GWh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Дрина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1472 </a:t>
                      </a:r>
                      <a:r>
                        <a:rPr kumimoji="0" lang="sr-Cyrl-R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(половина припада Р.Србији)</a:t>
                      </a:r>
                      <a:endParaRPr kumimoji="0" lang="en-US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Дунав,узводно од Н.Сада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1045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Сава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530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8240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Лим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439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Слив Велике Мораве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2505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Слив Белог Дрима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517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СВЕГА</a:t>
                      </a:r>
                      <a:endParaRPr kumimoji="0" lang="en-US" sz="20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6508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Мале хидроелектране</a:t>
                      </a:r>
                      <a:endParaRPr lang="en-U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en-U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1699  </a:t>
                      </a:r>
                      <a:r>
                        <a:rPr kumimoji="0" lang="sr-Cyrl-R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(од 0,1 до 10</a:t>
                      </a:r>
                      <a:r>
                        <a:rPr kumimoji="0" lang="en-US" sz="12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MW)</a:t>
                      </a:r>
                      <a:endParaRPr kumimoji="0" lang="en-US" sz="12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8631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УКУПНО</a:t>
                      </a:r>
                      <a:endParaRPr kumimoji="0" lang="en-US" sz="20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8207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Хидроенергетски ресурси Србије</a:t>
            </a:r>
            <a:endParaRPr lang="sr-Latn-C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59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RSERVER\svetlana petrovic\PREZENTACIJE\Obnovljivi izvori_AMarkovic\z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429420" cy="5357850"/>
          </a:xfrm>
          <a:prstGeom prst="rect">
            <a:avLst/>
          </a:prstGeom>
          <a:noFill/>
          <a:ln>
            <a:solidFill>
              <a:srgbClr val="314573"/>
            </a:solidFill>
          </a:ln>
          <a:effectLst>
            <a:softEdge rad="6350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3929066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ЈП ЕЛЕКТРОПРИВРЕДА СРБИЈЕ</a:t>
            </a:r>
            <a:endParaRPr lang="en-GB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endParaRPr lang="en-GB" sz="24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Царице Милице 2</a:t>
            </a:r>
            <a:r>
              <a:rPr lang="sr-Latn-CS" sz="24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11000</a:t>
            </a:r>
            <a:r>
              <a:rPr lang="sr-Latn-C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Београд</a:t>
            </a:r>
            <a:r>
              <a:rPr lang="sr-Latn-CS" sz="24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Србија</a:t>
            </a:r>
            <a:endParaRPr lang="sr-Latn-CS" sz="24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Тел</a:t>
            </a:r>
            <a:r>
              <a:rPr lang="sr-Latn-CS" sz="2400" b="1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sr-Latn-CS" sz="2400" b="1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sr-Cyrl-CS" sz="2400" b="1" dirty="0">
                <a:solidFill>
                  <a:srgbClr val="002060"/>
                </a:solidFill>
                <a:latin typeface="Calibri" pitchFamily="34" charset="0"/>
              </a:rPr>
              <a:t>381 11 2024852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207170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8" y="142852"/>
            <a:ext cx="4371948" cy="847708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ЈП ЕПС - 2013.год</a:t>
            </a:r>
            <a:r>
              <a:rPr lang="sr-Cyrl-CS" dirty="0" smtClean="0">
                <a:solidFill>
                  <a:schemeClr val="tx1"/>
                </a:solidFill>
              </a:rPr>
              <a:t>.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040" y="5661248"/>
            <a:ext cx="392759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Tx/>
              <a:buFont typeface="Wingdings 3" pitchFamily="18" charset="2"/>
              <a:buNone/>
              <a:tabLst/>
              <a:defRPr/>
            </a:pPr>
            <a:r>
              <a:rPr lang="sr-Cyrl-CS" sz="1200" dirty="0" smtClean="0">
                <a:solidFill>
                  <a:srgbClr val="002060"/>
                </a:solidFill>
                <a:cs typeface="+mn-cs"/>
              </a:rPr>
              <a:t>Од краја јуна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sr-Latn-C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1999</a:t>
            </a:r>
            <a:r>
              <a:rPr kumimoji="0" lang="sr-Cyrl-C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.године</a:t>
            </a:r>
            <a:r>
              <a:rPr kumimoji="0" lang="sr-Latn-C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JP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EPS </a:t>
            </a:r>
            <a:r>
              <a:rPr kumimoji="0" lang="sr-Cyrl-C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 управља</a:t>
            </a:r>
            <a:r>
              <a:rPr kumimoji="0" lang="sr-Cyrl-CS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капацитетина на Косову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sr-Cyrl-C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Метохији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(K</a:t>
            </a:r>
            <a:r>
              <a:rPr kumimoji="0" lang="sr-Cyrl-C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49421"/>
              </p:ext>
            </p:extLst>
          </p:nvPr>
        </p:nvGraphicFramePr>
        <p:xfrm>
          <a:off x="4500562" y="1428736"/>
          <a:ext cx="4286281" cy="2084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5248"/>
                <a:gridCol w="2411033"/>
              </a:tblGrid>
              <a:tr h="39014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Инсталисани</a:t>
                      </a:r>
                      <a:r>
                        <a:rPr lang="sr-Cyrl-CS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капацитети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JP EPS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144">
                <a:tc>
                  <a:txBody>
                    <a:bodyPr/>
                    <a:lstStyle/>
                    <a:p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Хидроелектране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2,835 MW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0144">
                <a:tc>
                  <a:txBody>
                    <a:bodyPr/>
                    <a:lstStyle/>
                    <a:p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Термоелектране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5,171 MW</a:t>
                      </a:r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3,936 MW</a:t>
                      </a:r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014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r-Cyrl-CS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Термоелектране</a:t>
                      </a:r>
                      <a:r>
                        <a:rPr kumimoji="0" lang="sr-Cyrl-CS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топлане</a:t>
                      </a:r>
                      <a:endParaRPr kumimoji="0" lang="en-US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353 MW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2128">
                <a:tc>
                  <a:txBody>
                    <a:bodyPr/>
                    <a:lstStyle/>
                    <a:p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Укупно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eaLnBrk="1" hangingPunct="1">
                        <a:buClr>
                          <a:srgbClr val="002060"/>
                        </a:buClr>
                        <a:buSzTx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8,359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*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7,124 MW</a:t>
                      </a:r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29887"/>
              </p:ext>
            </p:extLst>
          </p:nvPr>
        </p:nvGraphicFramePr>
        <p:xfrm>
          <a:off x="4500562" y="3929066"/>
          <a:ext cx="4286280" cy="10919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13933"/>
                <a:gridCol w="2472347"/>
              </a:tblGrid>
              <a:tr h="363984">
                <a:tc>
                  <a:txBody>
                    <a:bodyPr/>
                    <a:lstStyle/>
                    <a:p>
                      <a:r>
                        <a:rPr lang="sr-Cyrl-C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Бруто</a:t>
                      </a:r>
                      <a:r>
                        <a:rPr lang="sr-Cyrl-CS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конзум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buClr>
                          <a:srgbClr val="002060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sr-Cyrl-C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lang="x-none" sz="16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sr-Cyrl-C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r>
                        <a:rPr lang="x-none" sz="16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x-none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Wh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** 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Број</a:t>
                      </a:r>
                      <a:r>
                        <a:rPr lang="sr-Cyrl-CS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потрошача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buClr>
                          <a:srgbClr val="002060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x-none" sz="16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 </a:t>
                      </a:r>
                      <a:r>
                        <a:rPr lang="x-none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mil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** 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Број</a:t>
                      </a:r>
                      <a:r>
                        <a:rPr lang="sr-Cyrl-CS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запослених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x-none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8,839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29190" y="5214950"/>
            <a:ext cx="392759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sr-Cyrl-C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</a:t>
            </a:r>
            <a:r>
              <a:rPr lang="sr-Cyrl-CS" sz="1400" b="0" dirty="0" smtClean="0">
                <a:solidFill>
                  <a:srgbClr val="002060"/>
                </a:solidFill>
              </a:rPr>
              <a:t>Са</a:t>
            </a: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</a:t>
            </a:r>
            <a:r>
              <a:rPr kumimoji="0" lang="sr-Cyrl-C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sr-Cyrl-C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** </a:t>
            </a:r>
            <a:r>
              <a:rPr lang="sr-Cyrl-CS" sz="1400" b="0" dirty="0" smtClean="0">
                <a:solidFill>
                  <a:srgbClr val="002060"/>
                </a:solidFill>
              </a:rPr>
              <a:t>Без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K&amp;M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0005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08817"/>
              </p:ext>
            </p:extLst>
          </p:nvPr>
        </p:nvGraphicFramePr>
        <p:xfrm>
          <a:off x="404813" y="1268760"/>
          <a:ext cx="8219256" cy="4968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50704"/>
                <a:gridCol w="1871919"/>
                <a:gridCol w="3096633"/>
              </a:tblGrid>
              <a:tr h="478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C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Производни капацитет</a:t>
                      </a: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R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0" lang="en-US" sz="2000" b="1" kern="1200" baseline="0" dirty="0" err="1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GWh</a:t>
                      </a:r>
                      <a:r>
                        <a:rPr kumimoji="0" lang="en-U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R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Оств.`13 / ЕЕП `13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R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(%)</a:t>
                      </a: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ХЕ 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8</a:t>
                      </a:r>
                      <a:r>
                        <a:rPr kumimoji="0" lang="sr-Latn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518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,7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Мале ХЕ 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3</a:t>
                      </a:r>
                      <a:r>
                        <a:rPr kumimoji="0" lang="sr-Latn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,6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Укупно ХЕ</a:t>
                      </a:r>
                      <a:endParaRPr kumimoji="0" lang="en-US" sz="20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8</a:t>
                      </a:r>
                      <a:r>
                        <a:rPr kumimoji="0" lang="sr-Latn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558</a:t>
                      </a: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,3</a:t>
                      </a: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109,</a:t>
                      </a:r>
                      <a:r>
                        <a:rPr kumimoji="0" lang="sr-Latn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438240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</a:t>
                      </a:r>
                      <a:r>
                        <a:rPr kumimoji="0" lang="sr-Latn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9020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sr-Latn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ТЕ-ТО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102,8</a:t>
                      </a:r>
                      <a:endParaRPr kumimoji="0" lang="en-US" sz="20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lang="sr-Cyrl-RS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Укупно ТЕ</a:t>
                      </a:r>
                      <a:endParaRPr kumimoji="0" lang="en-US" sz="20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</a:t>
                      </a:r>
                      <a:r>
                        <a:rPr kumimoji="0" lang="sr-Latn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9123</a:t>
                      </a: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sr-Latn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98,7</a:t>
                      </a: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endParaRPr kumimoji="0" lang="en-US" sz="20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СУМАРНО ТЕ+ХЕ</a:t>
                      </a:r>
                      <a:endParaRPr kumimoji="0" lang="en-US" sz="20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</a:t>
                      </a:r>
                      <a:r>
                        <a:rPr kumimoji="0" lang="sr-Latn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7682</a:t>
                      </a:r>
                      <a:r>
                        <a:rPr kumimoji="0" lang="sr-Cyrl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sr-Latn-RS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 rtl="0" eaLnBrk="1" latinLnBrk="0" hangingPunct="1">
                        <a:buFont typeface="+mj-lt"/>
                        <a:buNone/>
                      </a:pPr>
                      <a:endParaRPr kumimoji="0" lang="en-US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Реализација производње јануар/септембар 2013.</a:t>
            </a:r>
            <a:endParaRPr lang="sr-Latn-C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Slike\HE\Turica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1952657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2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Структура производње </a:t>
            </a:r>
            <a:br>
              <a:rPr lang="sr-Cyrl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sr-Cyrl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ЈП ЕПС у 201</a:t>
            </a:r>
            <a:r>
              <a:rPr lang="sr-Cyrl-RS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r>
              <a:rPr lang="sr-Cyrl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.години  </a:t>
            </a:r>
            <a:r>
              <a:rPr lang="sr-Cyrl-CS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(у првих девет месеци)</a:t>
            </a:r>
            <a:endParaRPr lang="sr-Latn-CS" sz="2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95698360"/>
              </p:ext>
            </p:extLst>
          </p:nvPr>
        </p:nvGraphicFramePr>
        <p:xfrm>
          <a:off x="467544" y="1326700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iland\Desktop\gree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99" y="4653136"/>
            <a:ext cx="2106883" cy="14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6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813" y="357166"/>
            <a:ext cx="8310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400" dirty="0" smtClean="0">
                <a:solidFill>
                  <a:prstClr val="black"/>
                </a:solidFill>
              </a:rPr>
              <a:t>Кретање производње од 2002-2013</a:t>
            </a:r>
          </a:p>
          <a:p>
            <a:pPr algn="ctr"/>
            <a:r>
              <a:rPr lang="sr-Cyrl-CS" sz="2400" dirty="0">
                <a:solidFill>
                  <a:prstClr val="black"/>
                </a:solidFill>
              </a:rPr>
              <a:t>и</a:t>
            </a:r>
            <a:r>
              <a:rPr lang="sr-Cyrl-CS" sz="2400" dirty="0" smtClean="0">
                <a:solidFill>
                  <a:prstClr val="black"/>
                </a:solidFill>
              </a:rPr>
              <a:t> бруто конзума од 2002-201</a:t>
            </a:r>
            <a:r>
              <a:rPr lang="sr-Cyrl-RS" sz="2400" dirty="0" smtClean="0">
                <a:solidFill>
                  <a:prstClr val="black"/>
                </a:solidFill>
              </a:rPr>
              <a:t>2</a:t>
            </a:r>
            <a:r>
              <a:rPr lang="sr-Cyrl-CS" sz="2400" dirty="0" smtClean="0">
                <a:solidFill>
                  <a:prstClr val="black"/>
                </a:solidFill>
              </a:rPr>
              <a:t>.год.</a:t>
            </a:r>
            <a:endParaRPr lang="sr-Latn-CS" sz="2400" dirty="0"/>
          </a:p>
        </p:txBody>
      </p:sp>
      <p:sp>
        <p:nvSpPr>
          <p:cNvPr id="5" name="Rectangle 4"/>
          <p:cNvSpPr/>
          <p:nvPr/>
        </p:nvSpPr>
        <p:spPr>
          <a:xfrm>
            <a:off x="8244408" y="5740415"/>
            <a:ext cx="71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sr-Cyrl-CS" b="0" dirty="0" smtClean="0">
                <a:latin typeface="Arial" pitchFamily="34" charset="0"/>
                <a:cs typeface="Arial" pitchFamily="34" charset="0"/>
              </a:rPr>
              <a:t>год.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]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697897"/>
              </p:ext>
            </p:extLst>
          </p:nvPr>
        </p:nvGraphicFramePr>
        <p:xfrm>
          <a:off x="467544" y="1440656"/>
          <a:ext cx="7848872" cy="47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7226181" y="170080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37462,7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35716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400" dirty="0" smtClean="0">
                <a:solidFill>
                  <a:prstClr val="black"/>
                </a:solidFill>
              </a:rPr>
              <a:t>Куповина , продаја   ЈП ЕПС</a:t>
            </a:r>
            <a:br>
              <a:rPr lang="sr-Cyrl-CS" sz="2400" dirty="0" smtClean="0">
                <a:solidFill>
                  <a:prstClr val="black"/>
                </a:solidFill>
              </a:rPr>
            </a:br>
            <a:r>
              <a:rPr lang="sr-Cyrl-CS" sz="2400" dirty="0" smtClean="0">
                <a:solidFill>
                  <a:prstClr val="black"/>
                </a:solidFill>
              </a:rPr>
              <a:t>201</a:t>
            </a:r>
            <a:r>
              <a:rPr lang="sr-Cyrl-RS" sz="2400" dirty="0">
                <a:solidFill>
                  <a:prstClr val="black"/>
                </a:solidFill>
              </a:rPr>
              <a:t>3</a:t>
            </a:r>
            <a:r>
              <a:rPr lang="sr-Cyrl-CS" sz="2400" dirty="0" smtClean="0">
                <a:solidFill>
                  <a:prstClr val="black"/>
                </a:solidFill>
              </a:rPr>
              <a:t>.год.</a:t>
            </a:r>
            <a:endParaRPr lang="sr-Latn-C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02771"/>
              </p:ext>
            </p:extLst>
          </p:nvPr>
        </p:nvGraphicFramePr>
        <p:xfrm>
          <a:off x="683568" y="1772816"/>
          <a:ext cx="4248472" cy="32813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9897"/>
                <a:gridCol w="1898575"/>
              </a:tblGrid>
              <a:tr h="5553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2013.</a:t>
                      </a:r>
                      <a:r>
                        <a:rPr lang="sr-Cyrl-R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година</a:t>
                      </a:r>
                      <a:endParaRPr lang="sr-Latn-RS" sz="20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остварење за првих девет месеци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за три месеца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53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sr-Cyrl-RS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sr-Latn-RS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Wh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307"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Куповина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Cyrl-R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5307"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Продаја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Cyrl-R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miland\Desktop\forex-trading-basic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81" y="2564904"/>
            <a:ext cx="363548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35716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400" dirty="0" smtClean="0">
                <a:solidFill>
                  <a:prstClr val="black"/>
                </a:solidFill>
              </a:rPr>
              <a:t>Куповина , продаја - остварења  ЈП ЕПС</a:t>
            </a:r>
            <a:br>
              <a:rPr lang="sr-Cyrl-CS" sz="2400" dirty="0" smtClean="0">
                <a:solidFill>
                  <a:prstClr val="black"/>
                </a:solidFill>
              </a:rPr>
            </a:br>
            <a:r>
              <a:rPr lang="sr-Cyrl-CS" sz="2400" dirty="0" smtClean="0">
                <a:solidFill>
                  <a:prstClr val="black"/>
                </a:solidFill>
              </a:rPr>
              <a:t>од 2006-201</a:t>
            </a:r>
            <a:r>
              <a:rPr lang="sr-Latn-CS" sz="2400" dirty="0" smtClean="0">
                <a:solidFill>
                  <a:prstClr val="black"/>
                </a:solidFill>
              </a:rPr>
              <a:t>2</a:t>
            </a:r>
            <a:r>
              <a:rPr lang="sr-Cyrl-CS" sz="2400" dirty="0" smtClean="0">
                <a:solidFill>
                  <a:prstClr val="black"/>
                </a:solidFill>
              </a:rPr>
              <a:t>.год.</a:t>
            </a:r>
            <a:endParaRPr lang="sr-Latn-CS" sz="2400" dirty="0"/>
          </a:p>
        </p:txBody>
      </p:sp>
      <p:sp>
        <p:nvSpPr>
          <p:cNvPr id="8" name="Rectangle 7"/>
          <p:cNvSpPr/>
          <p:nvPr/>
        </p:nvSpPr>
        <p:spPr>
          <a:xfrm>
            <a:off x="8251057" y="5590776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sr-Cyrl-CS" sz="1600" b="0" dirty="0" smtClean="0">
                <a:latin typeface="Arial" pitchFamily="34" charset="0"/>
                <a:cs typeface="Arial" pitchFamily="34" charset="0"/>
              </a:rPr>
              <a:t>год.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-49675" y="3550083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GWh</a:t>
            </a:r>
            <a:r>
              <a:rPr lang="en-US" sz="1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286995"/>
              </p:ext>
            </p:extLst>
          </p:nvPr>
        </p:nvGraphicFramePr>
        <p:xfrm>
          <a:off x="595313" y="1268760"/>
          <a:ext cx="7865119" cy="466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278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Ревитализација старих и изградња нових ХЕ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46714"/>
              </p:ext>
            </p:extLst>
          </p:nvPr>
        </p:nvGraphicFramePr>
        <p:xfrm>
          <a:off x="285720" y="1412777"/>
          <a:ext cx="8496944" cy="49457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496944"/>
              </a:tblGrid>
              <a:tr h="216023">
                <a:tc>
                  <a:txBody>
                    <a:bodyPr/>
                    <a:lstStyle/>
                    <a:p>
                      <a:pPr marL="2159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lang="sr-Cyrl-CS" sz="2000" b="1" dirty="0" smtClean="0">
                        <a:solidFill>
                          <a:srgbClr val="00206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1881727">
                <a:tc>
                  <a:txBody>
                    <a:bodyPr/>
                    <a:lstStyle/>
                    <a:p>
                      <a:pPr marL="397510" lvl="2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Char char="o"/>
                        <a:defRPr/>
                      </a:pPr>
                      <a:r>
                        <a:rPr lang="sr-Cyrl-C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Ревитализација</a:t>
                      </a:r>
                    </a:p>
                    <a:p>
                      <a:pPr marL="719138" lvl="2" indent="-27305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defRPr/>
                      </a:pPr>
                      <a:r>
                        <a:rPr lang="sr-Cyrl-RS" sz="2000" b="0" dirty="0" smtClean="0">
                          <a:solidFill>
                            <a:srgbClr val="002060"/>
                          </a:solidFill>
                        </a:rPr>
                        <a:t>ХЕ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 Ђердап 1         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15MW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по генератору)</a:t>
                      </a:r>
                      <a:endParaRPr lang="en-US" sz="2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719138" marR="0" lvl="2" indent="-273050" algn="l" defTabSz="914400" rtl="0" eaLnBrk="0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r-Cyrl-RS" sz="2000" b="0" dirty="0" smtClean="0">
                          <a:solidFill>
                            <a:srgbClr val="002060"/>
                          </a:solidFill>
                        </a:rPr>
                        <a:t>ХЕ Бајна Башта    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по генератору)</a:t>
                      </a:r>
                      <a:endParaRPr lang="sr-Latn-CS" sz="2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719138" marR="0" lvl="2" indent="-273050" algn="l" defTabSz="914400" rtl="0" eaLnBrk="0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r-Cyrl-RS" sz="2000" b="0" dirty="0" smtClean="0">
                          <a:solidFill>
                            <a:srgbClr val="002060"/>
                          </a:solidFill>
                        </a:rPr>
                        <a:t>ХЕ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 Зворник           (</a:t>
                      </a:r>
                      <a:r>
                        <a:rPr lang="sr-Latn-RS" sz="20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по генератору)</a:t>
                      </a:r>
                      <a:endParaRPr lang="sr-Latn-RS" sz="2000" b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719138" marR="0" lvl="2" indent="-273050" algn="l" defTabSz="914400" rtl="0" eaLnBrk="0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ХЕ Овчар Бања     </a:t>
                      </a:r>
                    </a:p>
                    <a:p>
                      <a:pPr marL="446088" marR="0" lvl="2" indent="0" algn="l" defTabSz="914400" rtl="0" eaLnBrk="0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     ХЕ Међувршје      </a:t>
                      </a:r>
                      <a:r>
                        <a:rPr kumimoji="0" lang="sr-Cyrl-RS" sz="2000" b="0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</a:t>
                      </a:r>
                      <a:r>
                        <a:rPr kumimoji="0" lang="en-US" sz="2000" b="0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4MW </a:t>
                      </a:r>
                      <a:r>
                        <a:rPr kumimoji="0" lang="sr-Cyrl-RS" sz="2000" b="0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укупно)</a:t>
                      </a:r>
                      <a:endParaRPr lang="en-US" sz="20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2400623">
                <a:tc>
                  <a:txBody>
                    <a:bodyPr/>
                    <a:lstStyle/>
                    <a:p>
                      <a:pPr marL="397510" lvl="2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Char char="o"/>
                        <a:defRPr/>
                      </a:pPr>
                      <a:r>
                        <a:rPr lang="sr-Cyrl-R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Нови производни капацитети </a:t>
                      </a:r>
                      <a:endParaRPr lang="sr-Cyrl-C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19138" lvl="2" indent="-27305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defRPr/>
                      </a:pPr>
                      <a:r>
                        <a:rPr lang="sr-Cyrl-RS" sz="2000" b="0" dirty="0" smtClean="0">
                          <a:solidFill>
                            <a:srgbClr val="002060"/>
                          </a:solidFill>
                        </a:rPr>
                        <a:t>РХЕ Бистрица           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4x170 MW</a:t>
                      </a:r>
                      <a:endParaRPr lang="sr-Cyrl-RS" sz="20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719138" lvl="2" indent="-27305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defRPr/>
                      </a:pPr>
                      <a:r>
                        <a:rPr lang="sr-Cyrl-RS" sz="2000" b="0" dirty="0" smtClean="0">
                          <a:solidFill>
                            <a:srgbClr val="002060"/>
                          </a:solidFill>
                        </a:rPr>
                        <a:t>РХЕ Ђердап 3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          2x300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MW 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(прва фаза)</a:t>
                      </a:r>
                    </a:p>
                    <a:p>
                      <a:pPr marL="446088" lvl="2" indent="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None/>
                        <a:defRPr/>
                      </a:pP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                                          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6x300 MW </a:t>
                      </a:r>
                      <a:r>
                        <a:rPr lang="sr-Cyrl-RS" sz="2000" b="0" baseline="0" dirty="0" smtClean="0">
                          <a:solidFill>
                            <a:srgbClr val="002060"/>
                          </a:solidFill>
                        </a:rPr>
                        <a:t>(друга и трећа фаза)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Slike\HE\Vucje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  <a14:imgEffect>
                      <a14:brightnessContrast bright="1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08" y="4797152"/>
            <a:ext cx="1652588" cy="1096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like\HE\Moravica 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4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3"/>
            <a:ext cx="1652587" cy="109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like\HE\Moravica 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0000"/>
                    </a14:imgEffect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69" y="3356992"/>
            <a:ext cx="1652587" cy="109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73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Повлашћени произвођачи ел.енергије</a:t>
            </a:r>
            <a:endParaRPr lang="sr-Latn-C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30423"/>
              </p:ext>
            </p:extLst>
          </p:nvPr>
        </p:nvGraphicFramePr>
        <p:xfrm>
          <a:off x="390996" y="1340768"/>
          <a:ext cx="4023171" cy="43678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23171"/>
              </a:tblGrid>
              <a:tr h="485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R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До 1.октобра 2013.године</a:t>
                      </a: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</a:tr>
              <a:tr h="2083702"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Потписано </a:t>
                      </a:r>
                      <a:r>
                        <a:rPr kumimoji="0" lang="sr-Cyrl-RS" sz="2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уговора,</a:t>
                      </a:r>
                    </a:p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endParaRPr kumimoji="0" lang="sr-Cyrl-R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уговору о откупу</a:t>
                      </a: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ел.ен. од </a:t>
                      </a:r>
                    </a:p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Повлашћених произвођача ОИЕ </a:t>
                      </a:r>
                    </a:p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дефинисан 16.јул 2013.године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304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Откупљено:</a:t>
                      </a:r>
                      <a:r>
                        <a:rPr kumimoji="0" lang="en-U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sr-Cyrl-RS" sz="2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</a:t>
                      </a: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mil</a:t>
                      </a:r>
                      <a:r>
                        <a:rPr kumimoji="0" lang="en-U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kWh</a:t>
                      </a:r>
                    </a:p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План:       </a:t>
                      </a:r>
                      <a:r>
                        <a:rPr kumimoji="0" lang="en-U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 </a:t>
                      </a:r>
                      <a:r>
                        <a:rPr kumimoji="0" lang="en-U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mil kWh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40425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</a:t>
                      </a: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краја октобра очекује се</a:t>
                      </a:r>
                    </a:p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додатних </a:t>
                      </a:r>
                      <a:r>
                        <a:rPr kumimoji="0" lang="en-U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28478"/>
              </p:ext>
            </p:extLst>
          </p:nvPr>
        </p:nvGraphicFramePr>
        <p:xfrm>
          <a:off x="4572000" y="1340768"/>
          <a:ext cx="4176464" cy="4410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800"/>
                <a:gridCol w="1547664"/>
              </a:tblGrid>
              <a:tr h="5267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Cyrl-CS" sz="20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Структура</a:t>
                      </a: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000" b="1" kern="1200" baseline="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/>
                </a:tc>
              </a:tr>
              <a:tr h="771459"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ОИЕ који 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електрана </a:t>
                      </a:r>
                    </a:p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користи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Број </a:t>
                      </a:r>
                    </a:p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потписаних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6709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водотокови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6709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фосилна горива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6709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биогас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71459">
                <a:tc>
                  <a:txBody>
                    <a:bodyPr/>
                    <a:lstStyle/>
                    <a:p>
                      <a:pPr marL="342900" lvl="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Неакумулирана</a:t>
                      </a:r>
                      <a:r>
                        <a:rPr kumimoji="0" lang="sr-Cyrl-RS" sz="20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342900" lvl="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сунчева енергија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6709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None/>
                      </a:pPr>
                      <a:r>
                        <a:rPr kumimoji="0" lang="sr-Cyrl-RS" sz="20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ветар</a:t>
                      </a:r>
                      <a:endParaRPr kumimoji="0" lang="en-US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rtl="0" eaLnBrk="1" latinLnBrk="0" hangingPunct="1">
                        <a:buFont typeface="+mj-lt"/>
                        <a:buNone/>
                      </a:pPr>
                      <a:r>
                        <a:rPr kumimoji="0" lang="sr-Cyrl-R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3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i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13197</TotalTime>
  <Words>419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ЕЛЕКТРОПРИВРЕДА СРБИЈЕ</vt:lpstr>
      <vt:lpstr>ЈП ЕПС - 2013.год.</vt:lpstr>
      <vt:lpstr>Реализација производње јануар/септембар 2013.</vt:lpstr>
      <vt:lpstr>Структура производње  ЈП ЕПС у 2013.години  (у првих девет месеци)</vt:lpstr>
      <vt:lpstr>PowerPoint Presentation</vt:lpstr>
      <vt:lpstr>PowerPoint Presentation</vt:lpstr>
      <vt:lpstr>PowerPoint Presentation</vt:lpstr>
      <vt:lpstr>Ревитализација старих и изградња нових ХЕ  </vt:lpstr>
      <vt:lpstr>Повлашћени произвођачи ел.енергије</vt:lpstr>
      <vt:lpstr>Хидроенергетски ресурси Србије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</dc:title>
  <dc:creator>EPS</dc:creator>
  <cp:lastModifiedBy>Svetlana Mirković-Jovičić</cp:lastModifiedBy>
  <cp:revision>1313</cp:revision>
  <cp:lastPrinted>2013-09-23T10:28:40Z</cp:lastPrinted>
  <dcterms:created xsi:type="dcterms:W3CDTF">2009-01-18T13:54:32Z</dcterms:created>
  <dcterms:modified xsi:type="dcterms:W3CDTF">2013-10-17T07:08:38Z</dcterms:modified>
</cp:coreProperties>
</file>