
<file path=[Content_Types].xml><?xml version="1.0" encoding="utf-8"?>
<Types xmlns="http://schemas.openxmlformats.org/package/2006/content-types">
  <Default Extension="png" ContentType="image/png"/>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56" r:id="rId2"/>
    <p:sldId id="257" r:id="rId3"/>
    <p:sldId id="258" r:id="rId4"/>
    <p:sldId id="297" r:id="rId5"/>
    <p:sldId id="259" r:id="rId6"/>
    <p:sldId id="298" r:id="rId7"/>
    <p:sldId id="261" r:id="rId8"/>
    <p:sldId id="299" r:id="rId9"/>
    <p:sldId id="262" r:id="rId10"/>
    <p:sldId id="263" r:id="rId11"/>
    <p:sldId id="309" r:id="rId12"/>
    <p:sldId id="282" r:id="rId13"/>
    <p:sldId id="283" r:id="rId14"/>
    <p:sldId id="284" r:id="rId15"/>
    <p:sldId id="285" r:id="rId16"/>
    <p:sldId id="286" r:id="rId17"/>
    <p:sldId id="287" r:id="rId18"/>
    <p:sldId id="302" r:id="rId19"/>
    <p:sldId id="288" r:id="rId20"/>
    <p:sldId id="305" r:id="rId21"/>
    <p:sldId id="304" r:id="rId22"/>
    <p:sldId id="289" r:id="rId23"/>
    <p:sldId id="290" r:id="rId24"/>
    <p:sldId id="291"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XP" initials="X"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33" autoAdjust="0"/>
  </p:normalViewPr>
  <p:slideViewPr>
    <p:cSldViewPr>
      <p:cViewPr varScale="1">
        <p:scale>
          <a:sx n="84" d="100"/>
          <a:sy n="84" d="100"/>
        </p:scale>
        <p:origin x="-1068"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A10A50A-507E-4DD6-AFAD-8694C0BAE313}" type="datetimeFigureOut">
              <a:rPr lang="en-US" smtClean="0"/>
              <a:t>10/17/2013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013839F-4CE4-42DB-B638-1DBBE3D8B033}" type="slidenum">
              <a:rPr lang="en-US" smtClean="0"/>
              <a:t>‹#›</a:t>
            </a:fld>
            <a:endParaRPr lang="en-US"/>
          </a:p>
        </p:txBody>
      </p:sp>
    </p:spTree>
    <p:extLst>
      <p:ext uri="{BB962C8B-B14F-4D97-AF65-F5344CB8AC3E}">
        <p14:creationId xmlns:p14="http://schemas.microsoft.com/office/powerpoint/2010/main" val="25023204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C4ED8F04-3D08-4818-A672-A6C11F140AD2}" type="datetimeFigureOut">
              <a:rPr lang="en-US"/>
              <a:pPr>
                <a:defRPr/>
              </a:pPr>
              <a:t>10/17/2013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BD4A7282-E9B0-4708-AE3C-38FD50FB6BA3}" type="slidenum">
              <a:rPr lang="en-US"/>
              <a:pPr>
                <a:defRPr/>
              </a:pPr>
              <a:t>‹#›</a:t>
            </a:fld>
            <a:endParaRPr lang="en-US"/>
          </a:p>
        </p:txBody>
      </p:sp>
    </p:spTree>
    <p:extLst>
      <p:ext uri="{BB962C8B-B14F-4D97-AF65-F5344CB8AC3E}">
        <p14:creationId xmlns:p14="http://schemas.microsoft.com/office/powerpoint/2010/main" val="290108174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GB" smtClean="0"/>
          </a:p>
        </p:txBody>
      </p:sp>
      <p:sp>
        <p:nvSpPr>
          <p:cNvPr id="19459"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19D04AD5-A541-428E-80C8-D0A3C64D4A12}" type="slidenum">
              <a:rPr lang="en-US"/>
              <a:pPr fontAlgn="base">
                <a:spcBef>
                  <a:spcPct val="0"/>
                </a:spcBef>
                <a:spcAft>
                  <a:spcPct val="0"/>
                </a:spcAft>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GB" smtClean="0"/>
          </a:p>
        </p:txBody>
      </p:sp>
      <p:sp>
        <p:nvSpPr>
          <p:cNvPr id="22531"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9B5558BA-3F27-4057-AD67-9C28D11889BA}" type="slidenum">
              <a:rPr lang="en-US"/>
              <a:pPr fontAlgn="base">
                <a:spcBef>
                  <a:spcPct val="0"/>
                </a:spcBef>
                <a:spcAft>
                  <a:spcPct val="0"/>
                </a:spcAft>
              </a:pPr>
              <a:t>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GB" smtClean="0"/>
          </a:p>
        </p:txBody>
      </p:sp>
      <p:sp>
        <p:nvSpPr>
          <p:cNvPr id="25603"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F9336338-26DC-42D5-8A0A-785D73483F4B}" type="slidenum">
              <a:rPr lang="en-US"/>
              <a:pPr fontAlgn="base">
                <a:spcBef>
                  <a:spcPct val="0"/>
                </a:spcBef>
                <a:spcAft>
                  <a:spcPct val="0"/>
                </a:spcAft>
              </a:pPr>
              <a:t>8</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GB" smtClean="0"/>
          </a:p>
        </p:txBody>
      </p:sp>
      <p:sp>
        <p:nvSpPr>
          <p:cNvPr id="2867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C5FD20F1-75F4-4BC7-A407-008B4E352632}" type="slidenum">
              <a:rPr lang="en-US"/>
              <a:pPr fontAlgn="base">
                <a:spcBef>
                  <a:spcPct val="0"/>
                </a:spcBef>
                <a:spcAft>
                  <a:spcPct val="0"/>
                </a:spcAft>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1739A460-D021-4F87-A703-EC9B60899669}" type="datetime1">
              <a:rPr lang="en-US"/>
              <a:pPr>
                <a:defRPr/>
              </a:pPr>
              <a:t>10/17/2013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22C6E9F-D3FC-47A2-9DEF-F94A4B3A9A41}" type="slidenum">
              <a:rPr lang="en-US"/>
              <a:pPr>
                <a:defRPr/>
              </a:pPr>
              <a:t>‹#›</a:t>
            </a:fld>
            <a:endParaRPr lang="en-US"/>
          </a:p>
        </p:txBody>
      </p:sp>
    </p:spTree>
    <p:extLst>
      <p:ext uri="{BB962C8B-B14F-4D97-AF65-F5344CB8AC3E}">
        <p14:creationId xmlns:p14="http://schemas.microsoft.com/office/powerpoint/2010/main" val="3923068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740F3C2-D8BC-4F74-B2F6-47BCF541D564}" type="datetime1">
              <a:rPr lang="en-US"/>
              <a:pPr>
                <a:defRPr/>
              </a:pPr>
              <a:t>10/17/2013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78908FC-CAAE-4823-85A3-542A64A13CBD}" type="slidenum">
              <a:rPr lang="en-US"/>
              <a:pPr>
                <a:defRPr/>
              </a:pPr>
              <a:t>‹#›</a:t>
            </a:fld>
            <a:endParaRPr lang="en-US"/>
          </a:p>
        </p:txBody>
      </p:sp>
    </p:spTree>
    <p:extLst>
      <p:ext uri="{BB962C8B-B14F-4D97-AF65-F5344CB8AC3E}">
        <p14:creationId xmlns:p14="http://schemas.microsoft.com/office/powerpoint/2010/main" val="921609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79370B7-2F35-45C3-BAB2-452903879679}" type="datetime1">
              <a:rPr lang="en-US"/>
              <a:pPr>
                <a:defRPr/>
              </a:pPr>
              <a:t>10/17/2013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9A5CAD3-BC14-4010-BCA6-DD16E47CF9E7}" type="slidenum">
              <a:rPr lang="en-US"/>
              <a:pPr>
                <a:defRPr/>
              </a:pPr>
              <a:t>‹#›</a:t>
            </a:fld>
            <a:endParaRPr lang="en-US"/>
          </a:p>
        </p:txBody>
      </p:sp>
    </p:spTree>
    <p:extLst>
      <p:ext uri="{BB962C8B-B14F-4D97-AF65-F5344CB8AC3E}">
        <p14:creationId xmlns:p14="http://schemas.microsoft.com/office/powerpoint/2010/main" val="1576693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0154555-C25D-4F9B-978B-E663E9B5A81D}" type="datetime1">
              <a:rPr lang="en-US"/>
              <a:pPr>
                <a:defRPr/>
              </a:pPr>
              <a:t>10/17/2013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A6A2279-0504-4868-8109-4C3E189201A9}" type="slidenum">
              <a:rPr lang="en-US"/>
              <a:pPr>
                <a:defRPr/>
              </a:pPr>
              <a:t>‹#›</a:t>
            </a:fld>
            <a:endParaRPr lang="en-US"/>
          </a:p>
        </p:txBody>
      </p:sp>
    </p:spTree>
    <p:extLst>
      <p:ext uri="{BB962C8B-B14F-4D97-AF65-F5344CB8AC3E}">
        <p14:creationId xmlns:p14="http://schemas.microsoft.com/office/powerpoint/2010/main" val="1793480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2B5273D-D039-4D01-9490-48C33F038549}" type="datetime1">
              <a:rPr lang="en-US"/>
              <a:pPr>
                <a:defRPr/>
              </a:pPr>
              <a:t>10/17/2013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6DC485F-A719-48DC-95AB-06B629F15ECC}" type="slidenum">
              <a:rPr lang="en-US"/>
              <a:pPr>
                <a:defRPr/>
              </a:pPr>
              <a:t>‹#›</a:t>
            </a:fld>
            <a:endParaRPr lang="en-US"/>
          </a:p>
        </p:txBody>
      </p:sp>
    </p:spTree>
    <p:extLst>
      <p:ext uri="{BB962C8B-B14F-4D97-AF65-F5344CB8AC3E}">
        <p14:creationId xmlns:p14="http://schemas.microsoft.com/office/powerpoint/2010/main" val="3477671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CDEC8721-225E-465C-987F-3509D34FBBF8}" type="datetime1">
              <a:rPr lang="en-US"/>
              <a:pPr>
                <a:defRPr/>
              </a:pPr>
              <a:t>10/17/2013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B76E9A0-C52E-4452-9499-7D902D139FFD}" type="slidenum">
              <a:rPr lang="en-US"/>
              <a:pPr>
                <a:defRPr/>
              </a:pPr>
              <a:t>‹#›</a:t>
            </a:fld>
            <a:endParaRPr lang="en-US"/>
          </a:p>
        </p:txBody>
      </p:sp>
    </p:spTree>
    <p:extLst>
      <p:ext uri="{BB962C8B-B14F-4D97-AF65-F5344CB8AC3E}">
        <p14:creationId xmlns:p14="http://schemas.microsoft.com/office/powerpoint/2010/main" val="1367788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FDD60B58-D5DE-4C70-85E2-C6117CE19FD4}" type="datetime1">
              <a:rPr lang="en-US"/>
              <a:pPr>
                <a:defRPr/>
              </a:pPr>
              <a:t>10/17/2013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A316524-18EF-44BE-9EE2-BEF421D70A7D}" type="slidenum">
              <a:rPr lang="en-US"/>
              <a:pPr>
                <a:defRPr/>
              </a:pPr>
              <a:t>‹#›</a:t>
            </a:fld>
            <a:endParaRPr lang="en-US"/>
          </a:p>
        </p:txBody>
      </p:sp>
    </p:spTree>
    <p:extLst>
      <p:ext uri="{BB962C8B-B14F-4D97-AF65-F5344CB8AC3E}">
        <p14:creationId xmlns:p14="http://schemas.microsoft.com/office/powerpoint/2010/main" val="1995767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7531B3F9-063D-44B1-8F96-FD6A439B15C4}" type="datetime1">
              <a:rPr lang="en-US"/>
              <a:pPr>
                <a:defRPr/>
              </a:pPr>
              <a:t>10/17/2013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D0E8EAC-E74F-4D0B-B9F5-794D15DF2855}" type="slidenum">
              <a:rPr lang="en-US"/>
              <a:pPr>
                <a:defRPr/>
              </a:pPr>
              <a:t>‹#›</a:t>
            </a:fld>
            <a:endParaRPr lang="en-US"/>
          </a:p>
        </p:txBody>
      </p:sp>
    </p:spTree>
    <p:extLst>
      <p:ext uri="{BB962C8B-B14F-4D97-AF65-F5344CB8AC3E}">
        <p14:creationId xmlns:p14="http://schemas.microsoft.com/office/powerpoint/2010/main" val="1908151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1DA89FC-1E46-418E-99B7-AED6C9C55146}" type="datetime1">
              <a:rPr lang="en-US"/>
              <a:pPr>
                <a:defRPr/>
              </a:pPr>
              <a:t>10/17/2013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CB26989-664E-4879-A541-7419D5C6C3A7}" type="slidenum">
              <a:rPr lang="en-US"/>
              <a:pPr>
                <a:defRPr/>
              </a:pPr>
              <a:t>‹#›</a:t>
            </a:fld>
            <a:endParaRPr lang="en-US"/>
          </a:p>
        </p:txBody>
      </p:sp>
    </p:spTree>
    <p:extLst>
      <p:ext uri="{BB962C8B-B14F-4D97-AF65-F5344CB8AC3E}">
        <p14:creationId xmlns:p14="http://schemas.microsoft.com/office/powerpoint/2010/main" val="3187548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778462E-1D3E-471D-B318-2777DCDFB629}" type="datetime1">
              <a:rPr lang="en-US"/>
              <a:pPr>
                <a:defRPr/>
              </a:pPr>
              <a:t>10/17/2013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DD44715-22E0-4C2F-83FD-C1A339EF4A6D}" type="slidenum">
              <a:rPr lang="en-US"/>
              <a:pPr>
                <a:defRPr/>
              </a:pPr>
              <a:t>‹#›</a:t>
            </a:fld>
            <a:endParaRPr lang="en-US"/>
          </a:p>
        </p:txBody>
      </p:sp>
    </p:spTree>
    <p:extLst>
      <p:ext uri="{BB962C8B-B14F-4D97-AF65-F5344CB8AC3E}">
        <p14:creationId xmlns:p14="http://schemas.microsoft.com/office/powerpoint/2010/main" val="2206040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F995C545-54F7-4AF9-A5B0-0683AAFD8042}" type="datetime1">
              <a:rPr lang="en-US"/>
              <a:pPr>
                <a:defRPr/>
              </a:pPr>
              <a:t>10/17/2013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0238702-5CBD-4FE9-A128-C9FFCFF867E8}" type="slidenum">
              <a:rPr lang="en-US"/>
              <a:pPr>
                <a:defRPr/>
              </a:pPr>
              <a:t>‹#›</a:t>
            </a:fld>
            <a:endParaRPr lang="en-US"/>
          </a:p>
        </p:txBody>
      </p:sp>
    </p:spTree>
    <p:extLst>
      <p:ext uri="{BB962C8B-B14F-4D97-AF65-F5344CB8AC3E}">
        <p14:creationId xmlns:p14="http://schemas.microsoft.com/office/powerpoint/2010/main" val="1263013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E8B7AF2F-05E6-4855-8094-8C0E3D7E3F1F}" type="datetime1">
              <a:rPr lang="en-US"/>
              <a:pPr>
                <a:defRPr/>
              </a:pPr>
              <a:t>10/17/2013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ED839B55-B11E-499F-8F71-CAF1A3C70FA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Microsoft_Excel_97-2003_Worksheet1.xls"/><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Microsoft_Excel_97-2003_Worksheet2.xls"/><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Microsoft_Excel_97-2003_Worksheet3.xls"/><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Microsoft_Excel_97-2003_Worksheet4.xls"/><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ctrTitle"/>
          </p:nvPr>
        </p:nvSpPr>
        <p:spPr>
          <a:xfrm>
            <a:off x="706438" y="2420938"/>
            <a:ext cx="7772400" cy="1872158"/>
          </a:xfrm>
        </p:spPr>
        <p:txBody>
          <a:bodyPr/>
          <a:lstStyle/>
          <a:p>
            <a:r>
              <a:rPr lang="en-US" b="1" dirty="0" smtClean="0">
                <a:latin typeface="Cambria" pitchFamily="18" charset="0"/>
              </a:rPr>
              <a:t>ENERGETSKA EFIKASNOST</a:t>
            </a:r>
            <a:endParaRPr lang="en-US" dirty="0" smtClean="0">
              <a:latin typeface="Cambria" pitchFamily="18" charset="0"/>
            </a:endParaRPr>
          </a:p>
        </p:txBody>
      </p:sp>
      <p:sp>
        <p:nvSpPr>
          <p:cNvPr id="14338" name="Subtitle 2"/>
          <p:cNvSpPr>
            <a:spLocks noGrp="1"/>
          </p:cNvSpPr>
          <p:nvPr>
            <p:ph type="subTitle" idx="1"/>
          </p:nvPr>
        </p:nvSpPr>
        <p:spPr>
          <a:xfrm>
            <a:off x="883432" y="5085184"/>
            <a:ext cx="7416824" cy="1224880"/>
          </a:xfrm>
        </p:spPr>
        <p:txBody>
          <a:bodyPr/>
          <a:lstStyle/>
          <a:p>
            <a:r>
              <a:rPr lang="sr-Latn-RS" sz="2400" b="1" i="1" dirty="0" smtClean="0">
                <a:solidFill>
                  <a:schemeClr val="tx1"/>
                </a:solidFill>
                <a:latin typeface="Cambria" pitchFamily="18" charset="0"/>
              </a:rPr>
              <a:t>Prof. dr </a:t>
            </a:r>
            <a:r>
              <a:rPr lang="en-US" sz="2400" b="1" i="1" dirty="0" err="1" smtClean="0">
                <a:solidFill>
                  <a:schemeClr val="tx1"/>
                </a:solidFill>
                <a:latin typeface="Cambria" pitchFamily="18" charset="0"/>
              </a:rPr>
              <a:t>Dušan</a:t>
            </a:r>
            <a:r>
              <a:rPr lang="en-US" sz="2400" b="1" i="1" dirty="0" smtClean="0">
                <a:solidFill>
                  <a:schemeClr val="tx1"/>
                </a:solidFill>
                <a:latin typeface="Cambria" pitchFamily="18" charset="0"/>
              </a:rPr>
              <a:t> D. GVOZDENAC</a:t>
            </a:r>
            <a:r>
              <a:rPr lang="en-US" sz="2400" dirty="0" smtClean="0">
                <a:solidFill>
                  <a:schemeClr val="tx1"/>
                </a:solidFill>
                <a:latin typeface="Cambria" pitchFamily="18" charset="0"/>
              </a:rPr>
              <a:t/>
            </a:r>
            <a:br>
              <a:rPr lang="en-US" sz="2400" dirty="0" smtClean="0">
                <a:solidFill>
                  <a:schemeClr val="tx1"/>
                </a:solidFill>
                <a:latin typeface="Cambria" pitchFamily="18" charset="0"/>
              </a:rPr>
            </a:br>
            <a:r>
              <a:rPr lang="en-US" sz="1400" b="1" dirty="0" smtClean="0">
                <a:solidFill>
                  <a:schemeClr val="tx1"/>
                </a:solidFill>
                <a:latin typeface="Cambria" pitchFamily="18" charset="0"/>
              </a:rPr>
              <a:t>University of Novi Sad, Faculty of Technical Sciences, Novi Sad, Serbia</a:t>
            </a:r>
            <a:endParaRPr lang="sr-Latn-RS" sz="1400" b="1" dirty="0" smtClean="0">
              <a:solidFill>
                <a:schemeClr val="tx1"/>
              </a:solidFill>
              <a:latin typeface="Cambria" pitchFamily="18" charset="0"/>
            </a:endParaRPr>
          </a:p>
          <a:p>
            <a:r>
              <a:rPr lang="sr-Latn-RS" sz="1400" b="1" dirty="0" smtClean="0">
                <a:solidFill>
                  <a:schemeClr val="tx1"/>
                </a:solidFill>
                <a:latin typeface="Cambria" pitchFamily="18" charset="0"/>
              </a:rPr>
              <a:t>i</a:t>
            </a:r>
          </a:p>
          <a:p>
            <a:r>
              <a:rPr lang="en-US" sz="1400" b="1" dirty="0" smtClean="0">
                <a:solidFill>
                  <a:schemeClr val="tx1"/>
                </a:solidFill>
                <a:latin typeface="Cambria" pitchFamily="18" charset="0"/>
              </a:rPr>
              <a:t> </a:t>
            </a:r>
            <a:r>
              <a:rPr lang="en-US" sz="1400" b="1" dirty="0" err="1">
                <a:solidFill>
                  <a:schemeClr val="tx1"/>
                </a:solidFill>
                <a:latin typeface="Cambria" pitchFamily="18" charset="0"/>
              </a:rPr>
              <a:t>Univerzitet</a:t>
            </a:r>
            <a:r>
              <a:rPr lang="en-US" sz="1400" b="1" dirty="0">
                <a:solidFill>
                  <a:schemeClr val="tx1"/>
                </a:solidFill>
                <a:latin typeface="Cambria" pitchFamily="18" charset="0"/>
              </a:rPr>
              <a:t> EDUCONS, </a:t>
            </a:r>
            <a:r>
              <a:rPr lang="en-US" sz="1400" b="1" dirty="0" err="1">
                <a:solidFill>
                  <a:schemeClr val="tx1"/>
                </a:solidFill>
                <a:latin typeface="Cambria" pitchFamily="18" charset="0"/>
              </a:rPr>
              <a:t>Sremska</a:t>
            </a:r>
            <a:r>
              <a:rPr lang="en-US" sz="1400" b="1" dirty="0">
                <a:solidFill>
                  <a:schemeClr val="tx1"/>
                </a:solidFill>
                <a:latin typeface="Cambria" pitchFamily="18" charset="0"/>
              </a:rPr>
              <a:t> </a:t>
            </a:r>
            <a:r>
              <a:rPr lang="sr-Latn-RS" sz="1400" b="1" dirty="0" smtClean="0">
                <a:solidFill>
                  <a:schemeClr val="tx1"/>
                </a:solidFill>
                <a:latin typeface="Cambria" pitchFamily="18" charset="0"/>
              </a:rPr>
              <a:t>K</a:t>
            </a:r>
            <a:r>
              <a:rPr lang="en-US" sz="1400" b="1" dirty="0" err="1" smtClean="0">
                <a:solidFill>
                  <a:schemeClr val="tx1"/>
                </a:solidFill>
                <a:latin typeface="Cambria" pitchFamily="18" charset="0"/>
              </a:rPr>
              <a:t>amenica</a:t>
            </a:r>
            <a:r>
              <a:rPr lang="en-US" sz="1400" b="1" dirty="0">
                <a:solidFill>
                  <a:schemeClr val="tx1"/>
                </a:solidFill>
                <a:latin typeface="Cambria" pitchFamily="18" charset="0"/>
              </a:rPr>
              <a:t>, </a:t>
            </a:r>
            <a:r>
              <a:rPr lang="en-US" sz="1400" b="1" dirty="0" err="1">
                <a:solidFill>
                  <a:schemeClr val="tx1"/>
                </a:solidFill>
                <a:latin typeface="Cambria" pitchFamily="18" charset="0"/>
              </a:rPr>
              <a:t>Srbija</a:t>
            </a:r>
            <a:endParaRPr lang="en-US" sz="1400" b="1" dirty="0" smtClean="0">
              <a:solidFill>
                <a:schemeClr val="tx1"/>
              </a:solidFill>
              <a:latin typeface="Cambria" pitchFamily="18" charset="0"/>
            </a:endParaRPr>
          </a:p>
        </p:txBody>
      </p:sp>
      <p:sp>
        <p:nvSpPr>
          <p:cNvPr id="14339" name="Rectangle 1"/>
          <p:cNvSpPr>
            <a:spLocks noChangeArrowheads="1"/>
          </p:cNvSpPr>
          <p:nvPr/>
        </p:nvSpPr>
        <p:spPr bwMode="auto">
          <a:xfrm>
            <a:off x="2815149" y="1163653"/>
            <a:ext cx="324165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sr-Latn-RS" sz="2000" b="1" i="1" dirty="0" smtClean="0">
                <a:latin typeface="Cambria" pitchFamily="18" charset="0"/>
                <a:cs typeface="Arial" charset="0"/>
              </a:rPr>
              <a:t>18. oktobar 2</a:t>
            </a:r>
            <a:r>
              <a:rPr lang="en-US" sz="2000" b="1" i="1" dirty="0" smtClean="0">
                <a:latin typeface="Cambria" pitchFamily="18" charset="0"/>
                <a:cs typeface="Arial" charset="0"/>
              </a:rPr>
              <a:t>013</a:t>
            </a:r>
            <a:r>
              <a:rPr lang="en-US" sz="2000" b="1" i="1" dirty="0">
                <a:latin typeface="Cambria" pitchFamily="18" charset="0"/>
                <a:cs typeface="Arial" charset="0"/>
              </a:rPr>
              <a:t>, </a:t>
            </a:r>
            <a:r>
              <a:rPr lang="sr-Latn-RS" sz="2000" b="1" i="1" dirty="0" smtClean="0">
                <a:latin typeface="Cambria" pitchFamily="18" charset="0"/>
                <a:cs typeface="Arial" charset="0"/>
              </a:rPr>
              <a:t>Beograd</a:t>
            </a:r>
            <a:endParaRPr lang="en-US" sz="2000" b="1" i="1" dirty="0">
              <a:latin typeface="Cambria" pitchFamily="18" charset="0"/>
              <a:cs typeface="Arial" charset="0"/>
            </a:endParaRPr>
          </a:p>
        </p:txBody>
      </p:sp>
      <p:sp>
        <p:nvSpPr>
          <p:cNvPr id="14340" name="Rectangle 4"/>
          <p:cNvSpPr>
            <a:spLocks noChangeArrowheads="1"/>
          </p:cNvSpPr>
          <p:nvPr/>
        </p:nvSpPr>
        <p:spPr bwMode="auto">
          <a:xfrm>
            <a:off x="2809967" y="332656"/>
            <a:ext cx="544110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en-US" sz="2400" b="1" dirty="0">
                <a:latin typeface="Cambria" pitchFamily="18" charset="0"/>
              </a:rPr>
              <a:t>RAZVOJ ODRŽIVE ENERGIJE U JUGOISTOČNOJ EVROPI</a:t>
            </a:r>
            <a:endParaRPr lang="en-US" sz="2400" b="1" i="1" dirty="0">
              <a:latin typeface="Cambria" pitchFamily="18" charset="0"/>
            </a:endParaRPr>
          </a:p>
        </p:txBody>
      </p:sp>
      <p:cxnSp>
        <p:nvCxnSpPr>
          <p:cNvPr id="7" name="Straight Connector 6"/>
          <p:cNvCxnSpPr/>
          <p:nvPr/>
        </p:nvCxnSpPr>
        <p:spPr>
          <a:xfrm>
            <a:off x="271463" y="1616104"/>
            <a:ext cx="8640762" cy="0"/>
          </a:xfrm>
          <a:prstGeom prst="line">
            <a:avLst/>
          </a:prstGeom>
        </p:spPr>
        <p:style>
          <a:lnRef idx="2">
            <a:schemeClr val="accent3"/>
          </a:lnRef>
          <a:fillRef idx="0">
            <a:schemeClr val="accent3"/>
          </a:fillRef>
          <a:effectRef idx="1">
            <a:schemeClr val="accent3"/>
          </a:effectRef>
          <a:fontRef idx="minor">
            <a:schemeClr val="tx1"/>
          </a:fontRef>
        </p:style>
      </p:cxnSp>
      <p:cxnSp>
        <p:nvCxnSpPr>
          <p:cNvPr id="9" name="Straight Connector 8"/>
          <p:cNvCxnSpPr/>
          <p:nvPr/>
        </p:nvCxnSpPr>
        <p:spPr>
          <a:xfrm>
            <a:off x="271463" y="5013176"/>
            <a:ext cx="8640762" cy="0"/>
          </a:xfrm>
          <a:prstGeom prst="line">
            <a:avLst/>
          </a:prstGeom>
        </p:spPr>
        <p:style>
          <a:lnRef idx="2">
            <a:schemeClr val="accent3"/>
          </a:lnRef>
          <a:fillRef idx="0">
            <a:schemeClr val="accent3"/>
          </a:fillRef>
          <a:effectRef idx="1">
            <a:schemeClr val="accent3"/>
          </a:effectRef>
          <a:fontRef idx="minor">
            <a:schemeClr val="tx1"/>
          </a:fontRef>
        </p:style>
      </p:cxnSp>
      <p:sp>
        <p:nvSpPr>
          <p:cNvPr id="6" name="Slide Number Placeholder 5"/>
          <p:cNvSpPr>
            <a:spLocks noGrp="1"/>
          </p:cNvSpPr>
          <p:nvPr>
            <p:ph type="sldNum" sz="quarter" idx="12"/>
          </p:nvPr>
        </p:nvSpPr>
        <p:spPr/>
        <p:txBody>
          <a:bodyPr/>
          <a:lstStyle/>
          <a:p>
            <a:pPr>
              <a:defRPr/>
            </a:pPr>
            <a:fld id="{A348A010-4072-4533-B922-CDC134E5B0CC}" type="slidenum">
              <a:rPr lang="en-US"/>
              <a:pPr>
                <a:defRPr/>
              </a:pPr>
              <a:t>1</a:t>
            </a:fld>
            <a:endParaRPr lang="en-US"/>
          </a:p>
        </p:txBody>
      </p:sp>
      <p:pic>
        <p:nvPicPr>
          <p:cNvPr id="276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447317"/>
            <a:ext cx="2000108" cy="1168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extBox 2"/>
          <p:cNvSpPr txBox="1">
            <a:spLocks noChangeArrowheads="1"/>
          </p:cNvSpPr>
          <p:nvPr/>
        </p:nvSpPr>
        <p:spPr bwMode="auto">
          <a:xfrm>
            <a:off x="377825" y="765175"/>
            <a:ext cx="8281988" cy="564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buFontTx/>
              <a:buAutoNum type="arabicPeriod"/>
            </a:pPr>
            <a:r>
              <a:rPr lang="en-US" sz="2800">
                <a:latin typeface="Cambria" pitchFamily="18" charset="0"/>
              </a:rPr>
              <a:t>Everything becomes clear when GDP(ppp)/capita is compared</a:t>
            </a:r>
          </a:p>
          <a:p>
            <a:pPr>
              <a:buFontTx/>
              <a:buAutoNum type="arabicPeriod"/>
            </a:pPr>
            <a:r>
              <a:rPr lang="en-US" sz="2800">
                <a:latin typeface="Cambria" pitchFamily="18" charset="0"/>
              </a:rPr>
              <a:t>This indicator refers to economic activities which are at a very low level in Serbia compared to EU 27. </a:t>
            </a:r>
          </a:p>
          <a:p>
            <a:pPr>
              <a:buFontTx/>
              <a:buAutoNum type="arabicPeriod"/>
            </a:pPr>
            <a:r>
              <a:rPr lang="en-US" sz="2800">
                <a:latin typeface="Cambria" pitchFamily="18" charset="0"/>
              </a:rPr>
              <a:t>This means that increased consumption of TPES and electricity  and consequential growth of  CO</a:t>
            </a:r>
            <a:r>
              <a:rPr lang="en-US" sz="2800" baseline="-25000">
                <a:latin typeface="Cambria" pitchFamily="18" charset="0"/>
              </a:rPr>
              <a:t>2 </a:t>
            </a:r>
            <a:r>
              <a:rPr lang="en-US" sz="2800">
                <a:latin typeface="Cambria" pitchFamily="18" charset="0"/>
              </a:rPr>
              <a:t>emissions can be the result of unfavorable  overflow of energy consumption from productive to non-productive activities (public and residential sectors)    </a:t>
            </a:r>
          </a:p>
          <a:p>
            <a:pPr>
              <a:buFontTx/>
              <a:buAutoNum type="arabicPeriod"/>
            </a:pPr>
            <a:r>
              <a:rPr lang="en-US" sz="2800">
                <a:latin typeface="Cambria" pitchFamily="18" charset="0"/>
              </a:rPr>
              <a:t> With all this, there is a decline in the number of population.  </a:t>
            </a:r>
          </a:p>
        </p:txBody>
      </p:sp>
      <p:sp>
        <p:nvSpPr>
          <p:cNvPr id="2" name="Slide Number Placeholder 1"/>
          <p:cNvSpPr>
            <a:spLocks noGrp="1"/>
          </p:cNvSpPr>
          <p:nvPr>
            <p:ph type="sldNum" sz="quarter" idx="12"/>
          </p:nvPr>
        </p:nvSpPr>
        <p:spPr/>
        <p:txBody>
          <a:bodyPr/>
          <a:lstStyle/>
          <a:p>
            <a:pPr>
              <a:defRPr/>
            </a:pPr>
            <a:fld id="{05A4726F-2AEE-4752-A523-C721FFEC98FB}" type="slidenum">
              <a:rPr lang="en-US"/>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4FAFBC66-6C68-40C3-96CE-914A9A5772D4}" type="slidenum">
              <a:rPr lang="en-US"/>
              <a:pPr>
                <a:defRPr/>
              </a:pPr>
              <a:t>11</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374086246"/>
              </p:ext>
            </p:extLst>
          </p:nvPr>
        </p:nvGraphicFramePr>
        <p:xfrm>
          <a:off x="251520" y="1844824"/>
          <a:ext cx="8712968" cy="3617965"/>
        </p:xfrm>
        <a:graphic>
          <a:graphicData uri="http://schemas.openxmlformats.org/drawingml/2006/table">
            <a:tbl>
              <a:tblPr>
                <a:tableStyleId>{5C22544A-7EE6-4342-B048-85BDC9FD1C3A}</a:tableStyleId>
              </a:tblPr>
              <a:tblGrid>
                <a:gridCol w="4356484"/>
                <a:gridCol w="4356484"/>
              </a:tblGrid>
              <a:tr h="357833">
                <a:tc>
                  <a:txBody>
                    <a:bodyPr/>
                    <a:lstStyle/>
                    <a:p>
                      <a:pPr>
                        <a:spcAft>
                          <a:spcPts val="0"/>
                        </a:spcAft>
                      </a:pPr>
                      <a:r>
                        <a:rPr lang="en-US" sz="2000" b="1" baseline="0" dirty="0">
                          <a:ln>
                            <a:solidFill>
                              <a:schemeClr val="tx2">
                                <a:lumMod val="40000"/>
                                <a:lumOff val="60000"/>
                              </a:schemeClr>
                            </a:solidFill>
                          </a:ln>
                          <a:solidFill>
                            <a:schemeClr val="tx1"/>
                          </a:solidFill>
                          <a:effectLst/>
                        </a:rPr>
                        <a:t>SERBIA</a:t>
                      </a:r>
                      <a:endParaRPr lang="en-US" sz="2000" b="1" baseline="0" dirty="0">
                        <a:ln>
                          <a:solidFill>
                            <a:schemeClr val="tx2">
                              <a:lumMod val="40000"/>
                              <a:lumOff val="60000"/>
                            </a:schemeClr>
                          </a:solidFill>
                        </a:ln>
                        <a:solidFill>
                          <a:schemeClr val="tx1"/>
                        </a:solidFill>
                        <a:effectLst/>
                        <a:latin typeface="Times New Roman"/>
                        <a:ea typeface="MS Mincho"/>
                      </a:endParaRPr>
                    </a:p>
                  </a:txBody>
                  <a:tcPr marL="68580" marR="68580" marT="0" marB="0">
                    <a:lnL w="6350" cap="flat" cmpd="sng" algn="ctr">
                      <a:solidFill>
                        <a:schemeClr val="tx2">
                          <a:lumMod val="40000"/>
                          <a:lumOff val="60000"/>
                        </a:schemeClr>
                      </a:solidFill>
                      <a:prstDash val="solid"/>
                      <a:round/>
                      <a:headEnd type="none" w="med" len="med"/>
                      <a:tailEnd type="none" w="med" len="med"/>
                    </a:lnL>
                    <a:lnR w="6350" cap="flat" cmpd="sng" algn="ctr">
                      <a:solidFill>
                        <a:schemeClr val="tx2">
                          <a:lumMod val="40000"/>
                          <a:lumOff val="60000"/>
                        </a:schemeClr>
                      </a:solidFill>
                      <a:prstDash val="solid"/>
                      <a:round/>
                      <a:headEnd type="none" w="med" len="med"/>
                      <a:tailEnd type="none" w="med" len="med"/>
                    </a:lnR>
                    <a:lnT w="6350" cap="flat" cmpd="sng" algn="ctr">
                      <a:solidFill>
                        <a:schemeClr val="tx2">
                          <a:lumMod val="40000"/>
                          <a:lumOff val="60000"/>
                        </a:schemeClr>
                      </a:solidFill>
                      <a:prstDash val="solid"/>
                      <a:round/>
                      <a:headEnd type="none" w="med" len="med"/>
                      <a:tailEnd type="none" w="med" len="med"/>
                    </a:lnT>
                    <a:lnB w="6350" cap="flat" cmpd="sng" algn="ctr">
                      <a:solidFill>
                        <a:schemeClr val="tx2">
                          <a:lumMod val="40000"/>
                          <a:lumOff val="60000"/>
                        </a:schemeClr>
                      </a:solidFill>
                      <a:prstDash val="solid"/>
                      <a:round/>
                      <a:headEnd type="none" w="med" len="med"/>
                      <a:tailEnd type="none" w="med" len="med"/>
                    </a:lnB>
                  </a:tcPr>
                </a:tc>
                <a:tc>
                  <a:txBody>
                    <a:bodyPr/>
                    <a:lstStyle/>
                    <a:p>
                      <a:pPr>
                        <a:spcAft>
                          <a:spcPts val="0"/>
                        </a:spcAft>
                      </a:pPr>
                      <a:r>
                        <a:rPr lang="en-US" sz="2000" b="1" baseline="0" dirty="0" smtClean="0">
                          <a:ln>
                            <a:solidFill>
                              <a:schemeClr val="tx2">
                                <a:lumMod val="40000"/>
                                <a:lumOff val="60000"/>
                              </a:schemeClr>
                            </a:solidFill>
                          </a:ln>
                          <a:solidFill>
                            <a:schemeClr val="tx1"/>
                          </a:solidFill>
                          <a:effectLst/>
                        </a:rPr>
                        <a:t>EU 27</a:t>
                      </a:r>
                      <a:endParaRPr lang="en-US" sz="2000" b="1" baseline="0" dirty="0">
                        <a:ln>
                          <a:solidFill>
                            <a:schemeClr val="tx2">
                              <a:lumMod val="40000"/>
                              <a:lumOff val="60000"/>
                            </a:schemeClr>
                          </a:solidFill>
                        </a:ln>
                        <a:solidFill>
                          <a:schemeClr val="tx1"/>
                        </a:solidFill>
                        <a:effectLst/>
                        <a:latin typeface="Times New Roman"/>
                        <a:ea typeface="MS Mincho"/>
                      </a:endParaRPr>
                    </a:p>
                  </a:txBody>
                  <a:tcPr marL="68580" marR="68580" marT="0" marB="0">
                    <a:lnL w="6350" cap="flat" cmpd="sng" algn="ctr">
                      <a:solidFill>
                        <a:schemeClr val="tx2">
                          <a:lumMod val="40000"/>
                          <a:lumOff val="60000"/>
                        </a:schemeClr>
                      </a:solidFill>
                      <a:prstDash val="solid"/>
                      <a:round/>
                      <a:headEnd type="none" w="med" len="med"/>
                      <a:tailEnd type="none" w="med" len="med"/>
                    </a:lnL>
                    <a:lnR w="6350" cap="flat" cmpd="sng" algn="ctr">
                      <a:solidFill>
                        <a:schemeClr val="tx2">
                          <a:lumMod val="40000"/>
                          <a:lumOff val="60000"/>
                        </a:schemeClr>
                      </a:solidFill>
                      <a:prstDash val="solid"/>
                      <a:round/>
                      <a:headEnd type="none" w="med" len="med"/>
                      <a:tailEnd type="none" w="med" len="med"/>
                    </a:lnR>
                    <a:lnT w="6350" cap="flat" cmpd="sng" algn="ctr">
                      <a:solidFill>
                        <a:schemeClr val="tx2">
                          <a:lumMod val="40000"/>
                          <a:lumOff val="60000"/>
                        </a:schemeClr>
                      </a:solidFill>
                      <a:prstDash val="solid"/>
                      <a:round/>
                      <a:headEnd type="none" w="med" len="med"/>
                      <a:tailEnd type="none" w="med" len="med"/>
                    </a:lnT>
                    <a:lnB w="6350" cap="flat" cmpd="sng" algn="ctr">
                      <a:solidFill>
                        <a:schemeClr val="tx2">
                          <a:lumMod val="40000"/>
                          <a:lumOff val="60000"/>
                        </a:schemeClr>
                      </a:solidFill>
                      <a:prstDash val="solid"/>
                      <a:round/>
                      <a:headEnd type="none" w="med" len="med"/>
                      <a:tailEnd type="none" w="med" len="med"/>
                    </a:lnB>
                  </a:tcPr>
                </a:tc>
              </a:tr>
              <a:tr h="357833">
                <a:tc>
                  <a:txBody>
                    <a:bodyPr/>
                    <a:lstStyle/>
                    <a:p>
                      <a:pPr>
                        <a:spcAft>
                          <a:spcPts val="0"/>
                        </a:spcAft>
                      </a:pPr>
                      <a:r>
                        <a:rPr lang="en-US" sz="2000" b="1" baseline="0" dirty="0">
                          <a:ln>
                            <a:solidFill>
                              <a:schemeClr val="tx2">
                                <a:lumMod val="40000"/>
                                <a:lumOff val="60000"/>
                              </a:schemeClr>
                            </a:solidFill>
                          </a:ln>
                          <a:solidFill>
                            <a:schemeClr val="tx1"/>
                          </a:solidFill>
                          <a:effectLst/>
                        </a:rPr>
                        <a:t>Slight decline of population</a:t>
                      </a:r>
                      <a:endParaRPr lang="en-US" sz="2000" b="1" baseline="0" dirty="0">
                        <a:ln>
                          <a:solidFill>
                            <a:schemeClr val="tx2">
                              <a:lumMod val="40000"/>
                              <a:lumOff val="60000"/>
                            </a:schemeClr>
                          </a:solidFill>
                        </a:ln>
                        <a:solidFill>
                          <a:schemeClr val="tx1"/>
                        </a:solidFill>
                        <a:effectLst/>
                        <a:latin typeface="Times New Roman"/>
                        <a:ea typeface="MS Mincho"/>
                      </a:endParaRPr>
                    </a:p>
                  </a:txBody>
                  <a:tcPr marL="68580" marR="68580" marT="0" marB="0">
                    <a:lnL w="6350" cap="flat" cmpd="sng" algn="ctr">
                      <a:solidFill>
                        <a:schemeClr val="tx2">
                          <a:lumMod val="40000"/>
                          <a:lumOff val="60000"/>
                        </a:schemeClr>
                      </a:solidFill>
                      <a:prstDash val="solid"/>
                      <a:round/>
                      <a:headEnd type="none" w="med" len="med"/>
                      <a:tailEnd type="none" w="med" len="med"/>
                    </a:lnL>
                    <a:lnR w="6350" cap="flat" cmpd="sng" algn="ctr">
                      <a:solidFill>
                        <a:schemeClr val="tx2">
                          <a:lumMod val="40000"/>
                          <a:lumOff val="60000"/>
                        </a:schemeClr>
                      </a:solidFill>
                      <a:prstDash val="solid"/>
                      <a:round/>
                      <a:headEnd type="none" w="med" len="med"/>
                      <a:tailEnd type="none" w="med" len="med"/>
                    </a:lnR>
                    <a:lnT w="6350" cap="flat" cmpd="sng" algn="ctr">
                      <a:solidFill>
                        <a:schemeClr val="tx2">
                          <a:lumMod val="40000"/>
                          <a:lumOff val="60000"/>
                        </a:schemeClr>
                      </a:solidFill>
                      <a:prstDash val="solid"/>
                      <a:round/>
                      <a:headEnd type="none" w="med" len="med"/>
                      <a:tailEnd type="none" w="med" len="med"/>
                    </a:lnT>
                    <a:lnB w="6350" cap="flat" cmpd="sng" algn="ctr">
                      <a:solidFill>
                        <a:schemeClr val="tx2">
                          <a:lumMod val="40000"/>
                          <a:lumOff val="60000"/>
                        </a:schemeClr>
                      </a:solidFill>
                      <a:prstDash val="solid"/>
                      <a:round/>
                      <a:headEnd type="none" w="med" len="med"/>
                      <a:tailEnd type="none" w="med" len="med"/>
                    </a:lnB>
                  </a:tcPr>
                </a:tc>
                <a:tc>
                  <a:txBody>
                    <a:bodyPr/>
                    <a:lstStyle/>
                    <a:p>
                      <a:pPr marL="160020" indent="-160020">
                        <a:spcAft>
                          <a:spcPts val="0"/>
                        </a:spcAft>
                      </a:pPr>
                      <a:r>
                        <a:rPr lang="en-US" sz="2000" b="1" baseline="0" dirty="0">
                          <a:ln>
                            <a:solidFill>
                              <a:schemeClr val="tx2">
                                <a:lumMod val="40000"/>
                                <a:lumOff val="60000"/>
                              </a:schemeClr>
                            </a:solidFill>
                          </a:ln>
                          <a:solidFill>
                            <a:schemeClr val="tx1"/>
                          </a:solidFill>
                          <a:effectLst/>
                        </a:rPr>
                        <a:t>Very slight growth of population</a:t>
                      </a:r>
                      <a:endParaRPr lang="en-US" sz="2000" b="1" baseline="0" dirty="0">
                        <a:ln>
                          <a:solidFill>
                            <a:schemeClr val="tx2">
                              <a:lumMod val="40000"/>
                              <a:lumOff val="60000"/>
                            </a:schemeClr>
                          </a:solidFill>
                        </a:ln>
                        <a:solidFill>
                          <a:schemeClr val="tx1"/>
                        </a:solidFill>
                        <a:effectLst/>
                        <a:latin typeface="Times New Roman"/>
                        <a:ea typeface="MS Mincho"/>
                      </a:endParaRPr>
                    </a:p>
                  </a:txBody>
                  <a:tcPr marL="68580" marR="68580" marT="0" marB="0">
                    <a:lnL w="6350" cap="flat" cmpd="sng" algn="ctr">
                      <a:solidFill>
                        <a:schemeClr val="tx2">
                          <a:lumMod val="40000"/>
                          <a:lumOff val="60000"/>
                        </a:schemeClr>
                      </a:solidFill>
                      <a:prstDash val="solid"/>
                      <a:round/>
                      <a:headEnd type="none" w="med" len="med"/>
                      <a:tailEnd type="none" w="med" len="med"/>
                    </a:lnL>
                    <a:lnR w="6350" cap="flat" cmpd="sng" algn="ctr">
                      <a:solidFill>
                        <a:schemeClr val="tx2">
                          <a:lumMod val="40000"/>
                          <a:lumOff val="60000"/>
                        </a:schemeClr>
                      </a:solidFill>
                      <a:prstDash val="solid"/>
                      <a:round/>
                      <a:headEnd type="none" w="med" len="med"/>
                      <a:tailEnd type="none" w="med" len="med"/>
                    </a:lnR>
                    <a:lnT w="6350" cap="flat" cmpd="sng" algn="ctr">
                      <a:solidFill>
                        <a:schemeClr val="tx2">
                          <a:lumMod val="40000"/>
                          <a:lumOff val="60000"/>
                        </a:schemeClr>
                      </a:solidFill>
                      <a:prstDash val="solid"/>
                      <a:round/>
                      <a:headEnd type="none" w="med" len="med"/>
                      <a:tailEnd type="none" w="med" len="med"/>
                    </a:lnT>
                    <a:lnB w="6350" cap="flat" cmpd="sng" algn="ctr">
                      <a:solidFill>
                        <a:schemeClr val="tx2">
                          <a:lumMod val="40000"/>
                          <a:lumOff val="60000"/>
                        </a:schemeClr>
                      </a:solidFill>
                      <a:prstDash val="solid"/>
                      <a:round/>
                      <a:headEnd type="none" w="med" len="med"/>
                      <a:tailEnd type="none" w="med" len="med"/>
                    </a:lnB>
                  </a:tcPr>
                </a:tc>
              </a:tr>
              <a:tr h="357833">
                <a:tc>
                  <a:txBody>
                    <a:bodyPr/>
                    <a:lstStyle/>
                    <a:p>
                      <a:pPr>
                        <a:spcAft>
                          <a:spcPts val="0"/>
                        </a:spcAft>
                      </a:pPr>
                      <a:r>
                        <a:rPr lang="en-US" sz="2000" b="1" baseline="0" dirty="0">
                          <a:ln>
                            <a:solidFill>
                              <a:schemeClr val="tx2">
                                <a:lumMod val="40000"/>
                                <a:lumOff val="60000"/>
                              </a:schemeClr>
                            </a:solidFill>
                          </a:ln>
                          <a:solidFill>
                            <a:schemeClr val="tx1"/>
                          </a:solidFill>
                          <a:effectLst/>
                        </a:rPr>
                        <a:t>Slowdown of economic growth</a:t>
                      </a:r>
                      <a:endParaRPr lang="en-US" sz="2000" b="1" baseline="0" dirty="0">
                        <a:ln>
                          <a:solidFill>
                            <a:schemeClr val="tx2">
                              <a:lumMod val="40000"/>
                              <a:lumOff val="60000"/>
                            </a:schemeClr>
                          </a:solidFill>
                        </a:ln>
                        <a:solidFill>
                          <a:schemeClr val="tx1"/>
                        </a:solidFill>
                        <a:effectLst/>
                        <a:latin typeface="Times New Roman"/>
                        <a:ea typeface="MS Mincho"/>
                      </a:endParaRPr>
                    </a:p>
                  </a:txBody>
                  <a:tcPr marL="68580" marR="68580" marT="0" marB="0">
                    <a:lnL w="6350" cap="flat" cmpd="sng" algn="ctr">
                      <a:solidFill>
                        <a:schemeClr val="tx2">
                          <a:lumMod val="40000"/>
                          <a:lumOff val="60000"/>
                        </a:schemeClr>
                      </a:solidFill>
                      <a:prstDash val="solid"/>
                      <a:round/>
                      <a:headEnd type="none" w="med" len="med"/>
                      <a:tailEnd type="none" w="med" len="med"/>
                    </a:lnL>
                    <a:lnR w="6350" cap="flat" cmpd="sng" algn="ctr">
                      <a:solidFill>
                        <a:schemeClr val="tx2">
                          <a:lumMod val="40000"/>
                          <a:lumOff val="60000"/>
                        </a:schemeClr>
                      </a:solidFill>
                      <a:prstDash val="solid"/>
                      <a:round/>
                      <a:headEnd type="none" w="med" len="med"/>
                      <a:tailEnd type="none" w="med" len="med"/>
                    </a:lnR>
                    <a:lnT w="6350" cap="flat" cmpd="sng" algn="ctr">
                      <a:solidFill>
                        <a:schemeClr val="tx2">
                          <a:lumMod val="40000"/>
                          <a:lumOff val="60000"/>
                        </a:schemeClr>
                      </a:solidFill>
                      <a:prstDash val="solid"/>
                      <a:round/>
                      <a:headEnd type="none" w="med" len="med"/>
                      <a:tailEnd type="none" w="med" len="med"/>
                    </a:lnT>
                    <a:lnB w="6350" cap="flat" cmpd="sng" algn="ctr">
                      <a:solidFill>
                        <a:schemeClr val="tx2">
                          <a:lumMod val="40000"/>
                          <a:lumOff val="60000"/>
                        </a:schemeClr>
                      </a:solidFill>
                      <a:prstDash val="solid"/>
                      <a:round/>
                      <a:headEnd type="none" w="med" len="med"/>
                      <a:tailEnd type="none" w="med" len="med"/>
                    </a:lnB>
                  </a:tcPr>
                </a:tc>
                <a:tc>
                  <a:txBody>
                    <a:bodyPr/>
                    <a:lstStyle/>
                    <a:p>
                      <a:pPr marL="160020" indent="-160020">
                        <a:spcAft>
                          <a:spcPts val="0"/>
                        </a:spcAft>
                      </a:pPr>
                      <a:r>
                        <a:rPr lang="en-US" sz="2000" b="1" baseline="0" dirty="0">
                          <a:ln>
                            <a:solidFill>
                              <a:schemeClr val="tx2">
                                <a:lumMod val="40000"/>
                                <a:lumOff val="60000"/>
                              </a:schemeClr>
                            </a:solidFill>
                          </a:ln>
                          <a:solidFill>
                            <a:schemeClr val="tx1"/>
                          </a:solidFill>
                          <a:effectLst/>
                        </a:rPr>
                        <a:t>Stable economic development</a:t>
                      </a:r>
                      <a:endParaRPr lang="en-US" sz="2000" b="1" baseline="0" dirty="0">
                        <a:ln>
                          <a:solidFill>
                            <a:schemeClr val="tx2">
                              <a:lumMod val="40000"/>
                              <a:lumOff val="60000"/>
                            </a:schemeClr>
                          </a:solidFill>
                        </a:ln>
                        <a:solidFill>
                          <a:schemeClr val="tx1"/>
                        </a:solidFill>
                        <a:effectLst/>
                        <a:latin typeface="Times New Roman"/>
                        <a:ea typeface="MS Mincho"/>
                      </a:endParaRPr>
                    </a:p>
                  </a:txBody>
                  <a:tcPr marL="68580" marR="68580" marT="0" marB="0">
                    <a:lnL w="6350" cap="flat" cmpd="sng" algn="ctr">
                      <a:solidFill>
                        <a:schemeClr val="tx2">
                          <a:lumMod val="40000"/>
                          <a:lumOff val="60000"/>
                        </a:schemeClr>
                      </a:solidFill>
                      <a:prstDash val="solid"/>
                      <a:round/>
                      <a:headEnd type="none" w="med" len="med"/>
                      <a:tailEnd type="none" w="med" len="med"/>
                    </a:lnL>
                    <a:lnR w="6350" cap="flat" cmpd="sng" algn="ctr">
                      <a:solidFill>
                        <a:schemeClr val="tx2">
                          <a:lumMod val="40000"/>
                          <a:lumOff val="60000"/>
                        </a:schemeClr>
                      </a:solidFill>
                      <a:prstDash val="solid"/>
                      <a:round/>
                      <a:headEnd type="none" w="med" len="med"/>
                      <a:tailEnd type="none" w="med" len="med"/>
                    </a:lnR>
                    <a:lnT w="6350" cap="flat" cmpd="sng" algn="ctr">
                      <a:solidFill>
                        <a:schemeClr val="tx2">
                          <a:lumMod val="40000"/>
                          <a:lumOff val="60000"/>
                        </a:schemeClr>
                      </a:solidFill>
                      <a:prstDash val="solid"/>
                      <a:round/>
                      <a:headEnd type="none" w="med" len="med"/>
                      <a:tailEnd type="none" w="med" len="med"/>
                    </a:lnT>
                    <a:lnB w="6350" cap="flat" cmpd="sng" algn="ctr">
                      <a:solidFill>
                        <a:schemeClr val="tx2">
                          <a:lumMod val="40000"/>
                          <a:lumOff val="60000"/>
                        </a:schemeClr>
                      </a:solidFill>
                      <a:prstDash val="solid"/>
                      <a:round/>
                      <a:headEnd type="none" w="med" len="med"/>
                      <a:tailEnd type="none" w="med" len="med"/>
                    </a:lnB>
                  </a:tcPr>
                </a:tc>
              </a:tr>
              <a:tr h="715666">
                <a:tc>
                  <a:txBody>
                    <a:bodyPr/>
                    <a:lstStyle/>
                    <a:p>
                      <a:pPr>
                        <a:spcAft>
                          <a:spcPts val="0"/>
                        </a:spcAft>
                      </a:pPr>
                      <a:r>
                        <a:rPr lang="en-US" sz="2000" b="1" baseline="0" dirty="0">
                          <a:ln>
                            <a:solidFill>
                              <a:schemeClr val="tx2">
                                <a:lumMod val="40000"/>
                                <a:lumOff val="60000"/>
                              </a:schemeClr>
                            </a:solidFill>
                          </a:ln>
                          <a:solidFill>
                            <a:schemeClr val="tx1"/>
                          </a:solidFill>
                          <a:effectLst/>
                        </a:rPr>
                        <a:t>Considerable growth in primary energy consumption per capita</a:t>
                      </a:r>
                      <a:endParaRPr lang="en-US" sz="2000" b="1" baseline="0" dirty="0">
                        <a:ln>
                          <a:solidFill>
                            <a:schemeClr val="tx2">
                              <a:lumMod val="40000"/>
                              <a:lumOff val="60000"/>
                            </a:schemeClr>
                          </a:solidFill>
                        </a:ln>
                        <a:solidFill>
                          <a:schemeClr val="tx1"/>
                        </a:solidFill>
                        <a:effectLst/>
                        <a:latin typeface="Times New Roman"/>
                        <a:ea typeface="MS Mincho"/>
                      </a:endParaRPr>
                    </a:p>
                  </a:txBody>
                  <a:tcPr marL="68580" marR="68580" marT="0" marB="0">
                    <a:lnL w="6350" cap="flat" cmpd="sng" algn="ctr">
                      <a:solidFill>
                        <a:schemeClr val="tx2">
                          <a:lumMod val="40000"/>
                          <a:lumOff val="60000"/>
                        </a:schemeClr>
                      </a:solidFill>
                      <a:prstDash val="solid"/>
                      <a:round/>
                      <a:headEnd type="none" w="med" len="med"/>
                      <a:tailEnd type="none" w="med" len="med"/>
                    </a:lnL>
                    <a:lnR w="6350" cap="flat" cmpd="sng" algn="ctr">
                      <a:solidFill>
                        <a:schemeClr val="tx2">
                          <a:lumMod val="40000"/>
                          <a:lumOff val="60000"/>
                        </a:schemeClr>
                      </a:solidFill>
                      <a:prstDash val="solid"/>
                      <a:round/>
                      <a:headEnd type="none" w="med" len="med"/>
                      <a:tailEnd type="none" w="med" len="med"/>
                    </a:lnR>
                    <a:lnT w="6350" cap="flat" cmpd="sng" algn="ctr">
                      <a:solidFill>
                        <a:schemeClr val="tx2">
                          <a:lumMod val="40000"/>
                          <a:lumOff val="60000"/>
                        </a:schemeClr>
                      </a:solidFill>
                      <a:prstDash val="solid"/>
                      <a:round/>
                      <a:headEnd type="none" w="med" len="med"/>
                      <a:tailEnd type="none" w="med" len="med"/>
                    </a:lnT>
                    <a:lnB w="6350" cap="flat" cmpd="sng" algn="ctr">
                      <a:solidFill>
                        <a:schemeClr val="tx2">
                          <a:lumMod val="40000"/>
                          <a:lumOff val="60000"/>
                        </a:schemeClr>
                      </a:solidFill>
                      <a:prstDash val="solid"/>
                      <a:round/>
                      <a:headEnd type="none" w="med" len="med"/>
                      <a:tailEnd type="none" w="med" len="med"/>
                    </a:lnB>
                  </a:tcPr>
                </a:tc>
                <a:tc>
                  <a:txBody>
                    <a:bodyPr/>
                    <a:lstStyle/>
                    <a:p>
                      <a:pPr marL="0" indent="0">
                        <a:spcAft>
                          <a:spcPts val="0"/>
                        </a:spcAft>
                      </a:pPr>
                      <a:r>
                        <a:rPr lang="en-US" sz="2000" b="1" baseline="0" dirty="0">
                          <a:ln>
                            <a:solidFill>
                              <a:schemeClr val="tx2">
                                <a:lumMod val="40000"/>
                                <a:lumOff val="60000"/>
                              </a:schemeClr>
                            </a:solidFill>
                          </a:ln>
                          <a:solidFill>
                            <a:schemeClr val="tx1"/>
                          </a:solidFill>
                          <a:effectLst/>
                        </a:rPr>
                        <a:t>Stagnation in the consumption of primary energy per capita</a:t>
                      </a:r>
                      <a:endParaRPr lang="en-US" sz="2000" b="1" baseline="0" dirty="0">
                        <a:ln>
                          <a:solidFill>
                            <a:schemeClr val="tx2">
                              <a:lumMod val="40000"/>
                              <a:lumOff val="60000"/>
                            </a:schemeClr>
                          </a:solidFill>
                        </a:ln>
                        <a:solidFill>
                          <a:schemeClr val="tx1"/>
                        </a:solidFill>
                        <a:effectLst/>
                        <a:latin typeface="Times New Roman"/>
                        <a:ea typeface="MS Mincho"/>
                      </a:endParaRPr>
                    </a:p>
                  </a:txBody>
                  <a:tcPr marL="68580" marR="68580" marT="0" marB="0">
                    <a:lnL w="6350" cap="flat" cmpd="sng" algn="ctr">
                      <a:solidFill>
                        <a:schemeClr val="tx2">
                          <a:lumMod val="40000"/>
                          <a:lumOff val="60000"/>
                        </a:schemeClr>
                      </a:solidFill>
                      <a:prstDash val="solid"/>
                      <a:round/>
                      <a:headEnd type="none" w="med" len="med"/>
                      <a:tailEnd type="none" w="med" len="med"/>
                    </a:lnL>
                    <a:lnR w="6350" cap="flat" cmpd="sng" algn="ctr">
                      <a:solidFill>
                        <a:schemeClr val="tx2">
                          <a:lumMod val="40000"/>
                          <a:lumOff val="60000"/>
                        </a:schemeClr>
                      </a:solidFill>
                      <a:prstDash val="solid"/>
                      <a:round/>
                      <a:headEnd type="none" w="med" len="med"/>
                      <a:tailEnd type="none" w="med" len="med"/>
                    </a:lnR>
                    <a:lnT w="6350" cap="flat" cmpd="sng" algn="ctr">
                      <a:solidFill>
                        <a:schemeClr val="tx2">
                          <a:lumMod val="40000"/>
                          <a:lumOff val="60000"/>
                        </a:schemeClr>
                      </a:solidFill>
                      <a:prstDash val="solid"/>
                      <a:round/>
                      <a:headEnd type="none" w="med" len="med"/>
                      <a:tailEnd type="none" w="med" len="med"/>
                    </a:lnT>
                    <a:lnB w="6350" cap="flat" cmpd="sng" algn="ctr">
                      <a:solidFill>
                        <a:schemeClr val="tx2">
                          <a:lumMod val="40000"/>
                          <a:lumOff val="60000"/>
                        </a:schemeClr>
                      </a:solidFill>
                      <a:prstDash val="solid"/>
                      <a:round/>
                      <a:headEnd type="none" w="med" len="med"/>
                      <a:tailEnd type="none" w="med" len="med"/>
                    </a:lnB>
                  </a:tcPr>
                </a:tc>
              </a:tr>
              <a:tr h="574939">
                <a:tc>
                  <a:txBody>
                    <a:bodyPr/>
                    <a:lstStyle/>
                    <a:p>
                      <a:pPr>
                        <a:spcAft>
                          <a:spcPts val="0"/>
                        </a:spcAft>
                      </a:pPr>
                      <a:r>
                        <a:rPr lang="en-US" sz="2000" b="1" baseline="0" dirty="0" smtClean="0">
                          <a:ln>
                            <a:solidFill>
                              <a:schemeClr val="tx2">
                                <a:lumMod val="40000"/>
                                <a:lumOff val="60000"/>
                              </a:schemeClr>
                            </a:solidFill>
                          </a:ln>
                          <a:solidFill>
                            <a:schemeClr val="tx1"/>
                          </a:solidFill>
                          <a:effectLst/>
                        </a:rPr>
                        <a:t>Growth </a:t>
                      </a:r>
                      <a:r>
                        <a:rPr lang="en-US" sz="2000" b="1" baseline="0" dirty="0">
                          <a:ln>
                            <a:solidFill>
                              <a:schemeClr val="tx2">
                                <a:lumMod val="40000"/>
                                <a:lumOff val="60000"/>
                              </a:schemeClr>
                            </a:solidFill>
                          </a:ln>
                          <a:solidFill>
                            <a:schemeClr val="tx1"/>
                          </a:solidFill>
                          <a:effectLst/>
                        </a:rPr>
                        <a:t>in electrical energy </a:t>
                      </a:r>
                      <a:r>
                        <a:rPr lang="en-US" sz="2000" b="1" baseline="0" dirty="0" smtClean="0">
                          <a:ln>
                            <a:solidFill>
                              <a:schemeClr val="tx2">
                                <a:lumMod val="40000"/>
                                <a:lumOff val="60000"/>
                              </a:schemeClr>
                            </a:solidFill>
                          </a:ln>
                          <a:solidFill>
                            <a:schemeClr val="tx1"/>
                          </a:solidFill>
                          <a:effectLst/>
                        </a:rPr>
                        <a:t>consumption per </a:t>
                      </a:r>
                      <a:r>
                        <a:rPr lang="en-US" sz="2000" b="1" baseline="0" dirty="0">
                          <a:ln>
                            <a:solidFill>
                              <a:schemeClr val="tx2">
                                <a:lumMod val="40000"/>
                                <a:lumOff val="60000"/>
                              </a:schemeClr>
                            </a:solidFill>
                          </a:ln>
                          <a:solidFill>
                            <a:schemeClr val="tx1"/>
                          </a:solidFill>
                          <a:effectLst/>
                        </a:rPr>
                        <a:t>capita</a:t>
                      </a:r>
                      <a:endParaRPr lang="en-US" sz="2000" b="1" baseline="0" dirty="0">
                        <a:ln>
                          <a:solidFill>
                            <a:schemeClr val="tx2">
                              <a:lumMod val="40000"/>
                              <a:lumOff val="60000"/>
                            </a:schemeClr>
                          </a:solidFill>
                        </a:ln>
                        <a:solidFill>
                          <a:schemeClr val="tx1"/>
                        </a:solidFill>
                        <a:effectLst/>
                        <a:latin typeface="Times New Roman"/>
                        <a:ea typeface="MS Mincho"/>
                      </a:endParaRPr>
                    </a:p>
                  </a:txBody>
                  <a:tcPr marL="68580" marR="68580" marT="0" marB="0">
                    <a:lnL w="6350" cap="flat" cmpd="sng" algn="ctr">
                      <a:solidFill>
                        <a:schemeClr val="tx2">
                          <a:lumMod val="40000"/>
                          <a:lumOff val="60000"/>
                        </a:schemeClr>
                      </a:solidFill>
                      <a:prstDash val="solid"/>
                      <a:round/>
                      <a:headEnd type="none" w="med" len="med"/>
                      <a:tailEnd type="none" w="med" len="med"/>
                    </a:lnL>
                    <a:lnR w="6350" cap="flat" cmpd="sng" algn="ctr">
                      <a:solidFill>
                        <a:schemeClr val="tx2">
                          <a:lumMod val="40000"/>
                          <a:lumOff val="60000"/>
                        </a:schemeClr>
                      </a:solidFill>
                      <a:prstDash val="solid"/>
                      <a:round/>
                      <a:headEnd type="none" w="med" len="med"/>
                      <a:tailEnd type="none" w="med" len="med"/>
                    </a:lnR>
                    <a:lnT w="6350" cap="flat" cmpd="sng" algn="ctr">
                      <a:solidFill>
                        <a:schemeClr val="tx2">
                          <a:lumMod val="40000"/>
                          <a:lumOff val="60000"/>
                        </a:schemeClr>
                      </a:solidFill>
                      <a:prstDash val="solid"/>
                      <a:round/>
                      <a:headEnd type="none" w="med" len="med"/>
                      <a:tailEnd type="none" w="med" len="med"/>
                    </a:lnT>
                    <a:lnB w="6350" cap="flat" cmpd="sng" algn="ctr">
                      <a:solidFill>
                        <a:schemeClr val="tx2">
                          <a:lumMod val="40000"/>
                          <a:lumOff val="60000"/>
                        </a:schemeClr>
                      </a:solidFill>
                      <a:prstDash val="solid"/>
                      <a:round/>
                      <a:headEnd type="none" w="med" len="med"/>
                      <a:tailEnd type="none" w="med" len="med"/>
                    </a:lnB>
                  </a:tcPr>
                </a:tc>
                <a:tc>
                  <a:txBody>
                    <a:bodyPr/>
                    <a:lstStyle/>
                    <a:p>
                      <a:pPr marL="0" indent="0">
                        <a:spcAft>
                          <a:spcPts val="0"/>
                        </a:spcAft>
                      </a:pPr>
                      <a:r>
                        <a:rPr lang="en-US" sz="2000" b="1" baseline="0" dirty="0" smtClean="0">
                          <a:ln>
                            <a:solidFill>
                              <a:schemeClr val="tx2">
                                <a:lumMod val="40000"/>
                                <a:lumOff val="60000"/>
                              </a:schemeClr>
                            </a:solidFill>
                          </a:ln>
                          <a:solidFill>
                            <a:schemeClr val="tx1"/>
                          </a:solidFill>
                          <a:effectLst/>
                        </a:rPr>
                        <a:t>Growth </a:t>
                      </a:r>
                      <a:r>
                        <a:rPr lang="en-US" sz="2000" b="1" baseline="0" dirty="0">
                          <a:ln>
                            <a:solidFill>
                              <a:schemeClr val="tx2">
                                <a:lumMod val="40000"/>
                                <a:lumOff val="60000"/>
                              </a:schemeClr>
                            </a:solidFill>
                          </a:ln>
                          <a:solidFill>
                            <a:schemeClr val="tx1"/>
                          </a:solidFill>
                          <a:effectLst/>
                        </a:rPr>
                        <a:t>in electrical energy consumption per capita</a:t>
                      </a:r>
                      <a:endParaRPr lang="en-US" sz="2000" b="1" baseline="0" dirty="0">
                        <a:ln>
                          <a:solidFill>
                            <a:schemeClr val="tx2">
                              <a:lumMod val="40000"/>
                              <a:lumOff val="60000"/>
                            </a:schemeClr>
                          </a:solidFill>
                        </a:ln>
                        <a:solidFill>
                          <a:schemeClr val="tx1"/>
                        </a:solidFill>
                        <a:effectLst/>
                        <a:latin typeface="Times New Roman"/>
                        <a:ea typeface="MS Mincho"/>
                      </a:endParaRPr>
                    </a:p>
                  </a:txBody>
                  <a:tcPr marL="68580" marR="68580" marT="0" marB="0">
                    <a:lnL w="6350" cap="flat" cmpd="sng" algn="ctr">
                      <a:solidFill>
                        <a:schemeClr val="tx2">
                          <a:lumMod val="40000"/>
                          <a:lumOff val="60000"/>
                        </a:schemeClr>
                      </a:solidFill>
                      <a:prstDash val="solid"/>
                      <a:round/>
                      <a:headEnd type="none" w="med" len="med"/>
                      <a:tailEnd type="none" w="med" len="med"/>
                    </a:lnL>
                    <a:lnR w="6350" cap="flat" cmpd="sng" algn="ctr">
                      <a:solidFill>
                        <a:schemeClr val="tx2">
                          <a:lumMod val="40000"/>
                          <a:lumOff val="60000"/>
                        </a:schemeClr>
                      </a:solidFill>
                      <a:prstDash val="solid"/>
                      <a:round/>
                      <a:headEnd type="none" w="med" len="med"/>
                      <a:tailEnd type="none" w="med" len="med"/>
                    </a:lnR>
                    <a:lnT w="6350" cap="flat" cmpd="sng" algn="ctr">
                      <a:solidFill>
                        <a:schemeClr val="tx2">
                          <a:lumMod val="40000"/>
                          <a:lumOff val="60000"/>
                        </a:schemeClr>
                      </a:solidFill>
                      <a:prstDash val="solid"/>
                      <a:round/>
                      <a:headEnd type="none" w="med" len="med"/>
                      <a:tailEnd type="none" w="med" len="med"/>
                    </a:lnT>
                    <a:lnB w="6350" cap="flat" cmpd="sng" algn="ctr">
                      <a:solidFill>
                        <a:schemeClr val="tx2">
                          <a:lumMod val="40000"/>
                          <a:lumOff val="60000"/>
                        </a:schemeClr>
                      </a:solidFill>
                      <a:prstDash val="solid"/>
                      <a:round/>
                      <a:headEnd type="none" w="med" len="med"/>
                      <a:tailEnd type="none" w="med" len="med"/>
                    </a:lnB>
                  </a:tcPr>
                </a:tc>
              </a:tr>
              <a:tr h="574939">
                <a:tc>
                  <a:txBody>
                    <a:bodyPr/>
                    <a:lstStyle/>
                    <a:p>
                      <a:pPr>
                        <a:spcAft>
                          <a:spcPts val="0"/>
                        </a:spcAft>
                      </a:pPr>
                      <a:r>
                        <a:rPr lang="en-US" sz="2000" b="1" baseline="0" dirty="0">
                          <a:ln>
                            <a:solidFill>
                              <a:schemeClr val="tx2">
                                <a:lumMod val="40000"/>
                                <a:lumOff val="60000"/>
                              </a:schemeClr>
                            </a:solidFill>
                          </a:ln>
                          <a:solidFill>
                            <a:schemeClr val="tx1"/>
                          </a:solidFill>
                          <a:effectLst/>
                        </a:rPr>
                        <a:t>Considerable growth in carbon dioxide emissions per capita</a:t>
                      </a:r>
                      <a:endParaRPr lang="en-US" sz="2000" b="1" baseline="0" dirty="0">
                        <a:ln>
                          <a:solidFill>
                            <a:schemeClr val="tx2">
                              <a:lumMod val="40000"/>
                              <a:lumOff val="60000"/>
                            </a:schemeClr>
                          </a:solidFill>
                        </a:ln>
                        <a:solidFill>
                          <a:schemeClr val="tx1"/>
                        </a:solidFill>
                        <a:effectLst/>
                        <a:latin typeface="Times New Roman"/>
                        <a:ea typeface="MS Mincho"/>
                      </a:endParaRPr>
                    </a:p>
                  </a:txBody>
                  <a:tcPr marL="68580" marR="68580" marT="0" marB="0">
                    <a:lnL w="6350" cap="flat" cmpd="sng" algn="ctr">
                      <a:solidFill>
                        <a:schemeClr val="tx2">
                          <a:lumMod val="40000"/>
                          <a:lumOff val="60000"/>
                        </a:schemeClr>
                      </a:solidFill>
                      <a:prstDash val="solid"/>
                      <a:round/>
                      <a:headEnd type="none" w="med" len="med"/>
                      <a:tailEnd type="none" w="med" len="med"/>
                    </a:lnL>
                    <a:lnR w="6350" cap="flat" cmpd="sng" algn="ctr">
                      <a:solidFill>
                        <a:schemeClr val="tx2">
                          <a:lumMod val="40000"/>
                          <a:lumOff val="60000"/>
                        </a:schemeClr>
                      </a:solidFill>
                      <a:prstDash val="solid"/>
                      <a:round/>
                      <a:headEnd type="none" w="med" len="med"/>
                      <a:tailEnd type="none" w="med" len="med"/>
                    </a:lnR>
                    <a:lnT w="6350" cap="flat" cmpd="sng" algn="ctr">
                      <a:solidFill>
                        <a:schemeClr val="tx2">
                          <a:lumMod val="40000"/>
                          <a:lumOff val="60000"/>
                        </a:schemeClr>
                      </a:solidFill>
                      <a:prstDash val="solid"/>
                      <a:round/>
                      <a:headEnd type="none" w="med" len="med"/>
                      <a:tailEnd type="none" w="med" len="med"/>
                    </a:lnT>
                    <a:lnB w="6350" cap="flat" cmpd="sng" algn="ctr">
                      <a:solidFill>
                        <a:schemeClr val="tx2">
                          <a:lumMod val="40000"/>
                          <a:lumOff val="60000"/>
                        </a:schemeClr>
                      </a:solidFill>
                      <a:prstDash val="solid"/>
                      <a:round/>
                      <a:headEnd type="none" w="med" len="med"/>
                      <a:tailEnd type="none" w="med" len="med"/>
                    </a:lnB>
                  </a:tcPr>
                </a:tc>
                <a:tc>
                  <a:txBody>
                    <a:bodyPr/>
                    <a:lstStyle/>
                    <a:p>
                      <a:pPr marL="0" indent="0">
                        <a:spcAft>
                          <a:spcPts val="0"/>
                        </a:spcAft>
                      </a:pPr>
                      <a:r>
                        <a:rPr lang="en-US" sz="2000" b="1" baseline="0" dirty="0">
                          <a:ln>
                            <a:solidFill>
                              <a:schemeClr val="tx2">
                                <a:lumMod val="40000"/>
                                <a:lumOff val="60000"/>
                              </a:schemeClr>
                            </a:solidFill>
                          </a:ln>
                          <a:solidFill>
                            <a:schemeClr val="tx1"/>
                          </a:solidFill>
                          <a:effectLst/>
                        </a:rPr>
                        <a:t>Considerable fall in carbon dioxide emissions per capita</a:t>
                      </a:r>
                      <a:endParaRPr lang="en-US" sz="2000" b="1" baseline="0" dirty="0">
                        <a:ln>
                          <a:solidFill>
                            <a:schemeClr val="tx2">
                              <a:lumMod val="40000"/>
                              <a:lumOff val="60000"/>
                            </a:schemeClr>
                          </a:solidFill>
                        </a:ln>
                        <a:solidFill>
                          <a:schemeClr val="tx1"/>
                        </a:solidFill>
                        <a:effectLst/>
                        <a:latin typeface="Times New Roman"/>
                        <a:ea typeface="MS Mincho"/>
                      </a:endParaRPr>
                    </a:p>
                  </a:txBody>
                  <a:tcPr marL="68580" marR="68580" marT="0" marB="0">
                    <a:lnL w="6350" cap="flat" cmpd="sng" algn="ctr">
                      <a:solidFill>
                        <a:schemeClr val="tx2">
                          <a:lumMod val="40000"/>
                          <a:lumOff val="60000"/>
                        </a:schemeClr>
                      </a:solidFill>
                      <a:prstDash val="solid"/>
                      <a:round/>
                      <a:headEnd type="none" w="med" len="med"/>
                      <a:tailEnd type="none" w="med" len="med"/>
                    </a:lnL>
                    <a:lnR w="6350" cap="flat" cmpd="sng" algn="ctr">
                      <a:solidFill>
                        <a:schemeClr val="tx2">
                          <a:lumMod val="40000"/>
                          <a:lumOff val="60000"/>
                        </a:schemeClr>
                      </a:solidFill>
                      <a:prstDash val="solid"/>
                      <a:round/>
                      <a:headEnd type="none" w="med" len="med"/>
                      <a:tailEnd type="none" w="med" len="med"/>
                    </a:lnR>
                    <a:lnT w="6350" cap="flat" cmpd="sng" algn="ctr">
                      <a:solidFill>
                        <a:schemeClr val="tx2">
                          <a:lumMod val="40000"/>
                          <a:lumOff val="60000"/>
                        </a:schemeClr>
                      </a:solidFill>
                      <a:prstDash val="solid"/>
                      <a:round/>
                      <a:headEnd type="none" w="med" len="med"/>
                      <a:tailEnd type="none" w="med" len="med"/>
                    </a:lnT>
                    <a:lnB w="6350" cap="flat" cmpd="sng" algn="ctr">
                      <a:solidFill>
                        <a:schemeClr val="tx2">
                          <a:lumMod val="40000"/>
                          <a:lumOff val="60000"/>
                        </a:schemeClr>
                      </a:solidFill>
                      <a:prstDash val="solid"/>
                      <a:round/>
                      <a:headEnd type="none" w="med" len="med"/>
                      <a:tailEnd type="none" w="med" len="med"/>
                    </a:lnB>
                  </a:tcPr>
                </a:tc>
              </a:tr>
              <a:tr h="589349">
                <a:tc>
                  <a:txBody>
                    <a:bodyPr/>
                    <a:lstStyle/>
                    <a:p>
                      <a:pPr marL="0" indent="0">
                        <a:spcAft>
                          <a:spcPts val="0"/>
                        </a:spcAft>
                      </a:pPr>
                      <a:r>
                        <a:rPr lang="en-US" sz="2000" b="1" baseline="0" dirty="0" smtClean="0">
                          <a:ln>
                            <a:solidFill>
                              <a:schemeClr val="tx2">
                                <a:lumMod val="40000"/>
                                <a:lumOff val="60000"/>
                              </a:schemeClr>
                            </a:solidFill>
                          </a:ln>
                          <a:solidFill>
                            <a:schemeClr val="tx1"/>
                          </a:solidFill>
                          <a:effectLst/>
                        </a:rPr>
                        <a:t>GDP </a:t>
                      </a:r>
                      <a:r>
                        <a:rPr lang="en-US" sz="2000" b="1" baseline="0" dirty="0">
                          <a:ln>
                            <a:solidFill>
                              <a:schemeClr val="tx2">
                                <a:lumMod val="40000"/>
                                <a:lumOff val="60000"/>
                              </a:schemeClr>
                            </a:solidFill>
                          </a:ln>
                          <a:solidFill>
                            <a:schemeClr val="tx1"/>
                          </a:solidFill>
                          <a:effectLst/>
                        </a:rPr>
                        <a:t>(PPP)/per capita = </a:t>
                      </a:r>
                      <a:r>
                        <a:rPr lang="en-US" sz="2000" b="1" baseline="0" dirty="0" smtClean="0">
                          <a:ln>
                            <a:solidFill>
                              <a:schemeClr val="tx2">
                                <a:lumMod val="40000"/>
                                <a:lumOff val="60000"/>
                              </a:schemeClr>
                            </a:solidFill>
                          </a:ln>
                          <a:solidFill>
                            <a:schemeClr val="tx1"/>
                          </a:solidFill>
                          <a:effectLst/>
                        </a:rPr>
                        <a:t>9,608 </a:t>
                      </a:r>
                      <a:r>
                        <a:rPr lang="en-US" sz="2000" b="1" baseline="0" dirty="0">
                          <a:ln>
                            <a:solidFill>
                              <a:schemeClr val="tx2">
                                <a:lumMod val="40000"/>
                                <a:lumOff val="60000"/>
                              </a:schemeClr>
                            </a:solidFill>
                          </a:ln>
                          <a:solidFill>
                            <a:schemeClr val="tx1"/>
                          </a:solidFill>
                          <a:effectLst/>
                        </a:rPr>
                        <a:t>US$ (</a:t>
                      </a:r>
                      <a:r>
                        <a:rPr lang="en-US" sz="2000" b="1" baseline="0" dirty="0" smtClean="0">
                          <a:ln>
                            <a:solidFill>
                              <a:schemeClr val="tx2">
                                <a:lumMod val="40000"/>
                                <a:lumOff val="60000"/>
                              </a:schemeClr>
                            </a:solidFill>
                          </a:ln>
                          <a:solidFill>
                            <a:schemeClr val="tx1"/>
                          </a:solidFill>
                          <a:effectLst/>
                        </a:rPr>
                        <a:t>2005) </a:t>
                      </a:r>
                      <a:r>
                        <a:rPr lang="en-US" sz="2000" b="1" baseline="0" dirty="0">
                          <a:ln>
                            <a:solidFill>
                              <a:schemeClr val="tx2">
                                <a:lumMod val="40000"/>
                                <a:lumOff val="60000"/>
                              </a:schemeClr>
                            </a:solidFill>
                          </a:ln>
                          <a:solidFill>
                            <a:schemeClr val="tx1"/>
                          </a:solidFill>
                          <a:effectLst/>
                        </a:rPr>
                        <a:t>in </a:t>
                      </a:r>
                      <a:r>
                        <a:rPr lang="en-US" sz="2000" b="1" baseline="0" dirty="0" smtClean="0">
                          <a:ln>
                            <a:solidFill>
                              <a:schemeClr val="tx2">
                                <a:lumMod val="40000"/>
                                <a:lumOff val="60000"/>
                              </a:schemeClr>
                            </a:solidFill>
                          </a:ln>
                          <a:solidFill>
                            <a:schemeClr val="tx1"/>
                          </a:solidFill>
                          <a:effectLst/>
                        </a:rPr>
                        <a:t>2010</a:t>
                      </a:r>
                      <a:endParaRPr lang="en-US" sz="2000" b="1" baseline="0" dirty="0">
                        <a:ln>
                          <a:solidFill>
                            <a:schemeClr val="tx2">
                              <a:lumMod val="40000"/>
                              <a:lumOff val="60000"/>
                            </a:schemeClr>
                          </a:solidFill>
                        </a:ln>
                        <a:solidFill>
                          <a:schemeClr val="tx1"/>
                        </a:solidFill>
                        <a:effectLst/>
                        <a:latin typeface="Times New Roman"/>
                        <a:ea typeface="MS Mincho"/>
                      </a:endParaRPr>
                    </a:p>
                  </a:txBody>
                  <a:tcPr marL="68580" marR="68580" marT="0" marB="0">
                    <a:lnL w="6350" cap="flat" cmpd="sng" algn="ctr">
                      <a:solidFill>
                        <a:schemeClr val="tx2">
                          <a:lumMod val="40000"/>
                          <a:lumOff val="60000"/>
                        </a:schemeClr>
                      </a:solidFill>
                      <a:prstDash val="solid"/>
                      <a:round/>
                      <a:headEnd type="none" w="med" len="med"/>
                      <a:tailEnd type="none" w="med" len="med"/>
                    </a:lnL>
                    <a:lnR w="6350" cap="flat" cmpd="sng" algn="ctr">
                      <a:solidFill>
                        <a:schemeClr val="tx2">
                          <a:lumMod val="40000"/>
                          <a:lumOff val="60000"/>
                        </a:schemeClr>
                      </a:solidFill>
                      <a:prstDash val="solid"/>
                      <a:round/>
                      <a:headEnd type="none" w="med" len="med"/>
                      <a:tailEnd type="none" w="med" len="med"/>
                    </a:lnR>
                    <a:lnT w="6350" cap="flat" cmpd="sng" algn="ctr">
                      <a:solidFill>
                        <a:schemeClr val="tx2">
                          <a:lumMod val="40000"/>
                          <a:lumOff val="60000"/>
                        </a:schemeClr>
                      </a:solidFill>
                      <a:prstDash val="solid"/>
                      <a:round/>
                      <a:headEnd type="none" w="med" len="med"/>
                      <a:tailEnd type="none" w="med" len="med"/>
                    </a:lnT>
                    <a:lnB w="6350" cap="flat" cmpd="sng" algn="ctr">
                      <a:solidFill>
                        <a:schemeClr val="tx2">
                          <a:lumMod val="40000"/>
                          <a:lumOff val="60000"/>
                        </a:schemeClr>
                      </a:solidFill>
                      <a:prstDash val="solid"/>
                      <a:round/>
                      <a:headEnd type="none" w="med" len="med"/>
                      <a:tailEnd type="none" w="med" len="med"/>
                    </a:lnB>
                  </a:tcPr>
                </a:tc>
                <a:tc>
                  <a:txBody>
                    <a:bodyPr/>
                    <a:lstStyle/>
                    <a:p>
                      <a:pPr marL="0" indent="0">
                        <a:spcAft>
                          <a:spcPts val="0"/>
                        </a:spcAft>
                      </a:pPr>
                      <a:r>
                        <a:rPr lang="en-US" sz="2000" b="1" baseline="0" dirty="0">
                          <a:ln>
                            <a:solidFill>
                              <a:schemeClr val="tx2">
                                <a:lumMod val="40000"/>
                                <a:lumOff val="60000"/>
                              </a:schemeClr>
                            </a:solidFill>
                          </a:ln>
                          <a:solidFill>
                            <a:schemeClr val="tx1"/>
                          </a:solidFill>
                          <a:effectLst/>
                        </a:rPr>
                        <a:t>GDP (PPP)/per capita = 30,386 US$ (</a:t>
                      </a:r>
                      <a:r>
                        <a:rPr lang="en-US" sz="2000" b="1" baseline="0" dirty="0" smtClean="0">
                          <a:ln>
                            <a:solidFill>
                              <a:schemeClr val="tx2">
                                <a:lumMod val="40000"/>
                                <a:lumOff val="60000"/>
                              </a:schemeClr>
                            </a:solidFill>
                          </a:ln>
                          <a:solidFill>
                            <a:schemeClr val="tx1"/>
                          </a:solidFill>
                          <a:effectLst/>
                        </a:rPr>
                        <a:t>2005) </a:t>
                      </a:r>
                      <a:r>
                        <a:rPr lang="en-US" sz="2000" b="1" baseline="0" dirty="0">
                          <a:ln>
                            <a:solidFill>
                              <a:schemeClr val="tx2">
                                <a:lumMod val="40000"/>
                                <a:lumOff val="60000"/>
                              </a:schemeClr>
                            </a:solidFill>
                          </a:ln>
                          <a:solidFill>
                            <a:schemeClr val="tx1"/>
                          </a:solidFill>
                          <a:effectLst/>
                        </a:rPr>
                        <a:t>in </a:t>
                      </a:r>
                      <a:r>
                        <a:rPr lang="en-US" sz="2000" b="1" baseline="0" dirty="0" smtClean="0">
                          <a:ln>
                            <a:solidFill>
                              <a:schemeClr val="tx2">
                                <a:lumMod val="40000"/>
                                <a:lumOff val="60000"/>
                              </a:schemeClr>
                            </a:solidFill>
                          </a:ln>
                          <a:solidFill>
                            <a:schemeClr val="tx1"/>
                          </a:solidFill>
                          <a:effectLst/>
                        </a:rPr>
                        <a:t>2010</a:t>
                      </a:r>
                      <a:endParaRPr lang="en-US" sz="2000" b="1" baseline="0" dirty="0">
                        <a:ln>
                          <a:solidFill>
                            <a:schemeClr val="tx2">
                              <a:lumMod val="40000"/>
                              <a:lumOff val="60000"/>
                            </a:schemeClr>
                          </a:solidFill>
                        </a:ln>
                        <a:solidFill>
                          <a:schemeClr val="tx1"/>
                        </a:solidFill>
                        <a:effectLst/>
                        <a:latin typeface="Times New Roman"/>
                        <a:ea typeface="MS Mincho"/>
                      </a:endParaRPr>
                    </a:p>
                  </a:txBody>
                  <a:tcPr marL="68580" marR="68580" marT="0" marB="0">
                    <a:lnL w="6350" cap="flat" cmpd="sng" algn="ctr">
                      <a:solidFill>
                        <a:schemeClr val="tx2">
                          <a:lumMod val="40000"/>
                          <a:lumOff val="60000"/>
                        </a:schemeClr>
                      </a:solidFill>
                      <a:prstDash val="solid"/>
                      <a:round/>
                      <a:headEnd type="none" w="med" len="med"/>
                      <a:tailEnd type="none" w="med" len="med"/>
                    </a:lnL>
                    <a:lnR w="6350" cap="flat" cmpd="sng" algn="ctr">
                      <a:solidFill>
                        <a:schemeClr val="tx2">
                          <a:lumMod val="40000"/>
                          <a:lumOff val="60000"/>
                        </a:schemeClr>
                      </a:solidFill>
                      <a:prstDash val="solid"/>
                      <a:round/>
                      <a:headEnd type="none" w="med" len="med"/>
                      <a:tailEnd type="none" w="med" len="med"/>
                    </a:lnR>
                    <a:lnT w="6350" cap="flat" cmpd="sng" algn="ctr">
                      <a:solidFill>
                        <a:schemeClr val="tx2">
                          <a:lumMod val="40000"/>
                          <a:lumOff val="60000"/>
                        </a:schemeClr>
                      </a:solidFill>
                      <a:prstDash val="solid"/>
                      <a:round/>
                      <a:headEnd type="none" w="med" len="med"/>
                      <a:tailEnd type="none" w="med" len="med"/>
                    </a:lnT>
                    <a:lnB w="6350" cap="flat" cmpd="sng" algn="ctr">
                      <a:solidFill>
                        <a:schemeClr val="tx2">
                          <a:lumMod val="40000"/>
                          <a:lumOff val="60000"/>
                        </a:schemeClr>
                      </a:solidFill>
                      <a:prstDash val="solid"/>
                      <a:round/>
                      <a:headEnd type="none" w="med" len="med"/>
                      <a:tailEnd type="none" w="med" len="med"/>
                    </a:lnB>
                  </a:tcPr>
                </a:tc>
              </a:tr>
            </a:tbl>
          </a:graphicData>
        </a:graphic>
      </p:graphicFrame>
      <p:sp>
        <p:nvSpPr>
          <p:cNvPr id="29699" name="Rectangle 1"/>
          <p:cNvSpPr>
            <a:spLocks noChangeArrowheads="1"/>
          </p:cNvSpPr>
          <p:nvPr/>
        </p:nvSpPr>
        <p:spPr bwMode="auto">
          <a:xfrm>
            <a:off x="250825" y="549275"/>
            <a:ext cx="7634288"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altLang="ja-JP" sz="2400" b="1">
                <a:solidFill>
                  <a:srgbClr val="000000"/>
                </a:solidFill>
                <a:latin typeface="Cambria" pitchFamily="18" charset="0"/>
                <a:ea typeface="MS Mincho" pitchFamily="49" charset="-128"/>
                <a:cs typeface="Times New Roman" pitchFamily="18" charset="0"/>
              </a:rPr>
              <a:t>Basic social and economic characteristics for Serbia and EU 27</a:t>
            </a:r>
            <a:endParaRPr lang="en-US" altLang="ja-JP" sz="2400" b="1">
              <a:latin typeface="Cambria" pitchFamily="18" charset="0"/>
              <a:ea typeface="MS Mincho" pitchFamily="49" charset="-128"/>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1"/>
          <p:cNvSpPr>
            <a:spLocks noChangeArrowheads="1"/>
          </p:cNvSpPr>
          <p:nvPr/>
        </p:nvSpPr>
        <p:spPr bwMode="auto">
          <a:xfrm>
            <a:off x="395288" y="660400"/>
            <a:ext cx="8208962"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2800" b="1">
                <a:latin typeface="Cambria" pitchFamily="18" charset="0"/>
                <a:cs typeface="Times New Roman" pitchFamily="18" charset="0"/>
              </a:rPr>
              <a:t>Results of Energy Efficiency Multi-Criteria Decision Analysis for Serbia</a:t>
            </a:r>
            <a:r>
              <a:rPr lang="en-US" sz="2800" b="1">
                <a:latin typeface="Cambria" pitchFamily="18" charset="0"/>
              </a:rPr>
              <a:t> </a:t>
            </a:r>
          </a:p>
        </p:txBody>
      </p:sp>
      <p:sp>
        <p:nvSpPr>
          <p:cNvPr id="54274" name="Rectangle 2"/>
          <p:cNvSpPr>
            <a:spLocks noChangeArrowheads="1"/>
          </p:cNvSpPr>
          <p:nvPr/>
        </p:nvSpPr>
        <p:spPr bwMode="auto">
          <a:xfrm>
            <a:off x="407988" y="1989138"/>
            <a:ext cx="8353425" cy="4154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400">
                <a:latin typeface="Cambria" pitchFamily="18" charset="0"/>
              </a:rPr>
              <a:t>The practical implementation of energy efficiency policy is a very complex activity as it requires the fulfillment of a large number of criteria which differ by nature.</a:t>
            </a:r>
          </a:p>
          <a:p>
            <a:endParaRPr lang="en-US" sz="2400">
              <a:latin typeface="Cambria" pitchFamily="18" charset="0"/>
            </a:endParaRPr>
          </a:p>
          <a:p>
            <a:r>
              <a:rPr lang="en-US" sz="2400">
                <a:latin typeface="Cambria" pitchFamily="18" charset="0"/>
              </a:rPr>
              <a:t>The consideration and evaluation of the effects of these activities represent, then, a multi-dimensional problem.</a:t>
            </a:r>
          </a:p>
          <a:p>
            <a:endParaRPr lang="en-US" sz="2400">
              <a:latin typeface="Cambria" pitchFamily="18" charset="0"/>
            </a:endParaRPr>
          </a:p>
          <a:p>
            <a:r>
              <a:rPr lang="en-US" sz="2400">
                <a:latin typeface="Cambria" pitchFamily="18" charset="0"/>
              </a:rPr>
              <a:t>Multi-criteria analysis enables the consideration and evaluation of all aspects of energy efficiency policy in relation to defined criteria in an organized and systematic way and takes into account and assesses each individual criterion. </a:t>
            </a:r>
          </a:p>
        </p:txBody>
      </p:sp>
      <p:sp>
        <p:nvSpPr>
          <p:cNvPr id="4" name="Slide Number Placeholder 3"/>
          <p:cNvSpPr>
            <a:spLocks noGrp="1"/>
          </p:cNvSpPr>
          <p:nvPr>
            <p:ph type="sldNum" sz="quarter" idx="12"/>
          </p:nvPr>
        </p:nvSpPr>
        <p:spPr/>
        <p:txBody>
          <a:bodyPr/>
          <a:lstStyle/>
          <a:p>
            <a:pPr>
              <a:defRPr/>
            </a:pPr>
            <a:fld id="{FEC5FBE4-A5EC-43A4-8D1D-56962E45302B}" type="slidenum">
              <a:rPr lang="en-US"/>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5297" name="Rectangle 1"/>
          <p:cNvSpPr>
            <a:spLocks noChangeArrowheads="1"/>
          </p:cNvSpPr>
          <p:nvPr/>
        </p:nvSpPr>
        <p:spPr bwMode="auto">
          <a:xfrm>
            <a:off x="323850" y="404367"/>
            <a:ext cx="8640763" cy="6001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2400" dirty="0">
                <a:latin typeface="Cambria" pitchFamily="18" charset="0"/>
                <a:cs typeface="Times New Roman" pitchFamily="18" charset="0"/>
              </a:rPr>
              <a:t>The following criteria are involved:</a:t>
            </a:r>
          </a:p>
          <a:p>
            <a:endParaRPr lang="en-US" sz="2400" dirty="0">
              <a:latin typeface="Cambria" pitchFamily="18" charset="0"/>
            </a:endParaRPr>
          </a:p>
          <a:p>
            <a:pPr eaLnBrk="0" hangingPunct="0"/>
            <a:r>
              <a:rPr lang="en-US" sz="2400" b="1" dirty="0">
                <a:latin typeface="Cambria" pitchFamily="18" charset="0"/>
                <a:cs typeface="Times New Roman" pitchFamily="18" charset="0"/>
              </a:rPr>
              <a:t>K1. </a:t>
            </a:r>
            <a:r>
              <a:rPr lang="en-US" sz="2400" dirty="0">
                <a:latin typeface="Cambria" pitchFamily="18" charset="0"/>
                <a:cs typeface="Times New Roman" pitchFamily="18" charset="0"/>
              </a:rPr>
              <a:t>Government goals and the achievement of objectives: long-term development of the energy sector; energy transition; lower import dependency; geographical dispersion of sources; compatibility of energy systems.</a:t>
            </a:r>
            <a:endParaRPr lang="en-US" sz="2400" dirty="0">
              <a:latin typeface="Cambria" pitchFamily="18" charset="0"/>
            </a:endParaRPr>
          </a:p>
          <a:p>
            <a:pPr eaLnBrk="0" hangingPunct="0"/>
            <a:r>
              <a:rPr lang="en-US" sz="2400" b="1" dirty="0">
                <a:latin typeface="Cambria" pitchFamily="18" charset="0"/>
                <a:cs typeface="Times New Roman" pitchFamily="18" charset="0"/>
              </a:rPr>
              <a:t>K2</a:t>
            </a:r>
            <a:r>
              <a:rPr lang="en-US" sz="2400" b="1" dirty="0" smtClean="0">
                <a:latin typeface="Cambria" pitchFamily="18" charset="0"/>
                <a:cs typeface="Times New Roman" pitchFamily="18" charset="0"/>
              </a:rPr>
              <a:t>.</a:t>
            </a:r>
            <a:r>
              <a:rPr lang="sr-Latn-RS" sz="2400" b="1" dirty="0" smtClean="0">
                <a:latin typeface="Cambria" pitchFamily="18" charset="0"/>
                <a:cs typeface="Times New Roman" pitchFamily="18" charset="0"/>
              </a:rPr>
              <a:t> </a:t>
            </a:r>
            <a:r>
              <a:rPr lang="en-US" sz="2400" dirty="0" smtClean="0">
                <a:latin typeface="Cambria" pitchFamily="18" charset="0"/>
                <a:cs typeface="Times New Roman" pitchFamily="18" charset="0"/>
              </a:rPr>
              <a:t>Goals </a:t>
            </a:r>
            <a:r>
              <a:rPr lang="en-US" sz="2400" dirty="0">
                <a:latin typeface="Cambria" pitchFamily="18" charset="0"/>
                <a:cs typeface="Times New Roman" pitchFamily="18" charset="0"/>
              </a:rPr>
              <a:t>of the economy and the accomplishment of interests: cheap and accessible energy for the economy; opportunities for the ESCO (Energy Service Company) concept.</a:t>
            </a:r>
            <a:endParaRPr lang="en-US" sz="2400" dirty="0">
              <a:latin typeface="Cambria" pitchFamily="18" charset="0"/>
            </a:endParaRPr>
          </a:p>
          <a:p>
            <a:pPr eaLnBrk="0" hangingPunct="0"/>
            <a:r>
              <a:rPr lang="en-US" sz="2400" b="1" dirty="0">
                <a:latin typeface="Cambria" pitchFamily="18" charset="0"/>
                <a:cs typeface="Times New Roman" pitchFamily="18" charset="0"/>
              </a:rPr>
              <a:t>K3.</a:t>
            </a:r>
            <a:r>
              <a:rPr lang="en-US" sz="2400" dirty="0">
                <a:latin typeface="Cambria" pitchFamily="18" charset="0"/>
                <a:cs typeface="Times New Roman" pitchFamily="18" charset="0"/>
              </a:rPr>
              <a:t> </a:t>
            </a:r>
            <a:r>
              <a:rPr lang="en-US" sz="2400" dirty="0" smtClean="0">
                <a:latin typeface="Cambria" pitchFamily="18" charset="0"/>
                <a:cs typeface="Times New Roman" pitchFamily="18" charset="0"/>
              </a:rPr>
              <a:t>Goals </a:t>
            </a:r>
            <a:r>
              <a:rPr lang="en-US" sz="2400" dirty="0">
                <a:latin typeface="Cambria" pitchFamily="18" charset="0"/>
                <a:cs typeface="Times New Roman" pitchFamily="18" charset="0"/>
              </a:rPr>
              <a:t>of public companies and plants and the achievement of defined tasks</a:t>
            </a:r>
            <a:r>
              <a:rPr lang="en-US" dirty="0"/>
              <a:t> </a:t>
            </a:r>
            <a:r>
              <a:rPr lang="en-US" sz="2400" dirty="0">
                <a:latin typeface="Cambria" pitchFamily="18" charset="0"/>
                <a:cs typeface="Times New Roman" pitchFamily="18" charset="0"/>
              </a:rPr>
              <a:t>: efficiency of energy production and distribution; introduction of renewables; acceptable quality, price and diversity of energy; technical viability; cost effectiveness.</a:t>
            </a:r>
            <a:endParaRPr lang="en-US" sz="2400" dirty="0">
              <a:latin typeface="Cambria" pitchFamily="18" charset="0"/>
            </a:endParaRPr>
          </a:p>
          <a:p>
            <a:pPr eaLnBrk="0" hangingPunct="0"/>
            <a:r>
              <a:rPr lang="en-US" sz="2400" b="1" dirty="0">
                <a:latin typeface="Cambria" pitchFamily="18" charset="0"/>
                <a:cs typeface="Times New Roman" pitchFamily="18" charset="0"/>
              </a:rPr>
              <a:t>K4</a:t>
            </a:r>
            <a:r>
              <a:rPr lang="en-US" sz="2400" b="1" dirty="0" smtClean="0">
                <a:latin typeface="Cambria" pitchFamily="18" charset="0"/>
                <a:cs typeface="Times New Roman" pitchFamily="18" charset="0"/>
              </a:rPr>
              <a:t>.</a:t>
            </a:r>
            <a:r>
              <a:rPr lang="sr-Latn-RS" sz="2400" b="1" dirty="0" smtClean="0">
                <a:latin typeface="Cambria" pitchFamily="18" charset="0"/>
                <a:cs typeface="Times New Roman" pitchFamily="18" charset="0"/>
              </a:rPr>
              <a:t> </a:t>
            </a:r>
            <a:r>
              <a:rPr lang="en-US" sz="2400" dirty="0" smtClean="0">
                <a:latin typeface="Cambria" pitchFamily="18" charset="0"/>
                <a:cs typeface="Times New Roman" pitchFamily="18" charset="0"/>
              </a:rPr>
              <a:t>Meeting </a:t>
            </a:r>
            <a:r>
              <a:rPr lang="en-US" sz="2400" dirty="0">
                <a:latin typeface="Cambria" pitchFamily="18" charset="0"/>
                <a:cs typeface="Times New Roman" pitchFamily="18" charset="0"/>
              </a:rPr>
              <a:t>social interests: reducing risks of energy system breakdown, lack of energy and pollution; advancement of health, safety and the environment.</a:t>
            </a:r>
          </a:p>
        </p:txBody>
      </p:sp>
      <p:sp>
        <p:nvSpPr>
          <p:cNvPr id="3" name="Slide Number Placeholder 2"/>
          <p:cNvSpPr>
            <a:spLocks noGrp="1"/>
          </p:cNvSpPr>
          <p:nvPr>
            <p:ph type="sldNum" sz="quarter" idx="12"/>
          </p:nvPr>
        </p:nvSpPr>
        <p:spPr/>
        <p:txBody>
          <a:bodyPr/>
          <a:lstStyle/>
          <a:p>
            <a:pPr>
              <a:defRPr/>
            </a:pPr>
            <a:fld id="{DE889161-6F5A-4F58-91CE-D2779558F00F}" type="slidenum">
              <a:rPr lang="en-US"/>
              <a:pPr>
                <a:defRPr/>
              </a:pPr>
              <a:t>13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79388" y="711200"/>
          <a:ext cx="8713785" cy="5711847"/>
        </p:xfrm>
        <a:graphic>
          <a:graphicData uri="http://schemas.openxmlformats.org/drawingml/2006/table">
            <a:tbl>
              <a:tblPr>
                <a:tableStyleId>{5C22544A-7EE6-4342-B048-85BDC9FD1C3A}</a:tableStyleId>
              </a:tblPr>
              <a:tblGrid>
                <a:gridCol w="2036868"/>
                <a:gridCol w="2067973"/>
                <a:gridCol w="1872384"/>
                <a:gridCol w="576118"/>
                <a:gridCol w="576118"/>
                <a:gridCol w="547569"/>
                <a:gridCol w="532652"/>
                <a:gridCol w="504103"/>
              </a:tblGrid>
              <a:tr h="1027608">
                <a:tc rowSpan="2">
                  <a:txBody>
                    <a:bodyPr/>
                    <a:lstStyle/>
                    <a:p>
                      <a:pPr algn="ctr">
                        <a:spcAft>
                          <a:spcPts val="0"/>
                        </a:spcAft>
                      </a:pPr>
                      <a:r>
                        <a:rPr lang="en-US" sz="1800" b="1" dirty="0">
                          <a:effectLst/>
                          <a:latin typeface="Cambria" pitchFamily="18" charset="0"/>
                        </a:rPr>
                        <a:t>Tech </a:t>
                      </a:r>
                      <a:r>
                        <a:rPr lang="en-US" sz="1800" b="1" dirty="0" smtClean="0">
                          <a:effectLst/>
                          <a:latin typeface="Cambria" pitchFamily="18" charset="0"/>
                        </a:rPr>
                        <a:t>and </a:t>
                      </a:r>
                      <a:r>
                        <a:rPr lang="en-US" sz="1800" b="1" dirty="0">
                          <a:effectLst/>
                          <a:latin typeface="Cambria" pitchFamily="18" charset="0"/>
                        </a:rPr>
                        <a:t>Non-Tech</a:t>
                      </a:r>
                      <a:endParaRPr lang="en-US" sz="1800" b="1"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rowSpan="2">
                  <a:txBody>
                    <a:bodyPr/>
                    <a:lstStyle/>
                    <a:p>
                      <a:pPr algn="ctr">
                        <a:spcAft>
                          <a:spcPts val="0"/>
                        </a:spcAft>
                      </a:pPr>
                      <a:r>
                        <a:rPr lang="en-US" sz="1800" b="1" dirty="0">
                          <a:effectLst/>
                          <a:latin typeface="Cambria" pitchFamily="18" charset="0"/>
                        </a:rPr>
                        <a:t>TASK </a:t>
                      </a:r>
                    </a:p>
                    <a:p>
                      <a:pPr algn="ctr">
                        <a:spcAft>
                          <a:spcPts val="0"/>
                        </a:spcAft>
                      </a:pPr>
                      <a:r>
                        <a:rPr lang="en-US" sz="1800" b="1" dirty="0">
                          <a:effectLst/>
                          <a:latin typeface="Cambria" pitchFamily="18" charset="0"/>
                        </a:rPr>
                        <a:t>(Energy policy options)</a:t>
                      </a:r>
                      <a:endParaRPr lang="en-US" sz="1800" b="1"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939165" algn="ctr">
                        <a:spcAft>
                          <a:spcPts val="0"/>
                        </a:spcAft>
                      </a:pPr>
                      <a:r>
                        <a:rPr lang="en-US" sz="1800" b="1" dirty="0">
                          <a:effectLst/>
                          <a:latin typeface="Cambria" pitchFamily="18" charset="0"/>
                        </a:rPr>
                        <a:t>Criteria:</a:t>
                      </a:r>
                      <a:endParaRPr lang="en-US" sz="1800" b="1"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dirty="0">
                          <a:effectLst/>
                          <a:latin typeface="Cambria" pitchFamily="18" charset="0"/>
                        </a:rPr>
                        <a:t>K1</a:t>
                      </a:r>
                      <a:endParaRPr lang="en-US" sz="1800" b="1"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dirty="0">
                          <a:effectLst/>
                          <a:latin typeface="Cambria" pitchFamily="18" charset="0"/>
                        </a:rPr>
                        <a:t>K2</a:t>
                      </a:r>
                      <a:endParaRPr lang="en-US" sz="1800" b="1"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dirty="0">
                          <a:effectLst/>
                          <a:latin typeface="Cambria" pitchFamily="18" charset="0"/>
                        </a:rPr>
                        <a:t>K3</a:t>
                      </a:r>
                      <a:endParaRPr lang="en-US" sz="1800" b="1"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dirty="0">
                          <a:effectLst/>
                          <a:latin typeface="Cambria" pitchFamily="18" charset="0"/>
                        </a:rPr>
                        <a:t>K4</a:t>
                      </a:r>
                      <a:endParaRPr lang="en-US" sz="1800" b="1"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rowSpan="2">
                  <a:txBody>
                    <a:bodyPr/>
                    <a:lstStyle/>
                    <a:p>
                      <a:pPr algn="ctr">
                        <a:spcAft>
                          <a:spcPts val="0"/>
                        </a:spcAft>
                      </a:pPr>
                      <a:r>
                        <a:rPr lang="en-US" sz="1800" b="1" dirty="0" smtClean="0">
                          <a:effectLst/>
                          <a:latin typeface="Cambria" pitchFamily="18" charset="0"/>
                        </a:rPr>
                        <a:t>SUM</a:t>
                      </a:r>
                      <a:endParaRPr lang="en-US" sz="1800" b="1"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570894">
                <a:tc vMerge="1">
                  <a:txBody>
                    <a:bodyPr/>
                    <a:lstStyle/>
                    <a:p>
                      <a:endParaRPr lang="en-US"/>
                    </a:p>
                  </a:txBody>
                  <a:tcPr/>
                </a:tc>
                <a:tc vMerge="1">
                  <a:txBody>
                    <a:bodyPr/>
                    <a:lstStyle/>
                    <a:p>
                      <a:endParaRPr lang="en-US"/>
                    </a:p>
                  </a:txBody>
                  <a:tcPr/>
                </a:tc>
                <a:tc>
                  <a:txBody>
                    <a:bodyPr/>
                    <a:lstStyle/>
                    <a:p>
                      <a:pPr marL="125730" algn="ctr">
                        <a:spcAft>
                          <a:spcPts val="0"/>
                        </a:spcAft>
                      </a:pPr>
                      <a:r>
                        <a:rPr lang="en-US" sz="1800" b="1" dirty="0">
                          <a:effectLst/>
                          <a:latin typeface="Cambria" pitchFamily="18" charset="0"/>
                        </a:rPr>
                        <a:t>Weight of each criteria: </a:t>
                      </a:r>
                      <a:endParaRPr lang="en-US" sz="1800" b="1"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dirty="0">
                          <a:effectLst/>
                          <a:latin typeface="Cambria" pitchFamily="18" charset="0"/>
                        </a:rPr>
                        <a:t>0.16</a:t>
                      </a:r>
                      <a:endParaRPr lang="en-US" sz="1800" b="1"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dirty="0">
                          <a:effectLst/>
                          <a:latin typeface="Cambria" pitchFamily="18" charset="0"/>
                        </a:rPr>
                        <a:t>0.28</a:t>
                      </a:r>
                      <a:endParaRPr lang="en-US" sz="1800" b="1"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dirty="0">
                          <a:effectLst/>
                          <a:latin typeface="Cambria" pitchFamily="18" charset="0"/>
                        </a:rPr>
                        <a:t>0.47</a:t>
                      </a:r>
                      <a:endParaRPr lang="en-US" sz="1800" b="1"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dirty="0">
                          <a:effectLst/>
                          <a:latin typeface="Cambria" pitchFamily="18" charset="0"/>
                        </a:rPr>
                        <a:t>0.09</a:t>
                      </a:r>
                      <a:endParaRPr lang="en-US" sz="1800" b="1"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vMerge="1">
                  <a:txBody>
                    <a:bodyPr/>
                    <a:lstStyle/>
                    <a:p>
                      <a:endParaRPr lang="en-US"/>
                    </a:p>
                  </a:txBody>
                  <a:tcPr/>
                </a:tc>
              </a:tr>
              <a:tr h="456715">
                <a:tc rowSpan="8">
                  <a:txBody>
                    <a:bodyPr/>
                    <a:lstStyle/>
                    <a:p>
                      <a:pPr algn="ctr">
                        <a:spcAft>
                          <a:spcPts val="0"/>
                        </a:spcAft>
                      </a:pPr>
                      <a:r>
                        <a:rPr lang="en-US" sz="1800" dirty="0">
                          <a:effectLst/>
                          <a:latin typeface="Cambria" pitchFamily="18" charset="0"/>
                        </a:rPr>
                        <a:t>Building construction</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gridSpan="2">
                  <a:txBody>
                    <a:bodyPr/>
                    <a:lstStyle/>
                    <a:p>
                      <a:pPr algn="ctr">
                        <a:spcAft>
                          <a:spcPts val="0"/>
                        </a:spcAft>
                      </a:pPr>
                      <a:r>
                        <a:rPr lang="en-US" sz="1800" dirty="0">
                          <a:effectLst/>
                          <a:latin typeface="Cambria" pitchFamily="18" charset="0"/>
                        </a:rPr>
                        <a:t>Upgrading building construction</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algn="ctr">
                        <a:spcAft>
                          <a:spcPts val="0"/>
                        </a:spcAft>
                      </a:pPr>
                      <a:r>
                        <a:rPr lang="en-US" sz="1800" dirty="0">
                          <a:effectLst/>
                          <a:latin typeface="Cambria" pitchFamily="18" charset="0"/>
                        </a:rPr>
                        <a:t>0.4</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0.2</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0.4</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0.2</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0.33</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548636">
                <a:tc vMerge="1">
                  <a:txBody>
                    <a:bodyPr/>
                    <a:lstStyle/>
                    <a:p>
                      <a:endParaRPr lang="en-US"/>
                    </a:p>
                  </a:txBody>
                  <a:tcPr/>
                </a:tc>
                <a:tc gridSpan="2">
                  <a:txBody>
                    <a:bodyPr/>
                    <a:lstStyle/>
                    <a:p>
                      <a:pPr algn="ctr">
                        <a:spcAft>
                          <a:spcPts val="0"/>
                        </a:spcAft>
                      </a:pPr>
                      <a:r>
                        <a:rPr lang="en-US" sz="1800" dirty="0">
                          <a:effectLst/>
                          <a:latin typeface="Cambria" pitchFamily="18" charset="0"/>
                        </a:rPr>
                        <a:t>Implementation of energy services in buildings</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tc>
                <a:tc>
                  <a:txBody>
                    <a:bodyPr/>
                    <a:lstStyle/>
                    <a:p>
                      <a:pPr algn="ctr">
                        <a:spcAft>
                          <a:spcPts val="0"/>
                        </a:spcAft>
                      </a:pPr>
                      <a:r>
                        <a:rPr lang="en-US" sz="1800" dirty="0">
                          <a:effectLst/>
                          <a:latin typeface="Cambria" pitchFamily="18" charset="0"/>
                        </a:rPr>
                        <a:t>0.8</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0.4</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0.6</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0.6</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0.58</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r>
              <a:tr h="548636">
                <a:tc vMerge="1">
                  <a:txBody>
                    <a:bodyPr/>
                    <a:lstStyle/>
                    <a:p>
                      <a:endParaRPr lang="en-US"/>
                    </a:p>
                  </a:txBody>
                  <a:tcPr/>
                </a:tc>
                <a:tc gridSpan="2">
                  <a:txBody>
                    <a:bodyPr/>
                    <a:lstStyle/>
                    <a:p>
                      <a:pPr algn="ctr">
                        <a:spcAft>
                          <a:spcPts val="0"/>
                        </a:spcAft>
                      </a:pPr>
                      <a:r>
                        <a:rPr lang="en-US" sz="1800" dirty="0">
                          <a:effectLst/>
                          <a:latin typeface="Cambria" pitchFamily="18" charset="0"/>
                        </a:rPr>
                        <a:t>Implementation of administrative buildings project</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algn="ctr">
                        <a:spcAft>
                          <a:spcPts val="0"/>
                        </a:spcAft>
                      </a:pPr>
                      <a:r>
                        <a:rPr lang="en-US" sz="1800" dirty="0">
                          <a:effectLst/>
                          <a:latin typeface="Cambria" pitchFamily="18" charset="0"/>
                        </a:rPr>
                        <a:t>0.6</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0.2</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0.4</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0.4</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0.38</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548636">
                <a:tc vMerge="1">
                  <a:txBody>
                    <a:bodyPr/>
                    <a:lstStyle/>
                    <a:p>
                      <a:endParaRPr lang="en-US"/>
                    </a:p>
                  </a:txBody>
                  <a:tcPr/>
                </a:tc>
                <a:tc gridSpan="2">
                  <a:txBody>
                    <a:bodyPr/>
                    <a:lstStyle/>
                    <a:p>
                      <a:pPr algn="ctr">
                        <a:spcAft>
                          <a:spcPts val="0"/>
                        </a:spcAft>
                      </a:pPr>
                      <a:r>
                        <a:rPr lang="en-US" sz="1800" dirty="0">
                          <a:effectLst/>
                          <a:latin typeface="Cambria" pitchFamily="18" charset="0"/>
                        </a:rPr>
                        <a:t>Promotion of highly efficient technologies</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tc>
                <a:tc>
                  <a:txBody>
                    <a:bodyPr/>
                    <a:lstStyle/>
                    <a:p>
                      <a:pPr algn="ctr">
                        <a:spcAft>
                          <a:spcPts val="0"/>
                        </a:spcAft>
                      </a:pPr>
                      <a:r>
                        <a:rPr lang="en-US" sz="1800" dirty="0">
                          <a:effectLst/>
                          <a:latin typeface="Cambria" pitchFamily="18" charset="0"/>
                        </a:rPr>
                        <a:t>0.8</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0.4</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0.4</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0.4</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0.46</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r>
              <a:tr h="456715">
                <a:tc vMerge="1">
                  <a:txBody>
                    <a:bodyPr/>
                    <a:lstStyle/>
                    <a:p>
                      <a:endParaRPr lang="en-US"/>
                    </a:p>
                  </a:txBody>
                  <a:tcPr/>
                </a:tc>
                <a:tc gridSpan="2">
                  <a:txBody>
                    <a:bodyPr/>
                    <a:lstStyle/>
                    <a:p>
                      <a:pPr algn="ctr">
                        <a:spcAft>
                          <a:spcPts val="0"/>
                        </a:spcAft>
                      </a:pPr>
                      <a:r>
                        <a:rPr lang="en-US" sz="1800">
                          <a:effectLst/>
                          <a:latin typeface="Cambria" pitchFamily="18" charset="0"/>
                        </a:rPr>
                        <a:t>Education and training</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algn="ctr">
                        <a:spcAft>
                          <a:spcPts val="0"/>
                        </a:spcAft>
                      </a:pPr>
                      <a:r>
                        <a:rPr lang="en-US" sz="1800" dirty="0">
                          <a:effectLst/>
                          <a:latin typeface="Cambria" pitchFamily="18" charset="0"/>
                        </a:rPr>
                        <a:t>0.8</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0.2</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0.2</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0.8</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0.35</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548636">
                <a:tc vMerge="1">
                  <a:txBody>
                    <a:bodyPr/>
                    <a:lstStyle/>
                    <a:p>
                      <a:endParaRPr lang="en-US"/>
                    </a:p>
                  </a:txBody>
                  <a:tcPr/>
                </a:tc>
                <a:tc gridSpan="2">
                  <a:txBody>
                    <a:bodyPr/>
                    <a:lstStyle/>
                    <a:p>
                      <a:pPr algn="ctr">
                        <a:spcAft>
                          <a:spcPts val="0"/>
                        </a:spcAft>
                      </a:pPr>
                      <a:r>
                        <a:rPr lang="en-US" sz="1800">
                          <a:effectLst/>
                          <a:latin typeface="Cambria" pitchFamily="18" charset="0"/>
                        </a:rPr>
                        <a:t>Improvement of performances in existing private buildings</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algn="ctr">
                        <a:spcAft>
                          <a:spcPts val="0"/>
                        </a:spcAft>
                      </a:pPr>
                      <a:r>
                        <a:rPr lang="en-US" sz="1800">
                          <a:effectLst/>
                          <a:latin typeface="Cambria" pitchFamily="18" charset="0"/>
                        </a:rPr>
                        <a:t>0.6</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0.2</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0.6</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0.25</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456715">
                <a:tc vMerge="1">
                  <a:txBody>
                    <a:bodyPr/>
                    <a:lstStyle/>
                    <a:p>
                      <a:endParaRPr lang="en-US"/>
                    </a:p>
                  </a:txBody>
                  <a:tcPr/>
                </a:tc>
                <a:tc gridSpan="2">
                  <a:txBody>
                    <a:bodyPr/>
                    <a:lstStyle/>
                    <a:p>
                      <a:pPr algn="ctr">
                        <a:spcAft>
                          <a:spcPts val="0"/>
                        </a:spcAft>
                      </a:pPr>
                      <a:r>
                        <a:rPr lang="en-US" sz="1800" dirty="0">
                          <a:effectLst/>
                          <a:latin typeface="Cambria" pitchFamily="18" charset="0"/>
                        </a:rPr>
                        <a:t>Financial schemes</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tc>
                <a:tc>
                  <a:txBody>
                    <a:bodyPr/>
                    <a:lstStyle/>
                    <a:p>
                      <a:pPr algn="ctr">
                        <a:spcAft>
                          <a:spcPts val="0"/>
                        </a:spcAft>
                      </a:pPr>
                      <a:r>
                        <a:rPr lang="en-US" sz="1800" dirty="0">
                          <a:effectLst/>
                          <a:latin typeface="Cambria" pitchFamily="18" charset="0"/>
                        </a:rPr>
                        <a:t>0.6</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0.8</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0.8</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0.6</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0.75</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r>
              <a:tr h="548636">
                <a:tc vMerge="1">
                  <a:txBody>
                    <a:bodyPr/>
                    <a:lstStyle/>
                    <a:p>
                      <a:endParaRPr lang="en-US"/>
                    </a:p>
                  </a:txBody>
                  <a:tcPr/>
                </a:tc>
                <a:tc gridSpan="2">
                  <a:txBody>
                    <a:bodyPr/>
                    <a:lstStyle/>
                    <a:p>
                      <a:pPr algn="ctr">
                        <a:spcAft>
                          <a:spcPts val="0"/>
                        </a:spcAft>
                      </a:pPr>
                      <a:r>
                        <a:rPr lang="en-US" sz="1800">
                          <a:effectLst/>
                          <a:latin typeface="Cambria" pitchFamily="18" charset="0"/>
                        </a:rPr>
                        <a:t>Assessment of needs for human resources development </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algn="ctr">
                        <a:spcAft>
                          <a:spcPts val="0"/>
                        </a:spcAft>
                      </a:pPr>
                      <a:r>
                        <a:rPr lang="en-US" sz="1800">
                          <a:effectLst/>
                          <a:latin typeface="Cambria" pitchFamily="18" charset="0"/>
                        </a:rPr>
                        <a:t>0.4</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0.2</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0.4</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0.2</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smtClean="0">
                          <a:effectLst/>
                          <a:latin typeface="Cambria" pitchFamily="18" charset="0"/>
                          <a:ea typeface="Times New Roman"/>
                        </a:rPr>
                        <a:t>0.33</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bl>
          </a:graphicData>
        </a:graphic>
      </p:graphicFrame>
      <p:sp>
        <p:nvSpPr>
          <p:cNvPr id="56404" name="Rectangle 2"/>
          <p:cNvSpPr>
            <a:spLocks noChangeArrowheads="1"/>
          </p:cNvSpPr>
          <p:nvPr/>
        </p:nvSpPr>
        <p:spPr bwMode="auto">
          <a:xfrm>
            <a:off x="468313" y="188913"/>
            <a:ext cx="4257675"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800" b="1">
                <a:latin typeface="Cambria" pitchFamily="18" charset="0"/>
              </a:rPr>
              <a:t>Results of analysis  (1/9)</a:t>
            </a:r>
          </a:p>
        </p:txBody>
      </p:sp>
      <p:sp>
        <p:nvSpPr>
          <p:cNvPr id="4" name="Slide Number Placeholder 3"/>
          <p:cNvSpPr>
            <a:spLocks noGrp="1"/>
          </p:cNvSpPr>
          <p:nvPr>
            <p:ph type="sldNum" sz="quarter" idx="12"/>
          </p:nvPr>
        </p:nvSpPr>
        <p:spPr/>
        <p:txBody>
          <a:bodyPr/>
          <a:lstStyle/>
          <a:p>
            <a:pPr>
              <a:defRPr/>
            </a:pPr>
            <a:fld id="{6BD8F368-782E-4C21-B5EB-DC3D70AC9C2A}" type="slidenum">
              <a:rPr lang="en-US"/>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79388" y="836613"/>
          <a:ext cx="8785226" cy="5676902"/>
        </p:xfrm>
        <a:graphic>
          <a:graphicData uri="http://schemas.openxmlformats.org/drawingml/2006/table">
            <a:tbl>
              <a:tblPr>
                <a:tableStyleId>{5C22544A-7EE6-4342-B048-85BDC9FD1C3A}</a:tableStyleId>
              </a:tblPr>
              <a:tblGrid>
                <a:gridCol w="1979454"/>
                <a:gridCol w="1859467"/>
                <a:gridCol w="1919461"/>
                <a:gridCol w="590604"/>
                <a:gridCol w="590604"/>
                <a:gridCol w="590604"/>
                <a:gridCol w="621124"/>
                <a:gridCol w="633908"/>
              </a:tblGrid>
              <a:tr h="866367">
                <a:tc rowSpan="2">
                  <a:txBody>
                    <a:bodyPr/>
                    <a:lstStyle/>
                    <a:p>
                      <a:pPr algn="ctr">
                        <a:spcAft>
                          <a:spcPts val="0"/>
                        </a:spcAft>
                      </a:pPr>
                      <a:r>
                        <a:rPr lang="en-US" sz="1800" b="1" dirty="0">
                          <a:effectLst/>
                          <a:latin typeface="Cambria" pitchFamily="18" charset="0"/>
                        </a:rPr>
                        <a:t>Tech and Non-Tech</a:t>
                      </a:r>
                      <a:endParaRPr lang="en-US" sz="1800" b="1"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rowSpan="2">
                  <a:txBody>
                    <a:bodyPr/>
                    <a:lstStyle/>
                    <a:p>
                      <a:pPr algn="ctr">
                        <a:spcAft>
                          <a:spcPts val="0"/>
                        </a:spcAft>
                      </a:pPr>
                      <a:r>
                        <a:rPr lang="en-US" sz="1800" b="1" dirty="0">
                          <a:effectLst/>
                          <a:latin typeface="Cambria" pitchFamily="18" charset="0"/>
                        </a:rPr>
                        <a:t>TASK </a:t>
                      </a:r>
                    </a:p>
                    <a:p>
                      <a:pPr algn="ctr">
                        <a:spcAft>
                          <a:spcPts val="0"/>
                        </a:spcAft>
                      </a:pPr>
                      <a:r>
                        <a:rPr lang="en-US" sz="1800" b="1" dirty="0">
                          <a:effectLst/>
                          <a:latin typeface="Cambria" pitchFamily="18" charset="0"/>
                        </a:rPr>
                        <a:t>(Energy policy options)</a:t>
                      </a:r>
                      <a:endParaRPr lang="en-US" sz="1800" b="1"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939165" algn="ctr">
                        <a:spcAft>
                          <a:spcPts val="0"/>
                        </a:spcAft>
                      </a:pPr>
                      <a:r>
                        <a:rPr lang="en-US" sz="1800" b="1" dirty="0">
                          <a:effectLst/>
                          <a:latin typeface="Cambria" pitchFamily="18" charset="0"/>
                        </a:rPr>
                        <a:t>Criteria:</a:t>
                      </a:r>
                      <a:endParaRPr lang="en-US" sz="1800" b="1"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dirty="0">
                          <a:effectLst/>
                          <a:latin typeface="Cambria" pitchFamily="18" charset="0"/>
                        </a:rPr>
                        <a:t>K1</a:t>
                      </a:r>
                      <a:endParaRPr lang="en-US" sz="1800" b="1"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dirty="0">
                          <a:effectLst/>
                          <a:latin typeface="Cambria" pitchFamily="18" charset="0"/>
                        </a:rPr>
                        <a:t>K2</a:t>
                      </a:r>
                      <a:endParaRPr lang="en-US" sz="1800" b="1"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dirty="0">
                          <a:effectLst/>
                          <a:latin typeface="Cambria" pitchFamily="18" charset="0"/>
                        </a:rPr>
                        <a:t>K3</a:t>
                      </a:r>
                      <a:endParaRPr lang="en-US" sz="1800" b="1"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dirty="0">
                          <a:effectLst/>
                          <a:latin typeface="Cambria" pitchFamily="18" charset="0"/>
                        </a:rPr>
                        <a:t>K4</a:t>
                      </a:r>
                      <a:endParaRPr lang="en-US" sz="1800" b="1"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rowSpan="2">
                  <a:txBody>
                    <a:bodyPr/>
                    <a:lstStyle/>
                    <a:p>
                      <a:pPr algn="ctr">
                        <a:spcAft>
                          <a:spcPts val="0"/>
                        </a:spcAft>
                      </a:pPr>
                      <a:r>
                        <a:rPr lang="en-US" sz="1800" b="1" dirty="0" smtClean="0">
                          <a:effectLst/>
                          <a:latin typeface="Cambria" pitchFamily="18" charset="0"/>
                        </a:rPr>
                        <a:t>SUM</a:t>
                      </a:r>
                      <a:endParaRPr lang="en-US" sz="1800" b="1"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590676">
                <a:tc vMerge="1">
                  <a:txBody>
                    <a:bodyPr/>
                    <a:lstStyle/>
                    <a:p>
                      <a:endParaRPr lang="en-US"/>
                    </a:p>
                  </a:txBody>
                  <a:tcPr/>
                </a:tc>
                <a:tc vMerge="1">
                  <a:txBody>
                    <a:bodyPr/>
                    <a:lstStyle/>
                    <a:p>
                      <a:endParaRPr lang="en-US"/>
                    </a:p>
                  </a:txBody>
                  <a:tcPr/>
                </a:tc>
                <a:tc>
                  <a:txBody>
                    <a:bodyPr/>
                    <a:lstStyle/>
                    <a:p>
                      <a:pPr marL="125730" algn="ctr">
                        <a:spcAft>
                          <a:spcPts val="0"/>
                        </a:spcAft>
                      </a:pPr>
                      <a:r>
                        <a:rPr lang="en-US" sz="1800" b="1" dirty="0">
                          <a:effectLst/>
                          <a:latin typeface="Cambria" pitchFamily="18" charset="0"/>
                        </a:rPr>
                        <a:t>Weight of each criteria: </a:t>
                      </a:r>
                      <a:endParaRPr lang="en-US" sz="1800" b="1"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a:effectLst/>
                          <a:latin typeface="Cambria" pitchFamily="18" charset="0"/>
                        </a:rPr>
                        <a:t>0.16</a:t>
                      </a:r>
                      <a:endParaRPr lang="en-US" sz="1800" b="1">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dirty="0">
                          <a:effectLst/>
                          <a:latin typeface="Cambria" pitchFamily="18" charset="0"/>
                        </a:rPr>
                        <a:t>0.28</a:t>
                      </a:r>
                      <a:endParaRPr lang="en-US" sz="1800" b="1"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dirty="0">
                          <a:effectLst/>
                          <a:latin typeface="Cambria" pitchFamily="18" charset="0"/>
                        </a:rPr>
                        <a:t>0.47</a:t>
                      </a:r>
                      <a:endParaRPr lang="en-US" sz="1800" b="1"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dirty="0">
                          <a:effectLst/>
                          <a:latin typeface="Cambria" pitchFamily="18" charset="0"/>
                        </a:rPr>
                        <a:t>0.09</a:t>
                      </a:r>
                      <a:endParaRPr lang="en-US" sz="1800" b="1"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vMerge="1">
                  <a:txBody>
                    <a:bodyPr/>
                    <a:lstStyle/>
                    <a:p>
                      <a:endParaRPr lang="en-US"/>
                    </a:p>
                  </a:txBody>
                  <a:tcPr/>
                </a:tc>
              </a:tr>
              <a:tr h="472541">
                <a:tc rowSpan="8">
                  <a:txBody>
                    <a:bodyPr/>
                    <a:lstStyle/>
                    <a:p>
                      <a:pPr algn="ctr">
                        <a:spcAft>
                          <a:spcPts val="0"/>
                        </a:spcAft>
                      </a:pPr>
                      <a:r>
                        <a:rPr lang="en-US" sz="1800" dirty="0">
                          <a:effectLst/>
                          <a:latin typeface="Cambria" pitchFamily="18" charset="0"/>
                        </a:rPr>
                        <a:t>Industry</a:t>
                      </a:r>
                      <a:endParaRPr lang="en-US" sz="1800"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gridSpan="2">
                  <a:txBody>
                    <a:bodyPr/>
                    <a:lstStyle/>
                    <a:p>
                      <a:pPr algn="ctr">
                        <a:spcAft>
                          <a:spcPts val="0"/>
                        </a:spcAft>
                      </a:pPr>
                      <a:r>
                        <a:rPr lang="en-US" sz="1800" dirty="0">
                          <a:effectLst/>
                          <a:latin typeface="Cambria" pitchFamily="18" charset="0"/>
                        </a:rPr>
                        <a:t>Energy management</a:t>
                      </a:r>
                      <a:endParaRPr lang="en-US" sz="1800"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algn="ctr">
                        <a:spcAft>
                          <a:spcPts val="0"/>
                        </a:spcAft>
                      </a:pPr>
                      <a:r>
                        <a:rPr lang="en-US" sz="1800">
                          <a:effectLst/>
                          <a:latin typeface="Cambria" pitchFamily="18" charset="0"/>
                        </a:rPr>
                        <a:t>0.4</a:t>
                      </a:r>
                      <a:endParaRPr lang="en-US" sz="180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0.2</a:t>
                      </a:r>
                      <a:endParaRPr lang="en-US" sz="180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a:t>
                      </a:r>
                      <a:endParaRPr lang="en-US" sz="180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0.6</a:t>
                      </a:r>
                      <a:endParaRPr lang="en-US" sz="180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0.18</a:t>
                      </a:r>
                      <a:endParaRPr lang="en-US" sz="1800"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552890">
                <a:tc vMerge="1">
                  <a:txBody>
                    <a:bodyPr/>
                    <a:lstStyle/>
                    <a:p>
                      <a:endParaRPr lang="en-US"/>
                    </a:p>
                  </a:txBody>
                  <a:tcPr/>
                </a:tc>
                <a:tc gridSpan="2">
                  <a:txBody>
                    <a:bodyPr/>
                    <a:lstStyle/>
                    <a:p>
                      <a:pPr algn="ctr">
                        <a:spcAft>
                          <a:spcPts val="0"/>
                        </a:spcAft>
                      </a:pPr>
                      <a:r>
                        <a:rPr lang="en-US" sz="1800" dirty="0">
                          <a:effectLst/>
                          <a:latin typeface="Cambria" pitchFamily="18" charset="0"/>
                        </a:rPr>
                        <a:t>Upgrading services in the area of RES and energy efficiency</a:t>
                      </a:r>
                      <a:endParaRPr lang="en-US" sz="1800"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tc>
                <a:tc>
                  <a:txBody>
                    <a:bodyPr/>
                    <a:lstStyle/>
                    <a:p>
                      <a:pPr algn="ctr">
                        <a:spcAft>
                          <a:spcPts val="0"/>
                        </a:spcAft>
                      </a:pPr>
                      <a:r>
                        <a:rPr lang="en-US" sz="1800" dirty="0">
                          <a:effectLst/>
                          <a:latin typeface="Cambria" pitchFamily="18" charset="0"/>
                        </a:rPr>
                        <a:t>1</a:t>
                      </a:r>
                      <a:endParaRPr lang="en-US" sz="1800"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a:effectLst/>
                          <a:latin typeface="Cambria" pitchFamily="18" charset="0"/>
                        </a:rPr>
                        <a:t>0.6</a:t>
                      </a:r>
                      <a:endParaRPr lang="en-US" sz="180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a:effectLst/>
                          <a:latin typeface="Cambria" pitchFamily="18" charset="0"/>
                        </a:rPr>
                        <a:t>0.2</a:t>
                      </a:r>
                      <a:endParaRPr lang="en-US" sz="180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a:effectLst/>
                          <a:latin typeface="Cambria" pitchFamily="18" charset="0"/>
                        </a:rPr>
                        <a:t>0.8</a:t>
                      </a:r>
                      <a:endParaRPr lang="en-US" sz="180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0.50</a:t>
                      </a:r>
                      <a:endParaRPr lang="en-US" sz="1800"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r>
              <a:tr h="472541">
                <a:tc vMerge="1">
                  <a:txBody>
                    <a:bodyPr/>
                    <a:lstStyle/>
                    <a:p>
                      <a:endParaRPr lang="en-US"/>
                    </a:p>
                  </a:txBody>
                  <a:tcPr/>
                </a:tc>
                <a:tc gridSpan="2">
                  <a:txBody>
                    <a:bodyPr/>
                    <a:lstStyle/>
                    <a:p>
                      <a:pPr algn="ctr">
                        <a:spcAft>
                          <a:spcPts val="0"/>
                        </a:spcAft>
                      </a:pPr>
                      <a:r>
                        <a:rPr lang="en-US" sz="1800" dirty="0">
                          <a:effectLst/>
                          <a:latin typeface="Cambria" pitchFamily="18" charset="0"/>
                        </a:rPr>
                        <a:t>Production of electricity from RES</a:t>
                      </a:r>
                      <a:endParaRPr lang="en-US" sz="1800"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tc>
                <a:tc>
                  <a:txBody>
                    <a:bodyPr/>
                    <a:lstStyle/>
                    <a:p>
                      <a:pPr algn="ctr">
                        <a:spcAft>
                          <a:spcPts val="0"/>
                        </a:spcAft>
                      </a:pPr>
                      <a:r>
                        <a:rPr lang="en-US" sz="1800" dirty="0">
                          <a:effectLst/>
                          <a:latin typeface="Cambria" pitchFamily="18" charset="0"/>
                        </a:rPr>
                        <a:t>1</a:t>
                      </a:r>
                      <a:endParaRPr lang="en-US" sz="1800"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0.4</a:t>
                      </a:r>
                      <a:endParaRPr lang="en-US" sz="1800"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0.2</a:t>
                      </a:r>
                      <a:endParaRPr lang="en-US" sz="1800"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1</a:t>
                      </a:r>
                      <a:endParaRPr lang="en-US" sz="1800"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0.46</a:t>
                      </a:r>
                      <a:endParaRPr lang="en-US" sz="1800"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r>
              <a:tr h="552890">
                <a:tc vMerge="1">
                  <a:txBody>
                    <a:bodyPr/>
                    <a:lstStyle/>
                    <a:p>
                      <a:endParaRPr lang="en-US"/>
                    </a:p>
                  </a:txBody>
                  <a:tcPr/>
                </a:tc>
                <a:tc gridSpan="2">
                  <a:txBody>
                    <a:bodyPr/>
                    <a:lstStyle/>
                    <a:p>
                      <a:pPr algn="ctr">
                        <a:spcAft>
                          <a:spcPts val="0"/>
                        </a:spcAft>
                      </a:pPr>
                      <a:r>
                        <a:rPr lang="en-US" sz="1800">
                          <a:effectLst/>
                          <a:latin typeface="Cambria" pitchFamily="18" charset="0"/>
                        </a:rPr>
                        <a:t>Establishment of minimum standards for energy efficiency</a:t>
                      </a:r>
                      <a:endParaRPr lang="en-US" sz="180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algn="ctr">
                        <a:spcAft>
                          <a:spcPts val="0"/>
                        </a:spcAft>
                      </a:pPr>
                      <a:r>
                        <a:rPr lang="en-US" sz="1800">
                          <a:effectLst/>
                          <a:latin typeface="Cambria" pitchFamily="18" charset="0"/>
                        </a:rPr>
                        <a:t>0.8</a:t>
                      </a:r>
                      <a:endParaRPr lang="en-US" sz="180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0.4</a:t>
                      </a:r>
                      <a:endParaRPr lang="en-US" sz="1800"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a:t>
                      </a:r>
                      <a:endParaRPr lang="en-US" sz="180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0.6</a:t>
                      </a:r>
                      <a:endParaRPr lang="en-US" sz="180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0.30</a:t>
                      </a:r>
                      <a:endParaRPr lang="en-US" sz="1800"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552890">
                <a:tc vMerge="1">
                  <a:txBody>
                    <a:bodyPr/>
                    <a:lstStyle/>
                    <a:p>
                      <a:endParaRPr lang="en-US"/>
                    </a:p>
                  </a:txBody>
                  <a:tcPr/>
                </a:tc>
                <a:tc gridSpan="2">
                  <a:txBody>
                    <a:bodyPr/>
                    <a:lstStyle/>
                    <a:p>
                      <a:pPr algn="ctr">
                        <a:spcAft>
                          <a:spcPts val="0"/>
                        </a:spcAft>
                      </a:pPr>
                      <a:r>
                        <a:rPr lang="en-US" sz="1800">
                          <a:effectLst/>
                          <a:latin typeface="Cambria" pitchFamily="18" charset="0"/>
                        </a:rPr>
                        <a:t>Acquiring new technologies and assessment of service life </a:t>
                      </a:r>
                      <a:endParaRPr lang="en-US" sz="180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algn="ctr">
                        <a:spcAft>
                          <a:spcPts val="0"/>
                        </a:spcAft>
                      </a:pPr>
                      <a:r>
                        <a:rPr lang="en-US" sz="1800">
                          <a:effectLst/>
                          <a:latin typeface="Cambria" pitchFamily="18" charset="0"/>
                        </a:rPr>
                        <a:t>0</a:t>
                      </a:r>
                      <a:endParaRPr lang="en-US" sz="180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0.6</a:t>
                      </a:r>
                      <a:endParaRPr lang="en-US" sz="180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a:t>
                      </a:r>
                      <a:endParaRPr lang="en-US" sz="1800"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0.2</a:t>
                      </a:r>
                      <a:endParaRPr lang="en-US" sz="180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0.19</a:t>
                      </a:r>
                      <a:endParaRPr lang="en-US" sz="180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472541">
                <a:tc vMerge="1">
                  <a:txBody>
                    <a:bodyPr/>
                    <a:lstStyle/>
                    <a:p>
                      <a:endParaRPr lang="en-US"/>
                    </a:p>
                  </a:txBody>
                  <a:tcPr/>
                </a:tc>
                <a:tc gridSpan="2">
                  <a:txBody>
                    <a:bodyPr/>
                    <a:lstStyle/>
                    <a:p>
                      <a:pPr algn="ctr">
                        <a:spcAft>
                          <a:spcPts val="0"/>
                        </a:spcAft>
                      </a:pPr>
                      <a:r>
                        <a:rPr lang="en-US" sz="1800" dirty="0">
                          <a:effectLst/>
                          <a:latin typeface="Cambria" pitchFamily="18" charset="0"/>
                        </a:rPr>
                        <a:t>Intensified market transformation </a:t>
                      </a:r>
                      <a:endParaRPr lang="en-US" sz="1800"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tc>
                <a:tc>
                  <a:txBody>
                    <a:bodyPr/>
                    <a:lstStyle/>
                    <a:p>
                      <a:pPr algn="ctr">
                        <a:spcAft>
                          <a:spcPts val="0"/>
                        </a:spcAft>
                      </a:pPr>
                      <a:r>
                        <a:rPr lang="en-US" sz="1800">
                          <a:effectLst/>
                          <a:latin typeface="Cambria" pitchFamily="18" charset="0"/>
                        </a:rPr>
                        <a:t>0.8</a:t>
                      </a:r>
                      <a:endParaRPr lang="en-US" sz="180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a:effectLst/>
                          <a:latin typeface="Cambria" pitchFamily="18" charset="0"/>
                        </a:rPr>
                        <a:t>0.8</a:t>
                      </a:r>
                      <a:endParaRPr lang="en-US" sz="180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0.2</a:t>
                      </a:r>
                      <a:endParaRPr lang="en-US" sz="1800"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a:effectLst/>
                          <a:latin typeface="Cambria" pitchFamily="18" charset="0"/>
                        </a:rPr>
                        <a:t>0.2</a:t>
                      </a:r>
                      <a:endParaRPr lang="en-US" sz="180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0.46</a:t>
                      </a:r>
                      <a:endParaRPr lang="en-US" sz="1800"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r>
              <a:tr h="590676">
                <a:tc vMerge="1">
                  <a:txBody>
                    <a:bodyPr/>
                    <a:lstStyle/>
                    <a:p>
                      <a:endParaRPr lang="en-US"/>
                    </a:p>
                  </a:txBody>
                  <a:tcPr/>
                </a:tc>
                <a:tc gridSpan="2">
                  <a:txBody>
                    <a:bodyPr/>
                    <a:lstStyle/>
                    <a:p>
                      <a:pPr algn="ctr">
                        <a:spcAft>
                          <a:spcPts val="0"/>
                        </a:spcAft>
                      </a:pPr>
                      <a:r>
                        <a:rPr lang="en-US" sz="1800" dirty="0">
                          <a:effectLst/>
                          <a:latin typeface="Cambria" pitchFamily="18" charset="0"/>
                        </a:rPr>
                        <a:t>Monitoring market transformation and new incentives </a:t>
                      </a:r>
                      <a:endParaRPr lang="en-US" sz="1800"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algn="ctr">
                        <a:spcAft>
                          <a:spcPts val="0"/>
                        </a:spcAft>
                      </a:pPr>
                      <a:r>
                        <a:rPr lang="en-US" sz="1800" dirty="0">
                          <a:effectLst/>
                          <a:latin typeface="Cambria" pitchFamily="18" charset="0"/>
                        </a:rPr>
                        <a:t>0.6</a:t>
                      </a:r>
                      <a:endParaRPr lang="en-US" sz="1800"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0.4</a:t>
                      </a:r>
                      <a:endParaRPr lang="en-US" sz="1800"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0.2</a:t>
                      </a:r>
                      <a:endParaRPr lang="en-US" sz="1800"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a:t>
                      </a:r>
                      <a:endParaRPr lang="en-US" sz="1800"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0.30</a:t>
                      </a:r>
                      <a:endParaRPr lang="en-US" sz="1800"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552890">
                <a:tc vMerge="1">
                  <a:txBody>
                    <a:bodyPr/>
                    <a:lstStyle/>
                    <a:p>
                      <a:endParaRPr lang="en-US"/>
                    </a:p>
                  </a:txBody>
                  <a:tcPr/>
                </a:tc>
                <a:tc gridSpan="2">
                  <a:txBody>
                    <a:bodyPr/>
                    <a:lstStyle/>
                    <a:p>
                      <a:pPr algn="ctr">
                        <a:spcAft>
                          <a:spcPts val="0"/>
                        </a:spcAft>
                      </a:pPr>
                      <a:r>
                        <a:rPr lang="en-US" sz="1800">
                          <a:effectLst/>
                          <a:latin typeface="Cambria" pitchFamily="18" charset="0"/>
                        </a:rPr>
                        <a:t>Assessment of needs for human resources development</a:t>
                      </a:r>
                      <a:endParaRPr lang="en-US" sz="180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algn="ctr">
                        <a:spcAft>
                          <a:spcPts val="0"/>
                        </a:spcAft>
                      </a:pPr>
                      <a:r>
                        <a:rPr lang="en-US" sz="1800">
                          <a:effectLst/>
                          <a:latin typeface="Cambria" pitchFamily="18" charset="0"/>
                        </a:rPr>
                        <a:t>0.4</a:t>
                      </a:r>
                      <a:endParaRPr lang="en-US" sz="180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0.2</a:t>
                      </a:r>
                      <a:endParaRPr lang="en-US" sz="180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a:t>
                      </a:r>
                      <a:endParaRPr lang="en-US" sz="180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0.2</a:t>
                      </a:r>
                      <a:endParaRPr lang="en-US" sz="1800"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0.14</a:t>
                      </a:r>
                      <a:endParaRPr lang="en-US" sz="1800"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bl>
          </a:graphicData>
        </a:graphic>
      </p:graphicFrame>
      <p:sp>
        <p:nvSpPr>
          <p:cNvPr id="3" name="Slide Number Placeholder 2"/>
          <p:cNvSpPr>
            <a:spLocks noGrp="1"/>
          </p:cNvSpPr>
          <p:nvPr>
            <p:ph type="sldNum" sz="quarter" idx="12"/>
          </p:nvPr>
        </p:nvSpPr>
        <p:spPr/>
        <p:txBody>
          <a:bodyPr/>
          <a:lstStyle/>
          <a:p>
            <a:pPr>
              <a:defRPr/>
            </a:pPr>
            <a:fld id="{667E0E40-0F65-4D0F-BDD9-C442978929E8}" type="slidenum">
              <a:rPr lang="en-US"/>
              <a:pPr>
                <a:defRPr/>
              </a:pPr>
              <a:t>15</a:t>
            </a:fld>
            <a:endParaRPr lang="en-US"/>
          </a:p>
        </p:txBody>
      </p:sp>
      <p:sp>
        <p:nvSpPr>
          <p:cNvPr id="57429" name="Rectangle 3"/>
          <p:cNvSpPr>
            <a:spLocks noChangeArrowheads="1"/>
          </p:cNvSpPr>
          <p:nvPr/>
        </p:nvSpPr>
        <p:spPr bwMode="auto">
          <a:xfrm>
            <a:off x="468313" y="115888"/>
            <a:ext cx="42576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800" b="1">
                <a:latin typeface="Cambria" pitchFamily="18" charset="0"/>
              </a:rPr>
              <a:t>Results of analysis  (2/9)</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79388" y="711200"/>
          <a:ext cx="8713788" cy="5969000"/>
        </p:xfrm>
        <a:graphic>
          <a:graphicData uri="http://schemas.openxmlformats.org/drawingml/2006/table">
            <a:tbl>
              <a:tblPr>
                <a:tableStyleId>{5C22544A-7EE6-4342-B048-85BDC9FD1C3A}</a:tableStyleId>
              </a:tblPr>
              <a:tblGrid>
                <a:gridCol w="2053842"/>
                <a:gridCol w="1690929"/>
                <a:gridCol w="2088428"/>
                <a:gridCol w="576118"/>
                <a:gridCol w="576118"/>
                <a:gridCol w="576118"/>
                <a:gridCol w="504103"/>
                <a:gridCol w="648132"/>
              </a:tblGrid>
              <a:tr h="1094927">
                <a:tc rowSpan="2">
                  <a:txBody>
                    <a:bodyPr/>
                    <a:lstStyle/>
                    <a:p>
                      <a:pPr algn="ctr">
                        <a:spcAft>
                          <a:spcPts val="0"/>
                        </a:spcAft>
                      </a:pPr>
                      <a:r>
                        <a:rPr lang="en-US" sz="1800" b="1" dirty="0">
                          <a:effectLst/>
                          <a:latin typeface="Cambria" pitchFamily="18" charset="0"/>
                        </a:rPr>
                        <a:t>Tech and Non-Tech</a:t>
                      </a:r>
                      <a:endParaRPr lang="en-US" sz="1800" b="1"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rowSpan="2">
                  <a:txBody>
                    <a:bodyPr/>
                    <a:lstStyle/>
                    <a:p>
                      <a:pPr algn="ctr">
                        <a:spcAft>
                          <a:spcPts val="0"/>
                        </a:spcAft>
                      </a:pPr>
                      <a:r>
                        <a:rPr lang="en-US" sz="1800" b="1" dirty="0">
                          <a:effectLst/>
                          <a:latin typeface="Cambria" pitchFamily="18" charset="0"/>
                        </a:rPr>
                        <a:t>TASK </a:t>
                      </a:r>
                    </a:p>
                    <a:p>
                      <a:pPr algn="ctr">
                        <a:spcAft>
                          <a:spcPts val="0"/>
                        </a:spcAft>
                      </a:pPr>
                      <a:r>
                        <a:rPr lang="en-US" sz="1800" b="1" dirty="0">
                          <a:effectLst/>
                          <a:latin typeface="Cambria" pitchFamily="18" charset="0"/>
                        </a:rPr>
                        <a:t>(Energy policy options)</a:t>
                      </a:r>
                      <a:endParaRPr lang="en-US" sz="1800" b="1"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939165" algn="ctr">
                        <a:spcAft>
                          <a:spcPts val="0"/>
                        </a:spcAft>
                      </a:pPr>
                      <a:r>
                        <a:rPr lang="en-US" sz="1800" b="1" dirty="0">
                          <a:effectLst/>
                          <a:latin typeface="Cambria" pitchFamily="18" charset="0"/>
                        </a:rPr>
                        <a:t>Criteria:</a:t>
                      </a:r>
                      <a:endParaRPr lang="en-US" sz="1800" b="1"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dirty="0">
                          <a:effectLst/>
                          <a:latin typeface="Cambria" pitchFamily="18" charset="0"/>
                        </a:rPr>
                        <a:t>K1</a:t>
                      </a:r>
                      <a:endParaRPr lang="en-US" sz="1800" b="1"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dirty="0">
                          <a:effectLst/>
                          <a:latin typeface="Cambria" pitchFamily="18" charset="0"/>
                        </a:rPr>
                        <a:t>K2</a:t>
                      </a:r>
                      <a:endParaRPr lang="en-US" sz="1800" b="1"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dirty="0">
                          <a:effectLst/>
                          <a:latin typeface="Cambria" pitchFamily="18" charset="0"/>
                        </a:rPr>
                        <a:t>K3</a:t>
                      </a:r>
                      <a:endParaRPr lang="en-US" sz="1800" b="1"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dirty="0">
                          <a:effectLst/>
                          <a:latin typeface="Cambria" pitchFamily="18" charset="0"/>
                        </a:rPr>
                        <a:t>K4</a:t>
                      </a:r>
                      <a:endParaRPr lang="en-US" sz="1800" b="1"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rowSpan="2">
                  <a:txBody>
                    <a:bodyPr/>
                    <a:lstStyle/>
                    <a:p>
                      <a:pPr algn="ctr">
                        <a:spcAft>
                          <a:spcPts val="0"/>
                        </a:spcAft>
                      </a:pPr>
                      <a:r>
                        <a:rPr lang="en-US" sz="1800" b="1" dirty="0" smtClean="0">
                          <a:effectLst/>
                          <a:latin typeface="Cambria" pitchFamily="18" charset="0"/>
                        </a:rPr>
                        <a:t>SUM</a:t>
                      </a:r>
                      <a:endParaRPr lang="en-US" sz="1800" b="1"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608293">
                <a:tc vMerge="1">
                  <a:txBody>
                    <a:bodyPr/>
                    <a:lstStyle/>
                    <a:p>
                      <a:endParaRPr lang="en-US"/>
                    </a:p>
                  </a:txBody>
                  <a:tcPr/>
                </a:tc>
                <a:tc vMerge="1">
                  <a:txBody>
                    <a:bodyPr/>
                    <a:lstStyle/>
                    <a:p>
                      <a:endParaRPr lang="en-US"/>
                    </a:p>
                  </a:txBody>
                  <a:tcPr/>
                </a:tc>
                <a:tc>
                  <a:txBody>
                    <a:bodyPr/>
                    <a:lstStyle/>
                    <a:p>
                      <a:pPr marL="125730" algn="ctr">
                        <a:spcAft>
                          <a:spcPts val="0"/>
                        </a:spcAft>
                      </a:pPr>
                      <a:r>
                        <a:rPr lang="en-US" sz="1800" b="1">
                          <a:effectLst/>
                          <a:latin typeface="Cambria" pitchFamily="18" charset="0"/>
                        </a:rPr>
                        <a:t>Weight of each criteria: </a:t>
                      </a:r>
                      <a:endParaRPr lang="en-US" sz="1800" b="1">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a:effectLst/>
                          <a:latin typeface="Cambria" pitchFamily="18" charset="0"/>
                        </a:rPr>
                        <a:t>0.16</a:t>
                      </a:r>
                      <a:endParaRPr lang="en-US" sz="1800" b="1">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a:effectLst/>
                          <a:latin typeface="Cambria" pitchFamily="18" charset="0"/>
                        </a:rPr>
                        <a:t>0.28</a:t>
                      </a:r>
                      <a:endParaRPr lang="en-US" sz="1800" b="1">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a:effectLst/>
                          <a:latin typeface="Cambria" pitchFamily="18" charset="0"/>
                        </a:rPr>
                        <a:t>0.47</a:t>
                      </a:r>
                      <a:endParaRPr lang="en-US" sz="1800" b="1">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dirty="0">
                          <a:effectLst/>
                          <a:latin typeface="Cambria" pitchFamily="18" charset="0"/>
                        </a:rPr>
                        <a:t>0.09</a:t>
                      </a:r>
                      <a:endParaRPr lang="en-US" sz="1800" b="1"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vMerge="1">
                  <a:txBody>
                    <a:bodyPr/>
                    <a:lstStyle/>
                    <a:p>
                      <a:endParaRPr lang="en-US"/>
                    </a:p>
                  </a:txBody>
                  <a:tcPr/>
                </a:tc>
              </a:tr>
              <a:tr h="548752">
                <a:tc rowSpan="8">
                  <a:txBody>
                    <a:bodyPr/>
                    <a:lstStyle/>
                    <a:p>
                      <a:pPr algn="ctr">
                        <a:spcAft>
                          <a:spcPts val="0"/>
                        </a:spcAft>
                      </a:pPr>
                      <a:r>
                        <a:rPr lang="en-US" sz="1800" dirty="0">
                          <a:effectLst/>
                          <a:latin typeface="Cambria" pitchFamily="18" charset="0"/>
                        </a:rPr>
                        <a:t>Electric power plants, thermal power plants and utilities</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gridSpan="2">
                  <a:txBody>
                    <a:bodyPr/>
                    <a:lstStyle/>
                    <a:p>
                      <a:pPr algn="ctr">
                        <a:spcAft>
                          <a:spcPts val="0"/>
                        </a:spcAft>
                      </a:pPr>
                      <a:r>
                        <a:rPr lang="en-US" sz="1800" dirty="0">
                          <a:effectLst/>
                          <a:latin typeface="Cambria" pitchFamily="18" charset="0"/>
                        </a:rPr>
                        <a:t>Development of incentive schemes in RES and energy efficiency</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tc>
                <a:tc>
                  <a:txBody>
                    <a:bodyPr/>
                    <a:lstStyle/>
                    <a:p>
                      <a:pPr algn="ctr">
                        <a:spcAft>
                          <a:spcPts val="0"/>
                        </a:spcAft>
                      </a:pPr>
                      <a:r>
                        <a:rPr lang="en-US" sz="1800">
                          <a:effectLst/>
                          <a:latin typeface="Cambria" pitchFamily="18" charset="0"/>
                        </a:rPr>
                        <a:t>1</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a:effectLst/>
                          <a:latin typeface="Cambria" pitchFamily="18" charset="0"/>
                        </a:rPr>
                        <a:t>0.6</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a:effectLst/>
                          <a:latin typeface="Cambria" pitchFamily="18" charset="0"/>
                        </a:rPr>
                        <a:t>0.8</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a:effectLst/>
                          <a:latin typeface="Cambria" pitchFamily="18" charset="0"/>
                        </a:rPr>
                        <a:t>0.4</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0.74</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r>
              <a:tr h="548752">
                <a:tc vMerge="1">
                  <a:txBody>
                    <a:bodyPr/>
                    <a:lstStyle/>
                    <a:p>
                      <a:endParaRPr lang="en-US"/>
                    </a:p>
                  </a:txBody>
                  <a:tcPr/>
                </a:tc>
                <a:tc gridSpan="2">
                  <a:txBody>
                    <a:bodyPr/>
                    <a:lstStyle/>
                    <a:p>
                      <a:pPr algn="ctr">
                        <a:spcAft>
                          <a:spcPts val="0"/>
                        </a:spcAft>
                      </a:pPr>
                      <a:r>
                        <a:rPr lang="en-US" sz="1800" dirty="0">
                          <a:effectLst/>
                          <a:latin typeface="Cambria" pitchFamily="18" charset="0"/>
                        </a:rPr>
                        <a:t>Distributed heat and power production </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tc>
                <a:tc>
                  <a:txBody>
                    <a:bodyPr/>
                    <a:lstStyle/>
                    <a:p>
                      <a:pPr algn="ctr">
                        <a:spcAft>
                          <a:spcPts val="0"/>
                        </a:spcAft>
                      </a:pPr>
                      <a:r>
                        <a:rPr lang="en-US" sz="1800" dirty="0">
                          <a:effectLst/>
                          <a:latin typeface="Cambria" pitchFamily="18" charset="0"/>
                        </a:rPr>
                        <a:t>0.8</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0.4</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0.6</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0.8</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0.60</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r>
              <a:tr h="548752">
                <a:tc vMerge="1">
                  <a:txBody>
                    <a:bodyPr/>
                    <a:lstStyle/>
                    <a:p>
                      <a:endParaRPr lang="en-US"/>
                    </a:p>
                  </a:txBody>
                  <a:tcPr/>
                </a:tc>
                <a:tc gridSpan="2">
                  <a:txBody>
                    <a:bodyPr/>
                    <a:lstStyle/>
                    <a:p>
                      <a:pPr algn="ctr">
                        <a:spcAft>
                          <a:spcPts val="0"/>
                        </a:spcAft>
                      </a:pPr>
                      <a:r>
                        <a:rPr lang="en-US" sz="1800" dirty="0">
                          <a:effectLst/>
                          <a:latin typeface="Cambria" pitchFamily="18" charset="0"/>
                        </a:rPr>
                        <a:t>Connection to the public distribution grid</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algn="ctr">
                        <a:spcAft>
                          <a:spcPts val="0"/>
                        </a:spcAft>
                      </a:pPr>
                      <a:r>
                        <a:rPr lang="en-US" sz="1800">
                          <a:effectLst/>
                          <a:latin typeface="Cambria" pitchFamily="18" charset="0"/>
                        </a:rPr>
                        <a:t>0.4</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0.4</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0.6</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0.6</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0.51</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486634">
                <a:tc vMerge="1">
                  <a:txBody>
                    <a:bodyPr/>
                    <a:lstStyle/>
                    <a:p>
                      <a:endParaRPr lang="en-US"/>
                    </a:p>
                  </a:txBody>
                  <a:tcPr/>
                </a:tc>
                <a:tc gridSpan="2">
                  <a:txBody>
                    <a:bodyPr/>
                    <a:lstStyle/>
                    <a:p>
                      <a:pPr algn="ctr">
                        <a:spcAft>
                          <a:spcPts val="0"/>
                        </a:spcAft>
                      </a:pPr>
                      <a:r>
                        <a:rPr lang="en-US" sz="1800">
                          <a:effectLst/>
                          <a:latin typeface="Cambria" pitchFamily="18" charset="0"/>
                        </a:rPr>
                        <a:t>“Green” certificate </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algn="ctr">
                        <a:spcAft>
                          <a:spcPts val="0"/>
                        </a:spcAft>
                      </a:pPr>
                      <a:r>
                        <a:rPr lang="en-US" sz="1800">
                          <a:effectLst/>
                          <a:latin typeface="Cambria" pitchFamily="18" charset="0"/>
                        </a:rPr>
                        <a:t>0.4</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0.2</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0.6</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0.21</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486634">
                <a:tc vMerge="1">
                  <a:txBody>
                    <a:bodyPr/>
                    <a:lstStyle/>
                    <a:p>
                      <a:endParaRPr lang="en-US"/>
                    </a:p>
                  </a:txBody>
                  <a:tcPr/>
                </a:tc>
                <a:tc gridSpan="2">
                  <a:txBody>
                    <a:bodyPr/>
                    <a:lstStyle/>
                    <a:p>
                      <a:pPr algn="ctr">
                        <a:spcAft>
                          <a:spcPts val="0"/>
                        </a:spcAft>
                      </a:pPr>
                      <a:r>
                        <a:rPr lang="en-US" sz="1800" dirty="0">
                          <a:effectLst/>
                          <a:latin typeface="Cambria" pitchFamily="18" charset="0"/>
                        </a:rPr>
                        <a:t>“White” certificate </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algn="ctr">
                        <a:spcAft>
                          <a:spcPts val="0"/>
                        </a:spcAft>
                      </a:pPr>
                      <a:r>
                        <a:rPr lang="en-US" sz="1800">
                          <a:effectLst/>
                          <a:latin typeface="Cambria" pitchFamily="18" charset="0"/>
                        </a:rPr>
                        <a:t>0.4</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0.2</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0.4</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0.20</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548752">
                <a:tc vMerge="1">
                  <a:txBody>
                    <a:bodyPr/>
                    <a:lstStyle/>
                    <a:p>
                      <a:endParaRPr lang="en-US"/>
                    </a:p>
                  </a:txBody>
                  <a:tcPr/>
                </a:tc>
                <a:tc gridSpan="2">
                  <a:txBody>
                    <a:bodyPr/>
                    <a:lstStyle/>
                    <a:p>
                      <a:pPr algn="ctr">
                        <a:spcAft>
                          <a:spcPts val="0"/>
                        </a:spcAft>
                      </a:pPr>
                      <a:r>
                        <a:rPr lang="en-US" sz="1800">
                          <a:effectLst/>
                          <a:latin typeface="Cambria" pitchFamily="18" charset="0"/>
                        </a:rPr>
                        <a:t>Carbon trading and certification issues</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algn="ctr">
                        <a:spcAft>
                          <a:spcPts val="0"/>
                        </a:spcAft>
                      </a:pPr>
                      <a:r>
                        <a:rPr lang="en-US" sz="1800">
                          <a:effectLst/>
                          <a:latin typeface="Cambria" pitchFamily="18" charset="0"/>
                        </a:rPr>
                        <a:t>0.2</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0.4</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0.4</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0.2</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0.35</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548752">
                <a:tc vMerge="1">
                  <a:txBody>
                    <a:bodyPr/>
                    <a:lstStyle/>
                    <a:p>
                      <a:endParaRPr lang="en-US"/>
                    </a:p>
                  </a:txBody>
                  <a:tcPr/>
                </a:tc>
                <a:tc gridSpan="2">
                  <a:txBody>
                    <a:bodyPr/>
                    <a:lstStyle/>
                    <a:p>
                      <a:pPr algn="ctr">
                        <a:spcAft>
                          <a:spcPts val="0"/>
                        </a:spcAft>
                      </a:pPr>
                      <a:r>
                        <a:rPr lang="en-US" sz="1800" dirty="0">
                          <a:effectLst/>
                          <a:latin typeface="Cambria" pitchFamily="18" charset="0"/>
                        </a:rPr>
                        <a:t>Legislation, standards and norms for fuels</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tc>
                <a:tc>
                  <a:txBody>
                    <a:bodyPr/>
                    <a:lstStyle/>
                    <a:p>
                      <a:pPr algn="ctr">
                        <a:spcAft>
                          <a:spcPts val="0"/>
                        </a:spcAft>
                      </a:pPr>
                      <a:r>
                        <a:rPr lang="en-US" sz="1800" dirty="0">
                          <a:effectLst/>
                          <a:latin typeface="Cambria" pitchFamily="18" charset="0"/>
                        </a:rPr>
                        <a:t>0.8</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0.6</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0.8</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0.4</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0.71</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r>
              <a:tr h="548752">
                <a:tc vMerge="1">
                  <a:txBody>
                    <a:bodyPr/>
                    <a:lstStyle/>
                    <a:p>
                      <a:endParaRPr lang="en-US"/>
                    </a:p>
                  </a:txBody>
                  <a:tcPr/>
                </a:tc>
                <a:tc gridSpan="2">
                  <a:txBody>
                    <a:bodyPr/>
                    <a:lstStyle/>
                    <a:p>
                      <a:pPr algn="ctr">
                        <a:spcAft>
                          <a:spcPts val="0"/>
                        </a:spcAft>
                      </a:pPr>
                      <a:r>
                        <a:rPr lang="en-US" sz="1800">
                          <a:effectLst/>
                          <a:latin typeface="Cambria" pitchFamily="18" charset="0"/>
                        </a:rPr>
                        <a:t>Assessment of needs for human resources development</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algn="ctr">
                        <a:spcAft>
                          <a:spcPts val="0"/>
                        </a:spcAft>
                      </a:pPr>
                      <a:r>
                        <a:rPr lang="en-US" sz="1800">
                          <a:effectLst/>
                          <a:latin typeface="Cambria" pitchFamily="18" charset="0"/>
                        </a:rPr>
                        <a:t>0.4</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0.2</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0.4</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0.2</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0.33</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bl>
          </a:graphicData>
        </a:graphic>
      </p:graphicFrame>
      <p:sp>
        <p:nvSpPr>
          <p:cNvPr id="3" name="Slide Number Placeholder 2"/>
          <p:cNvSpPr>
            <a:spLocks noGrp="1"/>
          </p:cNvSpPr>
          <p:nvPr>
            <p:ph type="sldNum" sz="quarter" idx="12"/>
          </p:nvPr>
        </p:nvSpPr>
        <p:spPr/>
        <p:txBody>
          <a:bodyPr/>
          <a:lstStyle/>
          <a:p>
            <a:pPr>
              <a:defRPr/>
            </a:pPr>
            <a:fld id="{77804702-4D0B-4784-9C15-FF611AB92A57}" type="slidenum">
              <a:rPr lang="en-US"/>
              <a:pPr>
                <a:defRPr/>
              </a:pPr>
              <a:t>16</a:t>
            </a:fld>
            <a:endParaRPr lang="en-US"/>
          </a:p>
        </p:txBody>
      </p:sp>
      <p:sp>
        <p:nvSpPr>
          <p:cNvPr id="58453" name="Rectangle 3"/>
          <p:cNvSpPr>
            <a:spLocks noChangeArrowheads="1"/>
          </p:cNvSpPr>
          <p:nvPr/>
        </p:nvSpPr>
        <p:spPr bwMode="auto">
          <a:xfrm>
            <a:off x="468313" y="188913"/>
            <a:ext cx="4257675"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800" b="1">
                <a:latin typeface="Cambria" pitchFamily="18" charset="0"/>
              </a:rPr>
              <a:t>Results of analysis  (3/9)</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79388" y="765175"/>
          <a:ext cx="8713786" cy="5967595"/>
        </p:xfrm>
        <a:graphic>
          <a:graphicData uri="http://schemas.openxmlformats.org/drawingml/2006/table">
            <a:tbl>
              <a:tblPr>
                <a:tableStyleId>{5C22544A-7EE6-4342-B048-85BDC9FD1C3A}</a:tableStyleId>
              </a:tblPr>
              <a:tblGrid>
                <a:gridCol w="2053843"/>
                <a:gridCol w="1933822"/>
                <a:gridCol w="1919988"/>
                <a:gridCol w="501662"/>
                <a:gridCol w="576118"/>
                <a:gridCol w="576118"/>
                <a:gridCol w="504103"/>
                <a:gridCol w="648132"/>
              </a:tblGrid>
              <a:tr h="1094627">
                <a:tc rowSpan="2">
                  <a:txBody>
                    <a:bodyPr/>
                    <a:lstStyle/>
                    <a:p>
                      <a:pPr algn="ctr">
                        <a:spcAft>
                          <a:spcPts val="0"/>
                        </a:spcAft>
                      </a:pPr>
                      <a:r>
                        <a:rPr lang="en-US" sz="1800" b="1" dirty="0">
                          <a:effectLst/>
                          <a:latin typeface="Cambria" pitchFamily="18" charset="0"/>
                        </a:rPr>
                        <a:t>Tech and Non-Tech</a:t>
                      </a:r>
                      <a:endParaRPr lang="en-US" sz="1800" b="1"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rowSpan="2">
                  <a:txBody>
                    <a:bodyPr/>
                    <a:lstStyle/>
                    <a:p>
                      <a:pPr algn="ctr">
                        <a:spcAft>
                          <a:spcPts val="0"/>
                        </a:spcAft>
                      </a:pPr>
                      <a:r>
                        <a:rPr lang="en-US" sz="1800" b="1" dirty="0">
                          <a:effectLst/>
                          <a:latin typeface="Cambria" pitchFamily="18" charset="0"/>
                        </a:rPr>
                        <a:t>TASK </a:t>
                      </a:r>
                    </a:p>
                    <a:p>
                      <a:pPr algn="ctr">
                        <a:spcAft>
                          <a:spcPts val="0"/>
                        </a:spcAft>
                      </a:pPr>
                      <a:r>
                        <a:rPr lang="en-US" sz="1800" b="1" dirty="0">
                          <a:effectLst/>
                          <a:latin typeface="Cambria" pitchFamily="18" charset="0"/>
                        </a:rPr>
                        <a:t>(Energy policy options)</a:t>
                      </a:r>
                      <a:endParaRPr lang="en-US" sz="1800" b="1"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939165" algn="ctr">
                        <a:spcAft>
                          <a:spcPts val="0"/>
                        </a:spcAft>
                      </a:pPr>
                      <a:r>
                        <a:rPr lang="en-US" sz="1800" b="1" dirty="0">
                          <a:effectLst/>
                          <a:latin typeface="Cambria" pitchFamily="18" charset="0"/>
                        </a:rPr>
                        <a:t>Criteria:</a:t>
                      </a:r>
                      <a:endParaRPr lang="en-US" sz="1800" b="1"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dirty="0">
                          <a:effectLst/>
                          <a:latin typeface="Cambria" pitchFamily="18" charset="0"/>
                        </a:rPr>
                        <a:t>K1</a:t>
                      </a:r>
                      <a:endParaRPr lang="en-US" sz="1800" b="1"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dirty="0">
                          <a:effectLst/>
                          <a:latin typeface="Cambria" pitchFamily="18" charset="0"/>
                        </a:rPr>
                        <a:t>K2</a:t>
                      </a:r>
                      <a:endParaRPr lang="en-US" sz="1800" b="1"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dirty="0">
                          <a:effectLst/>
                          <a:latin typeface="Cambria" pitchFamily="18" charset="0"/>
                        </a:rPr>
                        <a:t>K3</a:t>
                      </a:r>
                      <a:endParaRPr lang="en-US" sz="1800" b="1"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dirty="0">
                          <a:effectLst/>
                          <a:latin typeface="Cambria" pitchFamily="18" charset="0"/>
                        </a:rPr>
                        <a:t>K4</a:t>
                      </a:r>
                      <a:endParaRPr lang="en-US" sz="1800" b="1"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rowSpan="2">
                  <a:txBody>
                    <a:bodyPr/>
                    <a:lstStyle/>
                    <a:p>
                      <a:pPr algn="ctr">
                        <a:spcAft>
                          <a:spcPts val="0"/>
                        </a:spcAft>
                      </a:pPr>
                      <a:r>
                        <a:rPr lang="en-US" sz="1800" b="1" dirty="0" smtClean="0">
                          <a:effectLst/>
                          <a:latin typeface="Cambria" pitchFamily="18" charset="0"/>
                        </a:rPr>
                        <a:t>SUM</a:t>
                      </a:r>
                      <a:endParaRPr lang="en-US" sz="1800" b="1"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608126">
                <a:tc vMerge="1">
                  <a:txBody>
                    <a:bodyPr/>
                    <a:lstStyle/>
                    <a:p>
                      <a:endParaRPr lang="en-US"/>
                    </a:p>
                  </a:txBody>
                  <a:tcPr/>
                </a:tc>
                <a:tc vMerge="1">
                  <a:txBody>
                    <a:bodyPr/>
                    <a:lstStyle/>
                    <a:p>
                      <a:endParaRPr lang="en-US"/>
                    </a:p>
                  </a:txBody>
                  <a:tcPr/>
                </a:tc>
                <a:tc>
                  <a:txBody>
                    <a:bodyPr/>
                    <a:lstStyle/>
                    <a:p>
                      <a:pPr marL="125730" algn="ctr">
                        <a:spcAft>
                          <a:spcPts val="0"/>
                        </a:spcAft>
                      </a:pPr>
                      <a:r>
                        <a:rPr lang="en-US" sz="1800" b="1" dirty="0">
                          <a:effectLst/>
                          <a:latin typeface="Cambria" pitchFamily="18" charset="0"/>
                        </a:rPr>
                        <a:t>Weight of each criteria: </a:t>
                      </a:r>
                      <a:endParaRPr lang="en-US" sz="1800" b="1"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dirty="0">
                          <a:effectLst/>
                          <a:latin typeface="Cambria" pitchFamily="18" charset="0"/>
                        </a:rPr>
                        <a:t>0.16</a:t>
                      </a:r>
                      <a:endParaRPr lang="en-US" sz="1800" b="1"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dirty="0">
                          <a:effectLst/>
                          <a:latin typeface="Cambria" pitchFamily="18" charset="0"/>
                        </a:rPr>
                        <a:t>0.28</a:t>
                      </a:r>
                      <a:endParaRPr lang="en-US" sz="1800" b="1"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a:effectLst/>
                          <a:latin typeface="Cambria" pitchFamily="18" charset="0"/>
                        </a:rPr>
                        <a:t>0.47</a:t>
                      </a:r>
                      <a:endParaRPr lang="en-US" sz="1800" b="1">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dirty="0">
                          <a:effectLst/>
                          <a:latin typeface="Cambria" pitchFamily="18" charset="0"/>
                        </a:rPr>
                        <a:t>0.09</a:t>
                      </a:r>
                      <a:endParaRPr lang="en-US" sz="1800" b="1"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vMerge="1">
                  <a:txBody>
                    <a:bodyPr/>
                    <a:lstStyle/>
                    <a:p>
                      <a:endParaRPr lang="en-US"/>
                    </a:p>
                  </a:txBody>
                  <a:tcPr/>
                </a:tc>
              </a:tr>
              <a:tr h="548610">
                <a:tc rowSpan="8">
                  <a:txBody>
                    <a:bodyPr/>
                    <a:lstStyle/>
                    <a:p>
                      <a:pPr algn="ctr">
                        <a:spcAft>
                          <a:spcPts val="0"/>
                        </a:spcAft>
                      </a:pPr>
                      <a:r>
                        <a:rPr lang="en-US" sz="1800" dirty="0">
                          <a:effectLst/>
                          <a:latin typeface="Cambria" pitchFamily="18" charset="0"/>
                        </a:rPr>
                        <a:t>Transport</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gridSpan="2">
                  <a:txBody>
                    <a:bodyPr/>
                    <a:lstStyle/>
                    <a:p>
                      <a:pPr algn="ctr">
                        <a:spcAft>
                          <a:spcPts val="0"/>
                        </a:spcAft>
                      </a:pPr>
                      <a:r>
                        <a:rPr lang="en-US" sz="1800" dirty="0">
                          <a:effectLst/>
                          <a:latin typeface="Cambria" pitchFamily="18" charset="0"/>
                        </a:rPr>
                        <a:t>Restructuring the whole national transport system</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tc>
                <a:tc>
                  <a:txBody>
                    <a:bodyPr/>
                    <a:lstStyle/>
                    <a:p>
                      <a:pPr algn="ctr">
                        <a:spcAft>
                          <a:spcPts val="0"/>
                        </a:spcAft>
                      </a:pPr>
                      <a:r>
                        <a:rPr lang="en-US" sz="1800" dirty="0">
                          <a:effectLst/>
                          <a:latin typeface="Cambria" pitchFamily="18" charset="0"/>
                        </a:rPr>
                        <a:t>1</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0.4</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0.6</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0.6</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0.61</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r>
              <a:tr h="548610">
                <a:tc vMerge="1">
                  <a:txBody>
                    <a:bodyPr/>
                    <a:lstStyle/>
                    <a:p>
                      <a:endParaRPr lang="en-US"/>
                    </a:p>
                  </a:txBody>
                  <a:tcPr/>
                </a:tc>
                <a:tc gridSpan="2">
                  <a:txBody>
                    <a:bodyPr/>
                    <a:lstStyle/>
                    <a:p>
                      <a:pPr algn="ctr">
                        <a:spcAft>
                          <a:spcPts val="0"/>
                        </a:spcAft>
                      </a:pPr>
                      <a:r>
                        <a:rPr lang="en-US" sz="1800" dirty="0">
                          <a:effectLst/>
                          <a:latin typeface="Cambria" pitchFamily="18" charset="0"/>
                        </a:rPr>
                        <a:t>Legislation, fiscal regime, fuel standards</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algn="ctr">
                        <a:spcAft>
                          <a:spcPts val="0"/>
                        </a:spcAft>
                      </a:pPr>
                      <a:r>
                        <a:rPr lang="en-US" sz="1800">
                          <a:effectLst/>
                          <a:latin typeface="Cambria" pitchFamily="18" charset="0"/>
                        </a:rPr>
                        <a:t>0.6</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0.4</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0.2</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0.6</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0.36</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548610">
                <a:tc vMerge="1">
                  <a:txBody>
                    <a:bodyPr/>
                    <a:lstStyle/>
                    <a:p>
                      <a:endParaRPr lang="en-US"/>
                    </a:p>
                  </a:txBody>
                  <a:tcPr/>
                </a:tc>
                <a:tc gridSpan="2">
                  <a:txBody>
                    <a:bodyPr/>
                    <a:lstStyle/>
                    <a:p>
                      <a:pPr algn="ctr">
                        <a:spcAft>
                          <a:spcPts val="0"/>
                        </a:spcAft>
                      </a:pPr>
                      <a:r>
                        <a:rPr lang="en-US" sz="1800" dirty="0">
                          <a:effectLst/>
                          <a:latin typeface="Cambria" pitchFamily="18" charset="0"/>
                        </a:rPr>
                        <a:t>Supply chains for fuels and bio-fuels, and other fuels markets </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algn="ctr">
                        <a:spcAft>
                          <a:spcPts val="0"/>
                        </a:spcAft>
                      </a:pPr>
                      <a:r>
                        <a:rPr lang="en-US" sz="1800">
                          <a:effectLst/>
                          <a:latin typeface="Cambria" pitchFamily="18" charset="0"/>
                        </a:rPr>
                        <a:t>0.6</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0.4</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0.4</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0.8</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0.47</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548610">
                <a:tc vMerge="1">
                  <a:txBody>
                    <a:bodyPr/>
                    <a:lstStyle/>
                    <a:p>
                      <a:endParaRPr lang="en-US"/>
                    </a:p>
                  </a:txBody>
                  <a:tcPr/>
                </a:tc>
                <a:tc gridSpan="2">
                  <a:txBody>
                    <a:bodyPr/>
                    <a:lstStyle/>
                    <a:p>
                      <a:pPr algn="ctr">
                        <a:spcAft>
                          <a:spcPts val="0"/>
                        </a:spcAft>
                      </a:pPr>
                      <a:r>
                        <a:rPr lang="en-US" sz="1800" dirty="0">
                          <a:effectLst/>
                          <a:latin typeface="Cambria" pitchFamily="18" charset="0"/>
                        </a:rPr>
                        <a:t>Reduction of demand for transportation</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algn="ctr">
                        <a:spcAft>
                          <a:spcPts val="0"/>
                        </a:spcAft>
                      </a:pPr>
                      <a:r>
                        <a:rPr lang="en-US" sz="1800">
                          <a:effectLst/>
                          <a:latin typeface="Cambria" pitchFamily="18" charset="0"/>
                        </a:rPr>
                        <a:t>0.2</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0.2</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0.4</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0.16</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486501">
                <a:tc vMerge="1">
                  <a:txBody>
                    <a:bodyPr/>
                    <a:lstStyle/>
                    <a:p>
                      <a:endParaRPr lang="en-US"/>
                    </a:p>
                  </a:txBody>
                  <a:tcPr/>
                </a:tc>
                <a:tc gridSpan="2">
                  <a:txBody>
                    <a:bodyPr/>
                    <a:lstStyle/>
                    <a:p>
                      <a:pPr algn="ctr">
                        <a:spcAft>
                          <a:spcPts val="0"/>
                        </a:spcAft>
                      </a:pPr>
                      <a:r>
                        <a:rPr lang="en-US" sz="1800" dirty="0">
                          <a:effectLst/>
                          <a:latin typeface="Cambria" pitchFamily="18" charset="0"/>
                        </a:rPr>
                        <a:t>Economic instruments and incentives</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tc>
                <a:tc>
                  <a:txBody>
                    <a:bodyPr/>
                    <a:lstStyle/>
                    <a:p>
                      <a:pPr algn="ctr">
                        <a:spcAft>
                          <a:spcPts val="0"/>
                        </a:spcAft>
                      </a:pPr>
                      <a:r>
                        <a:rPr lang="en-US" sz="1800">
                          <a:effectLst/>
                          <a:latin typeface="Cambria" pitchFamily="18" charset="0"/>
                        </a:rPr>
                        <a:t>0.6</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a:effectLst/>
                          <a:latin typeface="Cambria" pitchFamily="18" charset="0"/>
                        </a:rPr>
                        <a:t>0.2</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a:effectLst/>
                          <a:latin typeface="Cambria" pitchFamily="18" charset="0"/>
                        </a:rPr>
                        <a:t>0.6</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a:effectLst/>
                          <a:latin typeface="Cambria" pitchFamily="18" charset="0"/>
                        </a:rPr>
                        <a:t>0.4</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0.47</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r>
              <a:tr h="548610">
                <a:tc vMerge="1">
                  <a:txBody>
                    <a:bodyPr/>
                    <a:lstStyle/>
                    <a:p>
                      <a:endParaRPr lang="en-US"/>
                    </a:p>
                  </a:txBody>
                  <a:tcPr/>
                </a:tc>
                <a:tc gridSpan="2">
                  <a:txBody>
                    <a:bodyPr/>
                    <a:lstStyle/>
                    <a:p>
                      <a:pPr algn="ctr">
                        <a:spcAft>
                          <a:spcPts val="0"/>
                        </a:spcAft>
                      </a:pPr>
                      <a:r>
                        <a:rPr lang="en-US" sz="1800" dirty="0">
                          <a:effectLst/>
                          <a:latin typeface="Cambria" pitchFamily="18" charset="0"/>
                        </a:rPr>
                        <a:t>Information, stimulation and education </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tc>
                <a:tc>
                  <a:txBody>
                    <a:bodyPr/>
                    <a:lstStyle/>
                    <a:p>
                      <a:pPr algn="ctr">
                        <a:spcAft>
                          <a:spcPts val="0"/>
                        </a:spcAft>
                      </a:pPr>
                      <a:r>
                        <a:rPr lang="en-US" sz="1800" dirty="0">
                          <a:effectLst/>
                          <a:latin typeface="Cambria" pitchFamily="18" charset="0"/>
                        </a:rPr>
                        <a:t>0.6</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0.4</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0.4</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0.6</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0.45</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r>
              <a:tr h="486501">
                <a:tc vMerge="1">
                  <a:txBody>
                    <a:bodyPr/>
                    <a:lstStyle/>
                    <a:p>
                      <a:endParaRPr lang="en-US"/>
                    </a:p>
                  </a:txBody>
                  <a:tcPr/>
                </a:tc>
                <a:tc gridSpan="2">
                  <a:txBody>
                    <a:bodyPr/>
                    <a:lstStyle/>
                    <a:p>
                      <a:pPr algn="ctr">
                        <a:spcAft>
                          <a:spcPts val="0"/>
                        </a:spcAft>
                      </a:pPr>
                      <a:r>
                        <a:rPr lang="en-US" sz="1800" dirty="0">
                          <a:effectLst/>
                          <a:latin typeface="Cambria" pitchFamily="18" charset="0"/>
                        </a:rPr>
                        <a:t>Alternative vehicle fuel market </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algn="ctr">
                        <a:spcAft>
                          <a:spcPts val="0"/>
                        </a:spcAft>
                      </a:pPr>
                      <a:r>
                        <a:rPr lang="en-US" sz="1800" dirty="0">
                          <a:effectLst/>
                          <a:latin typeface="Cambria" pitchFamily="18" charset="0"/>
                        </a:rPr>
                        <a:t>0.6</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0.2</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0.4</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0.8</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0.41</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548610">
                <a:tc vMerge="1">
                  <a:txBody>
                    <a:bodyPr/>
                    <a:lstStyle/>
                    <a:p>
                      <a:endParaRPr lang="en-US"/>
                    </a:p>
                  </a:txBody>
                  <a:tcPr/>
                </a:tc>
                <a:tc gridSpan="2">
                  <a:txBody>
                    <a:bodyPr/>
                    <a:lstStyle/>
                    <a:p>
                      <a:pPr algn="ctr">
                        <a:spcAft>
                          <a:spcPts val="0"/>
                        </a:spcAft>
                      </a:pPr>
                      <a:r>
                        <a:rPr lang="en-US" sz="1800" dirty="0">
                          <a:effectLst/>
                          <a:latin typeface="Cambria" pitchFamily="18" charset="0"/>
                        </a:rPr>
                        <a:t>Assessment of needs for human resources development</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algn="ctr">
                        <a:spcAft>
                          <a:spcPts val="0"/>
                        </a:spcAft>
                      </a:pPr>
                      <a:r>
                        <a:rPr lang="en-US" sz="1800">
                          <a:effectLst/>
                          <a:latin typeface="Cambria" pitchFamily="18" charset="0"/>
                        </a:rPr>
                        <a:t>0.4</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0.2</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0.4</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0.4</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0.34</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bl>
          </a:graphicData>
        </a:graphic>
      </p:graphicFrame>
      <p:sp>
        <p:nvSpPr>
          <p:cNvPr id="3" name="Slide Number Placeholder 2"/>
          <p:cNvSpPr>
            <a:spLocks noGrp="1"/>
          </p:cNvSpPr>
          <p:nvPr>
            <p:ph type="sldNum" sz="quarter" idx="12"/>
          </p:nvPr>
        </p:nvSpPr>
        <p:spPr/>
        <p:txBody>
          <a:bodyPr/>
          <a:lstStyle/>
          <a:p>
            <a:pPr>
              <a:defRPr/>
            </a:pPr>
            <a:fld id="{9DBC11D2-B41C-48E3-BDAC-2C19562A48F6}" type="slidenum">
              <a:rPr lang="en-US"/>
              <a:pPr>
                <a:defRPr/>
              </a:pPr>
              <a:t>17</a:t>
            </a:fld>
            <a:endParaRPr lang="en-US" dirty="0"/>
          </a:p>
        </p:txBody>
      </p:sp>
      <p:sp>
        <p:nvSpPr>
          <p:cNvPr id="59477" name="Rectangle 3"/>
          <p:cNvSpPr>
            <a:spLocks noChangeArrowheads="1"/>
          </p:cNvSpPr>
          <p:nvPr/>
        </p:nvSpPr>
        <p:spPr bwMode="auto">
          <a:xfrm>
            <a:off x="468313" y="188913"/>
            <a:ext cx="4257675"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800" b="1">
                <a:latin typeface="Cambria" pitchFamily="18" charset="0"/>
              </a:rPr>
              <a:t>Results of analysis  (4/9)</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50825" y="1196975"/>
          <a:ext cx="8642350" cy="4824415"/>
        </p:xfrm>
        <a:graphic>
          <a:graphicData uri="http://schemas.openxmlformats.org/drawingml/2006/table">
            <a:tbl>
              <a:tblPr>
                <a:tableStyleId>{5C22544A-7EE6-4342-B048-85BDC9FD1C3A}</a:tableStyleId>
              </a:tblPr>
              <a:tblGrid>
                <a:gridCol w="2065507"/>
                <a:gridCol w="1679511"/>
                <a:gridCol w="1872509"/>
                <a:gridCol w="576157"/>
                <a:gridCol w="576157"/>
                <a:gridCol w="648176"/>
                <a:gridCol w="610492"/>
                <a:gridCol w="613841"/>
              </a:tblGrid>
              <a:tr h="1275984">
                <a:tc rowSpan="2">
                  <a:txBody>
                    <a:bodyPr/>
                    <a:lstStyle/>
                    <a:p>
                      <a:pPr algn="ctr">
                        <a:spcAft>
                          <a:spcPts val="0"/>
                        </a:spcAft>
                      </a:pPr>
                      <a:r>
                        <a:rPr lang="en-US" sz="1800" b="1" dirty="0">
                          <a:effectLst/>
                          <a:latin typeface="Cambria" pitchFamily="18" charset="0"/>
                        </a:rPr>
                        <a:t>Tech and Non-Tech</a:t>
                      </a:r>
                      <a:endParaRPr lang="en-US" sz="1800" b="1" dirty="0">
                        <a:effectLst/>
                        <a:latin typeface="Cambria" pitchFamily="18" charset="0"/>
                        <a:ea typeface="Times New Roman"/>
                      </a:endParaRPr>
                    </a:p>
                  </a:txBody>
                  <a:tcPr marL="19181" marR="1918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rowSpan="2">
                  <a:txBody>
                    <a:bodyPr/>
                    <a:lstStyle/>
                    <a:p>
                      <a:pPr algn="ctr">
                        <a:spcAft>
                          <a:spcPts val="0"/>
                        </a:spcAft>
                      </a:pPr>
                      <a:r>
                        <a:rPr lang="en-US" sz="1800" b="1" dirty="0">
                          <a:effectLst/>
                          <a:latin typeface="Cambria" pitchFamily="18" charset="0"/>
                        </a:rPr>
                        <a:t>TASK </a:t>
                      </a:r>
                    </a:p>
                    <a:p>
                      <a:pPr algn="ctr">
                        <a:spcAft>
                          <a:spcPts val="0"/>
                        </a:spcAft>
                      </a:pPr>
                      <a:r>
                        <a:rPr lang="en-US" sz="1800" b="1" dirty="0">
                          <a:effectLst/>
                          <a:latin typeface="Cambria" pitchFamily="18" charset="0"/>
                        </a:rPr>
                        <a:t>(Energy policy options)</a:t>
                      </a:r>
                      <a:endParaRPr lang="en-US" sz="1800" b="1" dirty="0">
                        <a:effectLst/>
                        <a:latin typeface="Cambria" pitchFamily="18" charset="0"/>
                        <a:ea typeface="Times New Roman"/>
                      </a:endParaRPr>
                    </a:p>
                  </a:txBody>
                  <a:tcPr marL="19181" marR="1918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939165" algn="ctr">
                        <a:spcAft>
                          <a:spcPts val="0"/>
                        </a:spcAft>
                      </a:pPr>
                      <a:r>
                        <a:rPr lang="en-US" sz="1800" b="1" dirty="0">
                          <a:effectLst/>
                          <a:latin typeface="Cambria" pitchFamily="18" charset="0"/>
                        </a:rPr>
                        <a:t>Criteria:</a:t>
                      </a:r>
                      <a:endParaRPr lang="en-US" sz="1800" b="1" dirty="0">
                        <a:effectLst/>
                        <a:latin typeface="Cambria" pitchFamily="18" charset="0"/>
                        <a:ea typeface="Times New Roman"/>
                      </a:endParaRPr>
                    </a:p>
                  </a:txBody>
                  <a:tcPr marL="19181" marR="1918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dirty="0">
                          <a:effectLst/>
                          <a:latin typeface="Cambria" pitchFamily="18" charset="0"/>
                        </a:rPr>
                        <a:t>K1</a:t>
                      </a:r>
                      <a:endParaRPr lang="en-US" sz="1800" b="1" dirty="0">
                        <a:effectLst/>
                        <a:latin typeface="Cambria" pitchFamily="18" charset="0"/>
                        <a:ea typeface="Times New Roman"/>
                      </a:endParaRPr>
                    </a:p>
                  </a:txBody>
                  <a:tcPr marL="19181" marR="1918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dirty="0">
                          <a:effectLst/>
                          <a:latin typeface="Cambria" pitchFamily="18" charset="0"/>
                        </a:rPr>
                        <a:t>K2</a:t>
                      </a:r>
                      <a:endParaRPr lang="en-US" sz="1800" b="1" dirty="0">
                        <a:effectLst/>
                        <a:latin typeface="Cambria" pitchFamily="18" charset="0"/>
                        <a:ea typeface="Times New Roman"/>
                      </a:endParaRPr>
                    </a:p>
                  </a:txBody>
                  <a:tcPr marL="19181" marR="1918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dirty="0">
                          <a:effectLst/>
                          <a:latin typeface="Cambria" pitchFamily="18" charset="0"/>
                        </a:rPr>
                        <a:t>K3</a:t>
                      </a:r>
                      <a:endParaRPr lang="en-US" sz="1800" b="1" dirty="0">
                        <a:effectLst/>
                        <a:latin typeface="Cambria" pitchFamily="18" charset="0"/>
                        <a:ea typeface="Times New Roman"/>
                      </a:endParaRPr>
                    </a:p>
                  </a:txBody>
                  <a:tcPr marL="19181" marR="1918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dirty="0">
                          <a:effectLst/>
                          <a:latin typeface="Cambria" pitchFamily="18" charset="0"/>
                        </a:rPr>
                        <a:t>K4</a:t>
                      </a:r>
                      <a:endParaRPr lang="en-US" sz="1800" b="1" dirty="0">
                        <a:effectLst/>
                        <a:latin typeface="Cambria" pitchFamily="18" charset="0"/>
                        <a:ea typeface="Times New Roman"/>
                      </a:endParaRPr>
                    </a:p>
                  </a:txBody>
                  <a:tcPr marL="19181" marR="1918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rowSpan="2">
                  <a:txBody>
                    <a:bodyPr/>
                    <a:lstStyle/>
                    <a:p>
                      <a:pPr algn="ctr">
                        <a:spcAft>
                          <a:spcPts val="0"/>
                        </a:spcAft>
                      </a:pPr>
                      <a:r>
                        <a:rPr lang="en-US" sz="1800" b="1" dirty="0" smtClean="0">
                          <a:effectLst/>
                          <a:latin typeface="Cambria" pitchFamily="18" charset="0"/>
                        </a:rPr>
                        <a:t>S</a:t>
                      </a:r>
                      <a:r>
                        <a:rPr lang="x-none" sz="1800" b="1" dirty="0" smtClean="0">
                          <a:effectLst/>
                          <a:latin typeface="Cambria" pitchFamily="18" charset="0"/>
                        </a:rPr>
                        <a:t>UM</a:t>
                      </a:r>
                      <a:endParaRPr lang="en-US" sz="1800" b="1" dirty="0">
                        <a:effectLst/>
                        <a:latin typeface="Cambria" pitchFamily="18" charset="0"/>
                        <a:ea typeface="Times New Roman"/>
                      </a:endParaRPr>
                    </a:p>
                  </a:txBody>
                  <a:tcPr marL="19181" marR="1918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708880">
                <a:tc vMerge="1">
                  <a:txBody>
                    <a:bodyPr/>
                    <a:lstStyle/>
                    <a:p>
                      <a:endParaRPr lang="en-US"/>
                    </a:p>
                  </a:txBody>
                  <a:tcPr/>
                </a:tc>
                <a:tc vMerge="1">
                  <a:txBody>
                    <a:bodyPr/>
                    <a:lstStyle/>
                    <a:p>
                      <a:endParaRPr lang="en-US"/>
                    </a:p>
                  </a:txBody>
                  <a:tcPr/>
                </a:tc>
                <a:tc>
                  <a:txBody>
                    <a:bodyPr/>
                    <a:lstStyle/>
                    <a:p>
                      <a:pPr marL="125730" algn="ctr">
                        <a:spcAft>
                          <a:spcPts val="0"/>
                        </a:spcAft>
                      </a:pPr>
                      <a:r>
                        <a:rPr lang="en-US" sz="1800" b="1" dirty="0">
                          <a:effectLst/>
                          <a:latin typeface="Cambria" pitchFamily="18" charset="0"/>
                        </a:rPr>
                        <a:t>Weight of each criteria: </a:t>
                      </a:r>
                      <a:endParaRPr lang="en-US" sz="1800" b="1" dirty="0">
                        <a:effectLst/>
                        <a:latin typeface="Cambria" pitchFamily="18" charset="0"/>
                        <a:ea typeface="Times New Roman"/>
                      </a:endParaRPr>
                    </a:p>
                  </a:txBody>
                  <a:tcPr marL="19181" marR="1918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dirty="0">
                          <a:effectLst/>
                          <a:latin typeface="Cambria" pitchFamily="18" charset="0"/>
                        </a:rPr>
                        <a:t>0.16</a:t>
                      </a:r>
                      <a:endParaRPr lang="en-US" sz="1800" b="1" dirty="0">
                        <a:effectLst/>
                        <a:latin typeface="Cambria" pitchFamily="18" charset="0"/>
                        <a:ea typeface="Times New Roman"/>
                      </a:endParaRPr>
                    </a:p>
                  </a:txBody>
                  <a:tcPr marL="19181" marR="1918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dirty="0">
                          <a:effectLst/>
                          <a:latin typeface="Cambria" pitchFamily="18" charset="0"/>
                        </a:rPr>
                        <a:t>0.28</a:t>
                      </a:r>
                      <a:endParaRPr lang="en-US" sz="1800" b="1" dirty="0">
                        <a:effectLst/>
                        <a:latin typeface="Cambria" pitchFamily="18" charset="0"/>
                        <a:ea typeface="Times New Roman"/>
                      </a:endParaRPr>
                    </a:p>
                  </a:txBody>
                  <a:tcPr marL="19181" marR="1918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a:effectLst/>
                          <a:latin typeface="Cambria" pitchFamily="18" charset="0"/>
                        </a:rPr>
                        <a:t>0.47</a:t>
                      </a:r>
                      <a:endParaRPr lang="en-US" sz="1800" b="1">
                        <a:effectLst/>
                        <a:latin typeface="Cambria" pitchFamily="18" charset="0"/>
                        <a:ea typeface="Times New Roman"/>
                      </a:endParaRPr>
                    </a:p>
                  </a:txBody>
                  <a:tcPr marL="19181" marR="1918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dirty="0">
                          <a:effectLst/>
                          <a:latin typeface="Cambria" pitchFamily="18" charset="0"/>
                        </a:rPr>
                        <a:t>0.09</a:t>
                      </a:r>
                      <a:endParaRPr lang="en-US" sz="1800" b="1" dirty="0">
                        <a:effectLst/>
                        <a:latin typeface="Cambria" pitchFamily="18" charset="0"/>
                        <a:ea typeface="Times New Roman"/>
                      </a:endParaRPr>
                    </a:p>
                  </a:txBody>
                  <a:tcPr marL="19181" marR="1918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vMerge="1">
                  <a:txBody>
                    <a:bodyPr/>
                    <a:lstStyle/>
                    <a:p>
                      <a:endParaRPr lang="en-US"/>
                    </a:p>
                  </a:txBody>
                  <a:tcPr/>
                </a:tc>
              </a:tr>
              <a:tr h="567105">
                <a:tc rowSpan="5">
                  <a:txBody>
                    <a:bodyPr/>
                    <a:lstStyle/>
                    <a:p>
                      <a:pPr algn="ctr">
                        <a:spcAft>
                          <a:spcPts val="0"/>
                        </a:spcAft>
                      </a:pPr>
                      <a:r>
                        <a:rPr lang="en-US" sz="1800" dirty="0">
                          <a:effectLst/>
                          <a:latin typeface="Cambria" pitchFamily="18" charset="0"/>
                        </a:rPr>
                        <a:t>Energy policy, legislation and market transformation</a:t>
                      </a:r>
                      <a:endParaRPr lang="en-US" sz="1800" dirty="0">
                        <a:effectLst/>
                        <a:latin typeface="Cambria" pitchFamily="18" charset="0"/>
                        <a:ea typeface="Times New Roman"/>
                      </a:endParaRPr>
                    </a:p>
                  </a:txBody>
                  <a:tcPr marL="19181" marR="1918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gridSpan="2">
                  <a:txBody>
                    <a:bodyPr/>
                    <a:lstStyle/>
                    <a:p>
                      <a:pPr algn="ctr">
                        <a:spcAft>
                          <a:spcPts val="0"/>
                        </a:spcAft>
                      </a:pPr>
                      <a:r>
                        <a:rPr lang="en-US" sz="1800">
                          <a:effectLst/>
                          <a:latin typeface="Cambria" pitchFamily="18" charset="0"/>
                        </a:rPr>
                        <a:t>Relevance chain for energy policy</a:t>
                      </a:r>
                      <a:endParaRPr lang="en-US" sz="1800">
                        <a:effectLst/>
                        <a:latin typeface="Cambria" pitchFamily="18" charset="0"/>
                        <a:ea typeface="Times New Roman"/>
                      </a:endParaRPr>
                    </a:p>
                  </a:txBody>
                  <a:tcPr marL="19181" marR="1918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algn="ctr">
                        <a:spcAft>
                          <a:spcPts val="0"/>
                        </a:spcAft>
                      </a:pPr>
                      <a:r>
                        <a:rPr lang="en-US" sz="1800">
                          <a:effectLst/>
                          <a:latin typeface="Cambria" pitchFamily="18" charset="0"/>
                        </a:rPr>
                        <a:t>0.8</a:t>
                      </a:r>
                      <a:endParaRPr lang="en-US" sz="1800">
                        <a:effectLst/>
                        <a:latin typeface="Cambria" pitchFamily="18" charset="0"/>
                        <a:ea typeface="Times New Roman"/>
                      </a:endParaRPr>
                    </a:p>
                  </a:txBody>
                  <a:tcPr marL="19181" marR="1918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0.4</a:t>
                      </a:r>
                      <a:endParaRPr lang="en-US" sz="1800" dirty="0">
                        <a:effectLst/>
                        <a:latin typeface="Cambria" pitchFamily="18" charset="0"/>
                        <a:ea typeface="Times New Roman"/>
                      </a:endParaRPr>
                    </a:p>
                  </a:txBody>
                  <a:tcPr marL="19181" marR="1918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0.4</a:t>
                      </a:r>
                      <a:endParaRPr lang="en-US" sz="1800" dirty="0">
                        <a:effectLst/>
                        <a:latin typeface="Cambria" pitchFamily="18" charset="0"/>
                        <a:ea typeface="Times New Roman"/>
                      </a:endParaRPr>
                    </a:p>
                  </a:txBody>
                  <a:tcPr marL="19181" marR="1918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0.2</a:t>
                      </a:r>
                      <a:endParaRPr lang="en-US" sz="1800" dirty="0">
                        <a:effectLst/>
                        <a:latin typeface="Cambria" pitchFamily="18" charset="0"/>
                        <a:ea typeface="Times New Roman"/>
                      </a:endParaRPr>
                    </a:p>
                  </a:txBody>
                  <a:tcPr marL="19181" marR="1918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0.44</a:t>
                      </a:r>
                      <a:endParaRPr lang="en-US" sz="1800" dirty="0">
                        <a:effectLst/>
                        <a:latin typeface="Cambria" pitchFamily="18" charset="0"/>
                        <a:ea typeface="Times New Roman"/>
                      </a:endParaRPr>
                    </a:p>
                  </a:txBody>
                  <a:tcPr marL="19181" marR="1918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568447">
                <a:tc vMerge="1">
                  <a:txBody>
                    <a:bodyPr/>
                    <a:lstStyle/>
                    <a:p>
                      <a:endParaRPr lang="en-US"/>
                    </a:p>
                  </a:txBody>
                  <a:tcPr/>
                </a:tc>
                <a:tc gridSpan="2">
                  <a:txBody>
                    <a:bodyPr/>
                    <a:lstStyle/>
                    <a:p>
                      <a:pPr algn="ctr">
                        <a:spcAft>
                          <a:spcPts val="0"/>
                        </a:spcAft>
                      </a:pPr>
                      <a:r>
                        <a:rPr lang="en-US" sz="1800" dirty="0">
                          <a:effectLst/>
                          <a:latin typeface="Cambria" pitchFamily="18" charset="0"/>
                        </a:rPr>
                        <a:t>Energy laws and regulations with respect to sustainability</a:t>
                      </a:r>
                      <a:endParaRPr lang="en-US" sz="1800" dirty="0">
                        <a:effectLst/>
                        <a:latin typeface="Cambria" pitchFamily="18" charset="0"/>
                        <a:ea typeface="Times New Roman"/>
                      </a:endParaRPr>
                    </a:p>
                  </a:txBody>
                  <a:tcPr marL="19181" marR="1918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tc>
                <a:tc>
                  <a:txBody>
                    <a:bodyPr/>
                    <a:lstStyle/>
                    <a:p>
                      <a:pPr algn="ctr">
                        <a:spcAft>
                          <a:spcPts val="0"/>
                        </a:spcAft>
                      </a:pPr>
                      <a:r>
                        <a:rPr lang="en-US" sz="1800">
                          <a:effectLst/>
                          <a:latin typeface="Cambria" pitchFamily="18" charset="0"/>
                        </a:rPr>
                        <a:t>1</a:t>
                      </a:r>
                      <a:endParaRPr lang="en-US" sz="1800">
                        <a:effectLst/>
                        <a:latin typeface="Cambria" pitchFamily="18" charset="0"/>
                        <a:ea typeface="Times New Roman"/>
                      </a:endParaRPr>
                    </a:p>
                  </a:txBody>
                  <a:tcPr marL="19181" marR="1918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a:effectLst/>
                          <a:latin typeface="Cambria" pitchFamily="18" charset="0"/>
                        </a:rPr>
                        <a:t>0.6</a:t>
                      </a:r>
                      <a:endParaRPr lang="en-US" sz="1800">
                        <a:effectLst/>
                        <a:latin typeface="Cambria" pitchFamily="18" charset="0"/>
                        <a:ea typeface="Times New Roman"/>
                      </a:endParaRPr>
                    </a:p>
                  </a:txBody>
                  <a:tcPr marL="19181" marR="1918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0.6</a:t>
                      </a:r>
                      <a:endParaRPr lang="en-US" sz="1800" dirty="0">
                        <a:effectLst/>
                        <a:latin typeface="Cambria" pitchFamily="18" charset="0"/>
                        <a:ea typeface="Times New Roman"/>
                      </a:endParaRPr>
                    </a:p>
                  </a:txBody>
                  <a:tcPr marL="19181" marR="1918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0.4</a:t>
                      </a:r>
                      <a:endParaRPr lang="en-US" sz="1800" dirty="0">
                        <a:effectLst/>
                        <a:latin typeface="Cambria" pitchFamily="18" charset="0"/>
                        <a:ea typeface="Times New Roman"/>
                      </a:endParaRPr>
                    </a:p>
                  </a:txBody>
                  <a:tcPr marL="19181" marR="1918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0.64</a:t>
                      </a:r>
                      <a:endParaRPr lang="en-US" sz="1800" dirty="0">
                        <a:effectLst/>
                        <a:latin typeface="Cambria" pitchFamily="18" charset="0"/>
                        <a:ea typeface="Times New Roman"/>
                      </a:endParaRPr>
                    </a:p>
                  </a:txBody>
                  <a:tcPr marL="19181" marR="1918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r>
              <a:tr h="567105">
                <a:tc vMerge="1">
                  <a:txBody>
                    <a:bodyPr/>
                    <a:lstStyle/>
                    <a:p>
                      <a:endParaRPr lang="en-US"/>
                    </a:p>
                  </a:txBody>
                  <a:tcPr/>
                </a:tc>
                <a:tc gridSpan="2">
                  <a:txBody>
                    <a:bodyPr/>
                    <a:lstStyle/>
                    <a:p>
                      <a:pPr algn="ctr">
                        <a:spcAft>
                          <a:spcPts val="0"/>
                        </a:spcAft>
                      </a:pPr>
                      <a:r>
                        <a:rPr lang="en-US" sz="1800" dirty="0">
                          <a:effectLst/>
                          <a:latin typeface="Cambria" pitchFamily="18" charset="0"/>
                        </a:rPr>
                        <a:t>Energy planning in urban and rural areas.</a:t>
                      </a:r>
                      <a:endParaRPr lang="en-US" sz="1800" dirty="0">
                        <a:effectLst/>
                        <a:latin typeface="Cambria" pitchFamily="18" charset="0"/>
                        <a:ea typeface="Times New Roman"/>
                      </a:endParaRPr>
                    </a:p>
                  </a:txBody>
                  <a:tcPr marL="19181" marR="1918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tc>
                <a:tc>
                  <a:txBody>
                    <a:bodyPr/>
                    <a:lstStyle/>
                    <a:p>
                      <a:pPr algn="ctr">
                        <a:spcAft>
                          <a:spcPts val="0"/>
                        </a:spcAft>
                      </a:pPr>
                      <a:r>
                        <a:rPr lang="en-US" sz="1800" dirty="0">
                          <a:effectLst/>
                          <a:latin typeface="Cambria" pitchFamily="18" charset="0"/>
                        </a:rPr>
                        <a:t>0.8</a:t>
                      </a:r>
                      <a:endParaRPr lang="en-US" sz="1800" dirty="0">
                        <a:effectLst/>
                        <a:latin typeface="Cambria" pitchFamily="18" charset="0"/>
                        <a:ea typeface="Times New Roman"/>
                      </a:endParaRPr>
                    </a:p>
                  </a:txBody>
                  <a:tcPr marL="19181" marR="1918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0.2</a:t>
                      </a:r>
                      <a:endParaRPr lang="en-US" sz="1800" dirty="0">
                        <a:effectLst/>
                        <a:latin typeface="Cambria" pitchFamily="18" charset="0"/>
                        <a:ea typeface="Times New Roman"/>
                      </a:endParaRPr>
                    </a:p>
                  </a:txBody>
                  <a:tcPr marL="19181" marR="1918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0.6</a:t>
                      </a:r>
                      <a:endParaRPr lang="en-US" sz="1800" dirty="0">
                        <a:effectLst/>
                        <a:latin typeface="Cambria" pitchFamily="18" charset="0"/>
                        <a:ea typeface="Times New Roman"/>
                      </a:endParaRPr>
                    </a:p>
                  </a:txBody>
                  <a:tcPr marL="19181" marR="1918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0.6</a:t>
                      </a:r>
                      <a:endParaRPr lang="en-US" sz="1800" dirty="0">
                        <a:effectLst/>
                        <a:latin typeface="Cambria" pitchFamily="18" charset="0"/>
                        <a:ea typeface="Times New Roman"/>
                      </a:endParaRPr>
                    </a:p>
                  </a:txBody>
                  <a:tcPr marL="19181" marR="1918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0.52</a:t>
                      </a:r>
                      <a:endParaRPr lang="en-US" sz="1800" dirty="0">
                        <a:effectLst/>
                        <a:latin typeface="Cambria" pitchFamily="18" charset="0"/>
                        <a:ea typeface="Times New Roman"/>
                      </a:endParaRPr>
                    </a:p>
                  </a:txBody>
                  <a:tcPr marL="19181" marR="1918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r>
              <a:tr h="568447">
                <a:tc vMerge="1">
                  <a:txBody>
                    <a:bodyPr/>
                    <a:lstStyle/>
                    <a:p>
                      <a:endParaRPr lang="en-US"/>
                    </a:p>
                  </a:txBody>
                  <a:tcPr/>
                </a:tc>
                <a:tc gridSpan="2">
                  <a:txBody>
                    <a:bodyPr/>
                    <a:lstStyle/>
                    <a:p>
                      <a:pPr algn="ctr">
                        <a:spcAft>
                          <a:spcPts val="0"/>
                        </a:spcAft>
                      </a:pPr>
                      <a:r>
                        <a:rPr lang="en-US" sz="1800">
                          <a:effectLst/>
                          <a:latin typeface="Cambria" pitchFamily="18" charset="0"/>
                        </a:rPr>
                        <a:t>Promotion of successfully implemented projects </a:t>
                      </a:r>
                      <a:endParaRPr lang="en-US" sz="1800">
                        <a:effectLst/>
                        <a:latin typeface="Cambria" pitchFamily="18" charset="0"/>
                        <a:ea typeface="Times New Roman"/>
                      </a:endParaRPr>
                    </a:p>
                  </a:txBody>
                  <a:tcPr marL="19181" marR="1918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algn="ctr">
                        <a:spcAft>
                          <a:spcPts val="0"/>
                        </a:spcAft>
                      </a:pPr>
                      <a:r>
                        <a:rPr lang="en-US" sz="1800">
                          <a:effectLst/>
                          <a:latin typeface="Cambria" pitchFamily="18" charset="0"/>
                        </a:rPr>
                        <a:t>0.6</a:t>
                      </a:r>
                      <a:endParaRPr lang="en-US" sz="1800">
                        <a:effectLst/>
                        <a:latin typeface="Cambria" pitchFamily="18" charset="0"/>
                        <a:ea typeface="Times New Roman"/>
                      </a:endParaRPr>
                    </a:p>
                  </a:txBody>
                  <a:tcPr marL="19181" marR="1918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0.2</a:t>
                      </a:r>
                      <a:endParaRPr lang="en-US" sz="1800">
                        <a:effectLst/>
                        <a:latin typeface="Cambria" pitchFamily="18" charset="0"/>
                        <a:ea typeface="Times New Roman"/>
                      </a:endParaRPr>
                    </a:p>
                  </a:txBody>
                  <a:tcPr marL="19181" marR="1918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0.2</a:t>
                      </a:r>
                      <a:endParaRPr lang="en-US" sz="1800">
                        <a:effectLst/>
                        <a:latin typeface="Cambria" pitchFamily="18" charset="0"/>
                        <a:ea typeface="Times New Roman"/>
                      </a:endParaRPr>
                    </a:p>
                  </a:txBody>
                  <a:tcPr marL="19181" marR="1918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0.4</a:t>
                      </a:r>
                      <a:endParaRPr lang="en-US" sz="1800" dirty="0">
                        <a:effectLst/>
                        <a:latin typeface="Cambria" pitchFamily="18" charset="0"/>
                        <a:ea typeface="Times New Roman"/>
                      </a:endParaRPr>
                    </a:p>
                  </a:txBody>
                  <a:tcPr marL="19181" marR="1918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0.28</a:t>
                      </a:r>
                      <a:endParaRPr lang="en-US" sz="1800" dirty="0">
                        <a:effectLst/>
                        <a:latin typeface="Cambria" pitchFamily="18" charset="0"/>
                        <a:ea typeface="Times New Roman"/>
                      </a:endParaRPr>
                    </a:p>
                  </a:txBody>
                  <a:tcPr marL="19181" marR="1918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568447">
                <a:tc vMerge="1">
                  <a:txBody>
                    <a:bodyPr/>
                    <a:lstStyle/>
                    <a:p>
                      <a:endParaRPr lang="en-US"/>
                    </a:p>
                  </a:txBody>
                  <a:tcPr/>
                </a:tc>
                <a:tc gridSpan="2">
                  <a:txBody>
                    <a:bodyPr/>
                    <a:lstStyle/>
                    <a:p>
                      <a:pPr algn="ctr">
                        <a:spcAft>
                          <a:spcPts val="0"/>
                        </a:spcAft>
                      </a:pPr>
                      <a:r>
                        <a:rPr lang="en-US" sz="1800">
                          <a:effectLst/>
                          <a:latin typeface="Cambria" pitchFamily="18" charset="0"/>
                        </a:rPr>
                        <a:t>Training and establishment of a network for policy creators</a:t>
                      </a:r>
                      <a:endParaRPr lang="en-US" sz="1800">
                        <a:effectLst/>
                        <a:latin typeface="Cambria" pitchFamily="18" charset="0"/>
                        <a:ea typeface="Times New Roman"/>
                      </a:endParaRPr>
                    </a:p>
                  </a:txBody>
                  <a:tcPr marL="19181" marR="1918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algn="ctr">
                        <a:spcAft>
                          <a:spcPts val="0"/>
                        </a:spcAft>
                      </a:pPr>
                      <a:r>
                        <a:rPr lang="en-US" sz="1800">
                          <a:effectLst/>
                          <a:latin typeface="Cambria" pitchFamily="18" charset="0"/>
                        </a:rPr>
                        <a:t>0.8</a:t>
                      </a:r>
                      <a:endParaRPr lang="en-US" sz="1800">
                        <a:effectLst/>
                        <a:latin typeface="Cambria" pitchFamily="18" charset="0"/>
                        <a:ea typeface="Times New Roman"/>
                      </a:endParaRPr>
                    </a:p>
                  </a:txBody>
                  <a:tcPr marL="19181" marR="1918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0.2</a:t>
                      </a:r>
                      <a:endParaRPr lang="en-US" sz="1800">
                        <a:effectLst/>
                        <a:latin typeface="Cambria" pitchFamily="18" charset="0"/>
                        <a:ea typeface="Times New Roman"/>
                      </a:endParaRPr>
                    </a:p>
                  </a:txBody>
                  <a:tcPr marL="19181" marR="1918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0.4</a:t>
                      </a:r>
                      <a:endParaRPr lang="en-US" sz="1800">
                        <a:effectLst/>
                        <a:latin typeface="Cambria" pitchFamily="18" charset="0"/>
                        <a:ea typeface="Times New Roman"/>
                      </a:endParaRPr>
                    </a:p>
                  </a:txBody>
                  <a:tcPr marL="19181" marR="1918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0.2</a:t>
                      </a:r>
                      <a:endParaRPr lang="en-US" sz="1800" dirty="0">
                        <a:effectLst/>
                        <a:latin typeface="Cambria" pitchFamily="18" charset="0"/>
                        <a:ea typeface="Times New Roman"/>
                      </a:endParaRPr>
                    </a:p>
                  </a:txBody>
                  <a:tcPr marL="19181" marR="1918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0.39</a:t>
                      </a:r>
                      <a:endParaRPr lang="en-US" sz="1800" dirty="0">
                        <a:effectLst/>
                        <a:latin typeface="Cambria" pitchFamily="18" charset="0"/>
                        <a:ea typeface="Times New Roman"/>
                      </a:endParaRPr>
                    </a:p>
                  </a:txBody>
                  <a:tcPr marL="19181" marR="19181"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bl>
          </a:graphicData>
        </a:graphic>
      </p:graphicFrame>
      <p:sp>
        <p:nvSpPr>
          <p:cNvPr id="3" name="Slide Number Placeholder 2"/>
          <p:cNvSpPr>
            <a:spLocks noGrp="1"/>
          </p:cNvSpPr>
          <p:nvPr>
            <p:ph type="sldNum" sz="quarter" idx="12"/>
          </p:nvPr>
        </p:nvSpPr>
        <p:spPr/>
        <p:txBody>
          <a:bodyPr/>
          <a:lstStyle/>
          <a:p>
            <a:pPr>
              <a:defRPr/>
            </a:pPr>
            <a:fld id="{FF39BA4D-A24A-42B1-84C5-1206DF387FF9}" type="slidenum">
              <a:rPr lang="en-US"/>
              <a:pPr>
                <a:defRPr/>
              </a:pPr>
              <a:t>18</a:t>
            </a:fld>
            <a:endParaRPr lang="en-US"/>
          </a:p>
        </p:txBody>
      </p:sp>
      <p:sp>
        <p:nvSpPr>
          <p:cNvPr id="60480" name="Rectangle 4"/>
          <p:cNvSpPr>
            <a:spLocks noChangeArrowheads="1"/>
          </p:cNvSpPr>
          <p:nvPr/>
        </p:nvSpPr>
        <p:spPr bwMode="auto">
          <a:xfrm>
            <a:off x="395288" y="363538"/>
            <a:ext cx="4259262"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800" b="1">
                <a:latin typeface="Cambria" pitchFamily="18" charset="0"/>
              </a:rPr>
              <a:t>Results of analysis  (5/9)</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79388" y="1125538"/>
          <a:ext cx="8640762" cy="5040312"/>
        </p:xfrm>
        <a:graphic>
          <a:graphicData uri="http://schemas.openxmlformats.org/drawingml/2006/table">
            <a:tbl>
              <a:tblPr>
                <a:tableStyleId>{5C22544A-7EE6-4342-B048-85BDC9FD1C3A}</a:tableStyleId>
              </a:tblPr>
              <a:tblGrid>
                <a:gridCol w="2002686"/>
                <a:gridCol w="1669637"/>
                <a:gridCol w="2016178"/>
                <a:gridCol w="648057"/>
                <a:gridCol w="576051"/>
                <a:gridCol w="504044"/>
                <a:gridCol w="605819"/>
                <a:gridCol w="618290"/>
              </a:tblGrid>
              <a:tr h="1294680">
                <a:tc rowSpan="2">
                  <a:txBody>
                    <a:bodyPr/>
                    <a:lstStyle/>
                    <a:p>
                      <a:pPr algn="ctr">
                        <a:spcAft>
                          <a:spcPts val="0"/>
                        </a:spcAft>
                      </a:pPr>
                      <a:r>
                        <a:rPr lang="en-US" sz="1800" b="1" dirty="0">
                          <a:effectLst/>
                          <a:latin typeface="Cambria" pitchFamily="18" charset="0"/>
                        </a:rPr>
                        <a:t>Tech and Non-Tech</a:t>
                      </a:r>
                      <a:endParaRPr lang="en-US" sz="1800" b="1" dirty="0">
                        <a:effectLst/>
                        <a:latin typeface="Cambria" pitchFamily="18" charset="0"/>
                        <a:ea typeface="Times New Roman"/>
                      </a:endParaRPr>
                    </a:p>
                  </a:txBody>
                  <a:tcPr marL="19178" marR="19178"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rowSpan="2">
                  <a:txBody>
                    <a:bodyPr/>
                    <a:lstStyle/>
                    <a:p>
                      <a:pPr algn="ctr">
                        <a:spcAft>
                          <a:spcPts val="0"/>
                        </a:spcAft>
                      </a:pPr>
                      <a:r>
                        <a:rPr lang="en-US" sz="1800" b="1" dirty="0">
                          <a:effectLst/>
                          <a:latin typeface="Cambria" pitchFamily="18" charset="0"/>
                        </a:rPr>
                        <a:t>TASK </a:t>
                      </a:r>
                    </a:p>
                    <a:p>
                      <a:pPr algn="ctr">
                        <a:spcAft>
                          <a:spcPts val="0"/>
                        </a:spcAft>
                      </a:pPr>
                      <a:r>
                        <a:rPr lang="en-US" sz="1800" b="1" dirty="0">
                          <a:effectLst/>
                          <a:latin typeface="Cambria" pitchFamily="18" charset="0"/>
                        </a:rPr>
                        <a:t>(Energy policy options)</a:t>
                      </a:r>
                      <a:endParaRPr lang="en-US" sz="1800" b="1" dirty="0">
                        <a:effectLst/>
                        <a:latin typeface="Cambria" pitchFamily="18" charset="0"/>
                        <a:ea typeface="Times New Roman"/>
                      </a:endParaRPr>
                    </a:p>
                  </a:txBody>
                  <a:tcPr marL="19178" marR="19178"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939165" algn="ctr">
                        <a:spcAft>
                          <a:spcPts val="0"/>
                        </a:spcAft>
                      </a:pPr>
                      <a:r>
                        <a:rPr lang="en-US" sz="1800" b="1" dirty="0">
                          <a:effectLst/>
                          <a:latin typeface="Cambria" pitchFamily="18" charset="0"/>
                        </a:rPr>
                        <a:t>Criteria:</a:t>
                      </a:r>
                      <a:endParaRPr lang="en-US" sz="1800" b="1" dirty="0">
                        <a:effectLst/>
                        <a:latin typeface="Cambria" pitchFamily="18" charset="0"/>
                        <a:ea typeface="Times New Roman"/>
                      </a:endParaRPr>
                    </a:p>
                  </a:txBody>
                  <a:tcPr marL="19178" marR="19178"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dirty="0">
                          <a:effectLst/>
                          <a:latin typeface="Cambria" pitchFamily="18" charset="0"/>
                        </a:rPr>
                        <a:t>K1</a:t>
                      </a:r>
                      <a:endParaRPr lang="en-US" sz="1800" b="1" dirty="0">
                        <a:effectLst/>
                        <a:latin typeface="Cambria" pitchFamily="18" charset="0"/>
                        <a:ea typeface="Times New Roman"/>
                      </a:endParaRPr>
                    </a:p>
                  </a:txBody>
                  <a:tcPr marL="19178" marR="19178"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dirty="0">
                          <a:effectLst/>
                          <a:latin typeface="Cambria" pitchFamily="18" charset="0"/>
                        </a:rPr>
                        <a:t>K2</a:t>
                      </a:r>
                      <a:endParaRPr lang="en-US" sz="1800" b="1" dirty="0">
                        <a:effectLst/>
                        <a:latin typeface="Cambria" pitchFamily="18" charset="0"/>
                        <a:ea typeface="Times New Roman"/>
                      </a:endParaRPr>
                    </a:p>
                  </a:txBody>
                  <a:tcPr marL="19178" marR="19178"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dirty="0">
                          <a:effectLst/>
                          <a:latin typeface="Cambria" pitchFamily="18" charset="0"/>
                        </a:rPr>
                        <a:t>K3</a:t>
                      </a:r>
                      <a:endParaRPr lang="en-US" sz="1800" b="1" dirty="0">
                        <a:effectLst/>
                        <a:latin typeface="Cambria" pitchFamily="18" charset="0"/>
                        <a:ea typeface="Times New Roman"/>
                      </a:endParaRPr>
                    </a:p>
                  </a:txBody>
                  <a:tcPr marL="19178" marR="19178"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dirty="0">
                          <a:effectLst/>
                          <a:latin typeface="Cambria" pitchFamily="18" charset="0"/>
                        </a:rPr>
                        <a:t>K4</a:t>
                      </a:r>
                      <a:endParaRPr lang="en-US" sz="1800" b="1" dirty="0">
                        <a:effectLst/>
                        <a:latin typeface="Cambria" pitchFamily="18" charset="0"/>
                        <a:ea typeface="Times New Roman"/>
                      </a:endParaRPr>
                    </a:p>
                  </a:txBody>
                  <a:tcPr marL="19178" marR="19178"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rowSpan="2">
                  <a:txBody>
                    <a:bodyPr/>
                    <a:lstStyle/>
                    <a:p>
                      <a:pPr algn="ctr">
                        <a:spcAft>
                          <a:spcPts val="0"/>
                        </a:spcAft>
                      </a:pPr>
                      <a:r>
                        <a:rPr lang="en-US" sz="1800" b="1" dirty="0" smtClean="0">
                          <a:effectLst/>
                          <a:latin typeface="Cambria" pitchFamily="18" charset="0"/>
                        </a:rPr>
                        <a:t>S</a:t>
                      </a:r>
                      <a:r>
                        <a:rPr lang="x-none" sz="1800" b="1" dirty="0" smtClean="0">
                          <a:effectLst/>
                          <a:latin typeface="Cambria" pitchFamily="18" charset="0"/>
                        </a:rPr>
                        <a:t>UM</a:t>
                      </a:r>
                      <a:endParaRPr lang="en-US" sz="1800" b="1" dirty="0">
                        <a:effectLst/>
                        <a:latin typeface="Cambria" pitchFamily="18" charset="0"/>
                        <a:ea typeface="Times New Roman"/>
                      </a:endParaRPr>
                    </a:p>
                  </a:txBody>
                  <a:tcPr marL="19178" marR="19178"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719266">
                <a:tc vMerge="1">
                  <a:txBody>
                    <a:bodyPr/>
                    <a:lstStyle/>
                    <a:p>
                      <a:endParaRPr lang="en-US"/>
                    </a:p>
                  </a:txBody>
                  <a:tcPr/>
                </a:tc>
                <a:tc vMerge="1">
                  <a:txBody>
                    <a:bodyPr/>
                    <a:lstStyle/>
                    <a:p>
                      <a:endParaRPr lang="en-US"/>
                    </a:p>
                  </a:txBody>
                  <a:tcPr/>
                </a:tc>
                <a:tc>
                  <a:txBody>
                    <a:bodyPr/>
                    <a:lstStyle/>
                    <a:p>
                      <a:pPr marL="125730" algn="ctr">
                        <a:spcAft>
                          <a:spcPts val="0"/>
                        </a:spcAft>
                      </a:pPr>
                      <a:r>
                        <a:rPr lang="en-US" sz="1800" b="1">
                          <a:effectLst/>
                          <a:latin typeface="Cambria" pitchFamily="18" charset="0"/>
                        </a:rPr>
                        <a:t>Weight of each criteria: </a:t>
                      </a:r>
                      <a:endParaRPr lang="en-US" sz="1800" b="1">
                        <a:effectLst/>
                        <a:latin typeface="Cambria" pitchFamily="18" charset="0"/>
                        <a:ea typeface="Times New Roman"/>
                      </a:endParaRPr>
                    </a:p>
                  </a:txBody>
                  <a:tcPr marL="19178" marR="19178"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a:effectLst/>
                          <a:latin typeface="Cambria" pitchFamily="18" charset="0"/>
                        </a:rPr>
                        <a:t>0.16</a:t>
                      </a:r>
                      <a:endParaRPr lang="en-US" sz="1800" b="1">
                        <a:effectLst/>
                        <a:latin typeface="Cambria" pitchFamily="18" charset="0"/>
                        <a:ea typeface="Times New Roman"/>
                      </a:endParaRPr>
                    </a:p>
                  </a:txBody>
                  <a:tcPr marL="19178" marR="19178"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a:effectLst/>
                          <a:latin typeface="Cambria" pitchFamily="18" charset="0"/>
                        </a:rPr>
                        <a:t>0.28</a:t>
                      </a:r>
                      <a:endParaRPr lang="en-US" sz="1800" b="1">
                        <a:effectLst/>
                        <a:latin typeface="Cambria" pitchFamily="18" charset="0"/>
                        <a:ea typeface="Times New Roman"/>
                      </a:endParaRPr>
                    </a:p>
                  </a:txBody>
                  <a:tcPr marL="19178" marR="19178"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dirty="0">
                          <a:effectLst/>
                          <a:latin typeface="Cambria" pitchFamily="18" charset="0"/>
                        </a:rPr>
                        <a:t>0.47</a:t>
                      </a:r>
                      <a:endParaRPr lang="en-US" sz="1800" b="1" dirty="0">
                        <a:effectLst/>
                        <a:latin typeface="Cambria" pitchFamily="18" charset="0"/>
                        <a:ea typeface="Times New Roman"/>
                      </a:endParaRPr>
                    </a:p>
                  </a:txBody>
                  <a:tcPr marL="19178" marR="19178"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dirty="0">
                          <a:effectLst/>
                          <a:latin typeface="Cambria" pitchFamily="18" charset="0"/>
                        </a:rPr>
                        <a:t>0.09</a:t>
                      </a:r>
                      <a:endParaRPr lang="en-US" sz="1800" b="1" dirty="0">
                        <a:effectLst/>
                        <a:latin typeface="Cambria" pitchFamily="18" charset="0"/>
                        <a:ea typeface="Times New Roman"/>
                      </a:endParaRPr>
                    </a:p>
                  </a:txBody>
                  <a:tcPr marL="19178" marR="19178"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vMerge="1">
                  <a:txBody>
                    <a:bodyPr/>
                    <a:lstStyle/>
                    <a:p>
                      <a:endParaRPr lang="en-US"/>
                    </a:p>
                  </a:txBody>
                  <a:tcPr/>
                </a:tc>
              </a:tr>
              <a:tr h="576775">
                <a:tc rowSpan="5">
                  <a:txBody>
                    <a:bodyPr/>
                    <a:lstStyle/>
                    <a:p>
                      <a:pPr algn="ctr">
                        <a:spcAft>
                          <a:spcPts val="0"/>
                        </a:spcAft>
                      </a:pPr>
                      <a:r>
                        <a:rPr lang="en-US" sz="1800" dirty="0">
                          <a:effectLst/>
                          <a:latin typeface="Cambria" pitchFamily="18" charset="0"/>
                        </a:rPr>
                        <a:t>Sustainable energy development</a:t>
                      </a:r>
                      <a:endParaRPr lang="en-US" sz="1800" dirty="0">
                        <a:effectLst/>
                        <a:latin typeface="Cambria" pitchFamily="18" charset="0"/>
                        <a:ea typeface="Times New Roman"/>
                      </a:endParaRPr>
                    </a:p>
                  </a:txBody>
                  <a:tcPr marL="19178" marR="19178"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gridSpan="2">
                  <a:txBody>
                    <a:bodyPr/>
                    <a:lstStyle/>
                    <a:p>
                      <a:pPr algn="ctr">
                        <a:spcAft>
                          <a:spcPts val="0"/>
                        </a:spcAft>
                      </a:pPr>
                      <a:r>
                        <a:rPr lang="en-US" sz="1800">
                          <a:effectLst/>
                          <a:latin typeface="Cambria" pitchFamily="18" charset="0"/>
                        </a:rPr>
                        <a:t>Promotion of sustainable development and mobilization</a:t>
                      </a:r>
                      <a:endParaRPr lang="en-US" sz="1800">
                        <a:effectLst/>
                        <a:latin typeface="Cambria" pitchFamily="18" charset="0"/>
                        <a:ea typeface="Times New Roman"/>
                      </a:endParaRPr>
                    </a:p>
                  </a:txBody>
                  <a:tcPr marL="19178" marR="19178"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algn="ctr">
                        <a:spcAft>
                          <a:spcPts val="0"/>
                        </a:spcAft>
                      </a:pPr>
                      <a:r>
                        <a:rPr lang="en-US" sz="1800">
                          <a:effectLst/>
                          <a:latin typeface="Cambria" pitchFamily="18" charset="0"/>
                        </a:rPr>
                        <a:t>0.8</a:t>
                      </a:r>
                      <a:endParaRPr lang="en-US" sz="1800">
                        <a:effectLst/>
                        <a:latin typeface="Cambria" pitchFamily="18" charset="0"/>
                        <a:ea typeface="Times New Roman"/>
                      </a:endParaRPr>
                    </a:p>
                  </a:txBody>
                  <a:tcPr marL="19178" marR="19178"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0.2</a:t>
                      </a:r>
                      <a:endParaRPr lang="en-US" sz="1800">
                        <a:effectLst/>
                        <a:latin typeface="Cambria" pitchFamily="18" charset="0"/>
                        <a:ea typeface="Times New Roman"/>
                      </a:endParaRPr>
                    </a:p>
                  </a:txBody>
                  <a:tcPr marL="19178" marR="19178"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0.4</a:t>
                      </a:r>
                      <a:endParaRPr lang="en-US" sz="1800">
                        <a:effectLst/>
                        <a:latin typeface="Cambria" pitchFamily="18" charset="0"/>
                        <a:ea typeface="Times New Roman"/>
                      </a:endParaRPr>
                    </a:p>
                  </a:txBody>
                  <a:tcPr marL="19178" marR="19178"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0.6</a:t>
                      </a:r>
                      <a:endParaRPr lang="en-US" sz="1800">
                        <a:effectLst/>
                        <a:latin typeface="Cambria" pitchFamily="18" charset="0"/>
                        <a:ea typeface="Times New Roman"/>
                      </a:endParaRPr>
                    </a:p>
                  </a:txBody>
                  <a:tcPr marL="19178" marR="19178"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0.43</a:t>
                      </a:r>
                      <a:endParaRPr lang="en-US" sz="1800" dirty="0">
                        <a:effectLst/>
                        <a:latin typeface="Cambria" pitchFamily="18" charset="0"/>
                        <a:ea typeface="Times New Roman"/>
                      </a:endParaRPr>
                    </a:p>
                  </a:txBody>
                  <a:tcPr marL="19178" marR="19178"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719266">
                <a:tc vMerge="1">
                  <a:txBody>
                    <a:bodyPr/>
                    <a:lstStyle/>
                    <a:p>
                      <a:endParaRPr lang="en-US"/>
                    </a:p>
                  </a:txBody>
                  <a:tcPr/>
                </a:tc>
                <a:tc gridSpan="2">
                  <a:txBody>
                    <a:bodyPr/>
                    <a:lstStyle/>
                    <a:p>
                      <a:pPr algn="ctr">
                        <a:spcAft>
                          <a:spcPts val="0"/>
                        </a:spcAft>
                      </a:pPr>
                      <a:r>
                        <a:rPr lang="en-US" sz="1800" dirty="0">
                          <a:effectLst/>
                          <a:latin typeface="Cambria" pitchFamily="18" charset="0"/>
                        </a:rPr>
                        <a:t>Planning utilization of RES and efficiency measures at the local level</a:t>
                      </a:r>
                      <a:endParaRPr lang="en-US" sz="1800" dirty="0">
                        <a:effectLst/>
                        <a:latin typeface="Cambria" pitchFamily="18" charset="0"/>
                        <a:ea typeface="Times New Roman"/>
                      </a:endParaRPr>
                    </a:p>
                  </a:txBody>
                  <a:tcPr marL="19178" marR="19178"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tc>
                <a:tc>
                  <a:txBody>
                    <a:bodyPr/>
                    <a:lstStyle/>
                    <a:p>
                      <a:pPr algn="ctr">
                        <a:spcAft>
                          <a:spcPts val="0"/>
                        </a:spcAft>
                      </a:pPr>
                      <a:r>
                        <a:rPr lang="en-US" sz="1800" dirty="0">
                          <a:effectLst/>
                          <a:latin typeface="Cambria" pitchFamily="18" charset="0"/>
                        </a:rPr>
                        <a:t>1</a:t>
                      </a:r>
                      <a:endParaRPr lang="en-US" sz="1800" dirty="0">
                        <a:effectLst/>
                        <a:latin typeface="Cambria" pitchFamily="18" charset="0"/>
                        <a:ea typeface="Times New Roman"/>
                      </a:endParaRPr>
                    </a:p>
                  </a:txBody>
                  <a:tcPr marL="19178" marR="19178"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0.4</a:t>
                      </a:r>
                      <a:endParaRPr lang="en-US" sz="1800" dirty="0">
                        <a:effectLst/>
                        <a:latin typeface="Cambria" pitchFamily="18" charset="0"/>
                        <a:ea typeface="Times New Roman"/>
                      </a:endParaRPr>
                    </a:p>
                  </a:txBody>
                  <a:tcPr marL="19178" marR="19178"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0.6</a:t>
                      </a:r>
                      <a:endParaRPr lang="en-US" sz="1800" dirty="0">
                        <a:effectLst/>
                        <a:latin typeface="Cambria" pitchFamily="18" charset="0"/>
                        <a:ea typeface="Times New Roman"/>
                      </a:endParaRPr>
                    </a:p>
                  </a:txBody>
                  <a:tcPr marL="19178" marR="19178"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0.6</a:t>
                      </a:r>
                      <a:endParaRPr lang="en-US" sz="1800" dirty="0">
                        <a:effectLst/>
                        <a:latin typeface="Cambria" pitchFamily="18" charset="0"/>
                        <a:ea typeface="Times New Roman"/>
                      </a:endParaRPr>
                    </a:p>
                  </a:txBody>
                  <a:tcPr marL="19178" marR="19178"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0.61</a:t>
                      </a:r>
                      <a:endParaRPr lang="en-US" sz="1800" dirty="0">
                        <a:effectLst/>
                        <a:latin typeface="Cambria" pitchFamily="18" charset="0"/>
                        <a:ea typeface="Times New Roman"/>
                      </a:endParaRPr>
                    </a:p>
                  </a:txBody>
                  <a:tcPr marL="19178" marR="19178"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r>
              <a:tr h="576775">
                <a:tc vMerge="1">
                  <a:txBody>
                    <a:bodyPr/>
                    <a:lstStyle/>
                    <a:p>
                      <a:endParaRPr lang="en-US"/>
                    </a:p>
                  </a:txBody>
                  <a:tcPr/>
                </a:tc>
                <a:tc gridSpan="2">
                  <a:txBody>
                    <a:bodyPr/>
                    <a:lstStyle/>
                    <a:p>
                      <a:pPr algn="ctr">
                        <a:spcAft>
                          <a:spcPts val="0"/>
                        </a:spcAft>
                      </a:pPr>
                      <a:r>
                        <a:rPr lang="en-US" sz="1800">
                          <a:effectLst/>
                          <a:latin typeface="Cambria" pitchFamily="18" charset="0"/>
                        </a:rPr>
                        <a:t>Establishment of conditions for development of local market </a:t>
                      </a:r>
                      <a:endParaRPr lang="en-US" sz="1800">
                        <a:effectLst/>
                        <a:latin typeface="Cambria" pitchFamily="18" charset="0"/>
                        <a:ea typeface="Times New Roman"/>
                      </a:endParaRPr>
                    </a:p>
                  </a:txBody>
                  <a:tcPr marL="19178" marR="19178"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algn="ctr">
                        <a:spcAft>
                          <a:spcPts val="0"/>
                        </a:spcAft>
                      </a:pPr>
                      <a:r>
                        <a:rPr lang="en-US" sz="1800">
                          <a:effectLst/>
                          <a:latin typeface="Cambria" pitchFamily="18" charset="0"/>
                        </a:rPr>
                        <a:t>0.8</a:t>
                      </a:r>
                      <a:endParaRPr lang="en-US" sz="1800">
                        <a:effectLst/>
                        <a:latin typeface="Cambria" pitchFamily="18" charset="0"/>
                        <a:ea typeface="Times New Roman"/>
                      </a:endParaRPr>
                    </a:p>
                  </a:txBody>
                  <a:tcPr marL="19178" marR="19178"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0.6</a:t>
                      </a:r>
                      <a:endParaRPr lang="en-US" sz="1800">
                        <a:effectLst/>
                        <a:latin typeface="Cambria" pitchFamily="18" charset="0"/>
                        <a:ea typeface="Times New Roman"/>
                      </a:endParaRPr>
                    </a:p>
                  </a:txBody>
                  <a:tcPr marL="19178" marR="19178"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0.2</a:t>
                      </a:r>
                      <a:endParaRPr lang="en-US" sz="1800">
                        <a:effectLst/>
                        <a:latin typeface="Cambria" pitchFamily="18" charset="0"/>
                        <a:ea typeface="Times New Roman"/>
                      </a:endParaRPr>
                    </a:p>
                  </a:txBody>
                  <a:tcPr marL="19178" marR="19178"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0.4</a:t>
                      </a:r>
                      <a:endParaRPr lang="en-US" sz="1800">
                        <a:effectLst/>
                        <a:latin typeface="Cambria" pitchFamily="18" charset="0"/>
                        <a:ea typeface="Times New Roman"/>
                      </a:endParaRPr>
                    </a:p>
                  </a:txBody>
                  <a:tcPr marL="19178" marR="19178"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0.43</a:t>
                      </a:r>
                      <a:endParaRPr lang="en-US" sz="1800" dirty="0">
                        <a:effectLst/>
                        <a:latin typeface="Cambria" pitchFamily="18" charset="0"/>
                        <a:ea typeface="Times New Roman"/>
                      </a:endParaRPr>
                    </a:p>
                  </a:txBody>
                  <a:tcPr marL="19178" marR="19178"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576775">
                <a:tc vMerge="1">
                  <a:txBody>
                    <a:bodyPr/>
                    <a:lstStyle/>
                    <a:p>
                      <a:endParaRPr lang="en-US"/>
                    </a:p>
                  </a:txBody>
                  <a:tcPr/>
                </a:tc>
                <a:tc gridSpan="2">
                  <a:txBody>
                    <a:bodyPr/>
                    <a:lstStyle/>
                    <a:p>
                      <a:pPr algn="ctr">
                        <a:spcAft>
                          <a:spcPts val="0"/>
                        </a:spcAft>
                      </a:pPr>
                      <a:r>
                        <a:rPr lang="en-US" sz="1800" dirty="0">
                          <a:effectLst/>
                          <a:latin typeface="Cambria" pitchFamily="18" charset="0"/>
                        </a:rPr>
                        <a:t>Support for establishing local and regional agencies</a:t>
                      </a:r>
                      <a:endParaRPr lang="en-US" sz="1800" dirty="0">
                        <a:effectLst/>
                        <a:latin typeface="Cambria" pitchFamily="18" charset="0"/>
                        <a:ea typeface="Times New Roman"/>
                      </a:endParaRPr>
                    </a:p>
                  </a:txBody>
                  <a:tcPr marL="19178" marR="19178"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tc>
                <a:tc>
                  <a:txBody>
                    <a:bodyPr/>
                    <a:lstStyle/>
                    <a:p>
                      <a:pPr algn="ctr">
                        <a:spcAft>
                          <a:spcPts val="0"/>
                        </a:spcAft>
                      </a:pPr>
                      <a:r>
                        <a:rPr lang="en-US" sz="1800">
                          <a:effectLst/>
                          <a:latin typeface="Cambria" pitchFamily="18" charset="0"/>
                        </a:rPr>
                        <a:t>0.8</a:t>
                      </a:r>
                      <a:endParaRPr lang="en-US" sz="1800">
                        <a:effectLst/>
                        <a:latin typeface="Cambria" pitchFamily="18" charset="0"/>
                        <a:ea typeface="Times New Roman"/>
                      </a:endParaRPr>
                    </a:p>
                  </a:txBody>
                  <a:tcPr marL="19178" marR="19178"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a:effectLst/>
                          <a:latin typeface="Cambria" pitchFamily="18" charset="0"/>
                        </a:rPr>
                        <a:t>0.4</a:t>
                      </a:r>
                      <a:endParaRPr lang="en-US" sz="1800">
                        <a:effectLst/>
                        <a:latin typeface="Cambria" pitchFamily="18" charset="0"/>
                        <a:ea typeface="Times New Roman"/>
                      </a:endParaRPr>
                    </a:p>
                  </a:txBody>
                  <a:tcPr marL="19178" marR="19178"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a:effectLst/>
                          <a:latin typeface="Cambria" pitchFamily="18" charset="0"/>
                        </a:rPr>
                        <a:t>0.6</a:t>
                      </a:r>
                      <a:endParaRPr lang="en-US" sz="1800">
                        <a:effectLst/>
                        <a:latin typeface="Cambria" pitchFamily="18" charset="0"/>
                        <a:ea typeface="Times New Roman"/>
                      </a:endParaRPr>
                    </a:p>
                  </a:txBody>
                  <a:tcPr marL="19178" marR="19178"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a:effectLst/>
                          <a:latin typeface="Cambria" pitchFamily="18" charset="0"/>
                        </a:rPr>
                        <a:t>0.6</a:t>
                      </a:r>
                      <a:endParaRPr lang="en-US" sz="1800">
                        <a:effectLst/>
                        <a:latin typeface="Cambria" pitchFamily="18" charset="0"/>
                        <a:ea typeface="Times New Roman"/>
                      </a:endParaRPr>
                    </a:p>
                  </a:txBody>
                  <a:tcPr marL="19178" marR="19178"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0.58</a:t>
                      </a:r>
                      <a:endParaRPr lang="en-US" sz="1800" dirty="0">
                        <a:effectLst/>
                        <a:latin typeface="Cambria" pitchFamily="18" charset="0"/>
                        <a:ea typeface="Times New Roman"/>
                      </a:endParaRPr>
                    </a:p>
                  </a:txBody>
                  <a:tcPr marL="19178" marR="19178"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r>
              <a:tr h="576775">
                <a:tc vMerge="1">
                  <a:txBody>
                    <a:bodyPr/>
                    <a:lstStyle/>
                    <a:p>
                      <a:endParaRPr lang="en-US"/>
                    </a:p>
                  </a:txBody>
                  <a:tcPr/>
                </a:tc>
                <a:tc gridSpan="2">
                  <a:txBody>
                    <a:bodyPr/>
                    <a:lstStyle/>
                    <a:p>
                      <a:pPr algn="ctr">
                        <a:spcAft>
                          <a:spcPts val="0"/>
                        </a:spcAft>
                      </a:pPr>
                      <a:r>
                        <a:rPr lang="en-US" sz="1800" dirty="0">
                          <a:effectLst/>
                          <a:latin typeface="Cambria" pitchFamily="18" charset="0"/>
                        </a:rPr>
                        <a:t>Training and establishment of a network for policy creators</a:t>
                      </a:r>
                      <a:endParaRPr lang="en-US" sz="1800" dirty="0">
                        <a:effectLst/>
                        <a:latin typeface="Cambria" pitchFamily="18" charset="0"/>
                        <a:ea typeface="Times New Roman"/>
                      </a:endParaRPr>
                    </a:p>
                  </a:txBody>
                  <a:tcPr marL="19178" marR="19178"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tc>
                <a:tc>
                  <a:txBody>
                    <a:bodyPr/>
                    <a:lstStyle/>
                    <a:p>
                      <a:pPr algn="ctr">
                        <a:spcAft>
                          <a:spcPts val="0"/>
                        </a:spcAft>
                      </a:pPr>
                      <a:r>
                        <a:rPr lang="en-US" sz="1800" dirty="0">
                          <a:effectLst/>
                          <a:latin typeface="Cambria" pitchFamily="18" charset="0"/>
                        </a:rPr>
                        <a:t>0.8</a:t>
                      </a:r>
                      <a:endParaRPr lang="en-US" sz="1800" dirty="0">
                        <a:effectLst/>
                        <a:latin typeface="Cambria" pitchFamily="18" charset="0"/>
                        <a:ea typeface="Times New Roman"/>
                      </a:endParaRPr>
                    </a:p>
                  </a:txBody>
                  <a:tcPr marL="19178" marR="19178"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0.4</a:t>
                      </a:r>
                      <a:endParaRPr lang="en-US" sz="1800" dirty="0">
                        <a:effectLst/>
                        <a:latin typeface="Cambria" pitchFamily="18" charset="0"/>
                        <a:ea typeface="Times New Roman"/>
                      </a:endParaRPr>
                    </a:p>
                  </a:txBody>
                  <a:tcPr marL="19178" marR="19178"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0.6</a:t>
                      </a:r>
                      <a:endParaRPr lang="en-US" sz="1800" dirty="0">
                        <a:effectLst/>
                        <a:latin typeface="Cambria" pitchFamily="18" charset="0"/>
                        <a:ea typeface="Times New Roman"/>
                      </a:endParaRPr>
                    </a:p>
                  </a:txBody>
                  <a:tcPr marL="19178" marR="19178"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0.8</a:t>
                      </a:r>
                      <a:endParaRPr lang="en-US" sz="1800" dirty="0">
                        <a:effectLst/>
                        <a:latin typeface="Cambria" pitchFamily="18" charset="0"/>
                        <a:ea typeface="Times New Roman"/>
                      </a:endParaRPr>
                    </a:p>
                  </a:txBody>
                  <a:tcPr marL="19178" marR="19178"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0.60</a:t>
                      </a:r>
                      <a:endParaRPr lang="en-US" sz="1800" dirty="0">
                        <a:effectLst/>
                        <a:latin typeface="Cambria" pitchFamily="18" charset="0"/>
                        <a:ea typeface="Times New Roman"/>
                      </a:endParaRPr>
                    </a:p>
                  </a:txBody>
                  <a:tcPr marL="19178" marR="19178"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r>
            </a:tbl>
          </a:graphicData>
        </a:graphic>
      </p:graphicFrame>
      <p:sp>
        <p:nvSpPr>
          <p:cNvPr id="3" name="Slide Number Placeholder 2"/>
          <p:cNvSpPr>
            <a:spLocks noGrp="1"/>
          </p:cNvSpPr>
          <p:nvPr>
            <p:ph type="sldNum" sz="quarter" idx="12"/>
          </p:nvPr>
        </p:nvSpPr>
        <p:spPr/>
        <p:txBody>
          <a:bodyPr/>
          <a:lstStyle/>
          <a:p>
            <a:pPr>
              <a:defRPr/>
            </a:pPr>
            <a:fld id="{C32100C8-5924-4EB1-BBE7-251266F9FCCE}" type="slidenum">
              <a:rPr lang="en-US"/>
              <a:pPr>
                <a:defRPr/>
              </a:pPr>
              <a:t>19</a:t>
            </a:fld>
            <a:endParaRPr lang="en-US"/>
          </a:p>
        </p:txBody>
      </p:sp>
      <p:sp>
        <p:nvSpPr>
          <p:cNvPr id="61504" name="Rectangle 4"/>
          <p:cNvSpPr>
            <a:spLocks noChangeArrowheads="1"/>
          </p:cNvSpPr>
          <p:nvPr/>
        </p:nvSpPr>
        <p:spPr bwMode="auto">
          <a:xfrm>
            <a:off x="395288" y="363538"/>
            <a:ext cx="4259262"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800" b="1">
                <a:latin typeface="Cambria" pitchFamily="18" charset="0"/>
              </a:rPr>
              <a:t>Results of analysis  (6/9)</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37984" y="1556792"/>
            <a:ext cx="8496300" cy="3540125"/>
          </a:xfrm>
          <a:prstGeom prst="rect">
            <a:avLst/>
          </a:prstGeom>
          <a:noFill/>
        </p:spPr>
        <p:txBody>
          <a:bodyPr>
            <a:spAutoFit/>
          </a:bodyPr>
          <a:lstStyle/>
          <a:p>
            <a:pPr fontAlgn="auto">
              <a:spcBef>
                <a:spcPts val="0"/>
              </a:spcBef>
              <a:spcAft>
                <a:spcPts val="0"/>
              </a:spcAft>
              <a:tabLst>
                <a:tab pos="530225" algn="l"/>
              </a:tabLst>
              <a:defRPr/>
            </a:pPr>
            <a:r>
              <a:rPr lang="en-US" sz="2800" dirty="0">
                <a:latin typeface="Cambria" pitchFamily="18" charset="0"/>
              </a:rPr>
              <a:t>	Indicators are as follows:</a:t>
            </a:r>
          </a:p>
          <a:p>
            <a:pPr fontAlgn="auto">
              <a:spcBef>
                <a:spcPts val="0"/>
              </a:spcBef>
              <a:spcAft>
                <a:spcPts val="0"/>
              </a:spcAft>
              <a:tabLst>
                <a:tab pos="530225" algn="l"/>
              </a:tabLst>
              <a:defRPr/>
            </a:pPr>
            <a:endParaRPr lang="en-US" sz="2800" dirty="0">
              <a:latin typeface="Cambria" pitchFamily="18" charset="0"/>
            </a:endParaRPr>
          </a:p>
          <a:p>
            <a:pPr marL="514350" indent="-514350" fontAlgn="auto">
              <a:spcBef>
                <a:spcPts val="0"/>
              </a:spcBef>
              <a:spcAft>
                <a:spcPts val="0"/>
              </a:spcAft>
              <a:buFontTx/>
              <a:buAutoNum type="arabicPeriod"/>
              <a:defRPr/>
            </a:pPr>
            <a:r>
              <a:rPr lang="x-none" sz="2800" dirty="0">
                <a:latin typeface="Cambria" pitchFamily="18" charset="0"/>
              </a:rPr>
              <a:t>Total primary energy supply per population  [</a:t>
            </a:r>
            <a:r>
              <a:rPr lang="en-US" sz="2800" dirty="0">
                <a:latin typeface="Cambria" pitchFamily="18" charset="0"/>
              </a:rPr>
              <a:t>toe/capita</a:t>
            </a:r>
            <a:r>
              <a:rPr lang="x-none" sz="2800" dirty="0">
                <a:latin typeface="Cambria" pitchFamily="18" charset="0"/>
              </a:rPr>
              <a:t>]</a:t>
            </a:r>
          </a:p>
          <a:p>
            <a:pPr marL="514350" indent="-514350" fontAlgn="auto">
              <a:spcBef>
                <a:spcPts val="0"/>
              </a:spcBef>
              <a:spcAft>
                <a:spcPts val="0"/>
              </a:spcAft>
              <a:buFontTx/>
              <a:buAutoNum type="arabicPeriod"/>
              <a:defRPr/>
            </a:pPr>
            <a:r>
              <a:rPr lang="x-none" sz="2800" dirty="0">
                <a:latin typeface="Cambria" pitchFamily="18" charset="0"/>
              </a:rPr>
              <a:t>Electricty consumption per population [kWh/capita]</a:t>
            </a:r>
          </a:p>
          <a:p>
            <a:pPr marL="514350" indent="-514350" fontAlgn="auto">
              <a:spcBef>
                <a:spcPts val="0"/>
              </a:spcBef>
              <a:spcAft>
                <a:spcPts val="0"/>
              </a:spcAft>
              <a:buFontTx/>
              <a:buAutoNum type="arabicPeriod"/>
              <a:defRPr/>
            </a:pPr>
            <a:r>
              <a:rPr lang="x-none" sz="2800" dirty="0">
                <a:latin typeface="Cambria" pitchFamily="18" charset="0"/>
              </a:rPr>
              <a:t>CO</a:t>
            </a:r>
            <a:r>
              <a:rPr lang="x-none" sz="2800" baseline="-25000" dirty="0">
                <a:latin typeface="Cambria" pitchFamily="18" charset="0"/>
              </a:rPr>
              <a:t>2</a:t>
            </a:r>
            <a:r>
              <a:rPr lang="x-none" sz="2800" dirty="0">
                <a:latin typeface="Cambria" pitchFamily="18" charset="0"/>
              </a:rPr>
              <a:t> emission per population [tCO</a:t>
            </a:r>
            <a:r>
              <a:rPr lang="x-none" sz="2800" baseline="-25000" dirty="0">
                <a:latin typeface="Cambria" pitchFamily="18" charset="0"/>
              </a:rPr>
              <a:t>2</a:t>
            </a:r>
            <a:r>
              <a:rPr lang="x-none" sz="2800" dirty="0">
                <a:latin typeface="Cambria" pitchFamily="18" charset="0"/>
              </a:rPr>
              <a:t>/capita]</a:t>
            </a:r>
          </a:p>
          <a:p>
            <a:pPr marL="514350" indent="-514350" fontAlgn="auto">
              <a:spcBef>
                <a:spcPts val="0"/>
              </a:spcBef>
              <a:spcAft>
                <a:spcPts val="0"/>
              </a:spcAft>
              <a:buFontTx/>
              <a:buAutoNum type="arabicPeriod"/>
              <a:defRPr/>
            </a:pPr>
            <a:r>
              <a:rPr lang="x-none" sz="2800" dirty="0">
                <a:latin typeface="Cambria" pitchFamily="18" charset="0"/>
              </a:rPr>
              <a:t>GDP(ppp) per population [2005 US$/capita]</a:t>
            </a:r>
            <a:endParaRPr lang="en-US" sz="2800" dirty="0">
              <a:latin typeface="Cambria" pitchFamily="18" charset="0"/>
            </a:endParaRPr>
          </a:p>
        </p:txBody>
      </p:sp>
      <p:sp>
        <p:nvSpPr>
          <p:cNvPr id="2" name="Slide Number Placeholder 1"/>
          <p:cNvSpPr>
            <a:spLocks noGrp="1"/>
          </p:cNvSpPr>
          <p:nvPr>
            <p:ph type="sldNum" sz="quarter" idx="12"/>
          </p:nvPr>
        </p:nvSpPr>
        <p:spPr/>
        <p:txBody>
          <a:bodyPr/>
          <a:lstStyle/>
          <a:p>
            <a:pPr>
              <a:defRPr/>
            </a:pPr>
            <a:fld id="{9863A7C0-4054-41D9-A49F-BF3773D0F063}" type="slidenum">
              <a:rPr lang="en-US"/>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336981430"/>
              </p:ext>
            </p:extLst>
          </p:nvPr>
        </p:nvGraphicFramePr>
        <p:xfrm>
          <a:off x="179388" y="1125538"/>
          <a:ext cx="8713786" cy="5111749"/>
        </p:xfrm>
        <a:graphic>
          <a:graphicData uri="http://schemas.openxmlformats.org/drawingml/2006/table">
            <a:tbl>
              <a:tblPr>
                <a:tableStyleId>{5C22544A-7EE6-4342-B048-85BDC9FD1C3A}</a:tableStyleId>
              </a:tblPr>
              <a:tblGrid>
                <a:gridCol w="2019895"/>
                <a:gridCol w="1868903"/>
                <a:gridCol w="1728354"/>
                <a:gridCol w="648133"/>
                <a:gridCol w="576118"/>
                <a:gridCol w="576118"/>
                <a:gridCol w="673886"/>
                <a:gridCol w="622379"/>
              </a:tblGrid>
              <a:tr h="1277602">
                <a:tc rowSpan="2">
                  <a:txBody>
                    <a:bodyPr/>
                    <a:lstStyle/>
                    <a:p>
                      <a:pPr algn="ctr">
                        <a:spcAft>
                          <a:spcPts val="0"/>
                        </a:spcAft>
                      </a:pPr>
                      <a:r>
                        <a:rPr lang="en-US" sz="1800" b="1" dirty="0">
                          <a:effectLst/>
                          <a:latin typeface="Cambria" pitchFamily="18" charset="0"/>
                        </a:rPr>
                        <a:t>Tech and Non-Tech</a:t>
                      </a:r>
                      <a:endParaRPr lang="en-US" sz="1800" b="1"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rowSpan="2">
                  <a:txBody>
                    <a:bodyPr/>
                    <a:lstStyle/>
                    <a:p>
                      <a:pPr algn="ctr">
                        <a:spcAft>
                          <a:spcPts val="0"/>
                        </a:spcAft>
                      </a:pPr>
                      <a:r>
                        <a:rPr lang="en-US" sz="1800" b="1" dirty="0">
                          <a:effectLst/>
                          <a:latin typeface="Cambria" pitchFamily="18" charset="0"/>
                        </a:rPr>
                        <a:t>TASK </a:t>
                      </a:r>
                    </a:p>
                    <a:p>
                      <a:pPr algn="ctr">
                        <a:spcAft>
                          <a:spcPts val="0"/>
                        </a:spcAft>
                      </a:pPr>
                      <a:r>
                        <a:rPr lang="en-US" sz="1800" b="1" dirty="0">
                          <a:effectLst/>
                          <a:latin typeface="Cambria" pitchFamily="18" charset="0"/>
                        </a:rPr>
                        <a:t>(Energy policy options)</a:t>
                      </a:r>
                      <a:endParaRPr lang="en-US" sz="1800" b="1"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939165" algn="ctr">
                        <a:spcAft>
                          <a:spcPts val="0"/>
                        </a:spcAft>
                      </a:pPr>
                      <a:r>
                        <a:rPr lang="en-US" sz="1800" b="1" dirty="0">
                          <a:effectLst/>
                          <a:latin typeface="Cambria" pitchFamily="18" charset="0"/>
                        </a:rPr>
                        <a:t>Criteria:</a:t>
                      </a:r>
                      <a:endParaRPr lang="en-US" sz="1800" b="1"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dirty="0">
                          <a:effectLst/>
                          <a:latin typeface="Cambria" pitchFamily="18" charset="0"/>
                        </a:rPr>
                        <a:t>K1</a:t>
                      </a:r>
                      <a:endParaRPr lang="en-US" sz="1800" b="1"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dirty="0">
                          <a:effectLst/>
                          <a:latin typeface="Cambria" pitchFamily="18" charset="0"/>
                        </a:rPr>
                        <a:t>K2</a:t>
                      </a:r>
                      <a:endParaRPr lang="en-US" sz="1800" b="1"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dirty="0">
                          <a:effectLst/>
                          <a:latin typeface="Cambria" pitchFamily="18" charset="0"/>
                        </a:rPr>
                        <a:t>K3</a:t>
                      </a:r>
                      <a:endParaRPr lang="en-US" sz="1800" b="1"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a:effectLst/>
                          <a:latin typeface="Cambria" pitchFamily="18" charset="0"/>
                        </a:rPr>
                        <a:t>K4</a:t>
                      </a:r>
                      <a:endParaRPr lang="en-US" sz="1800" b="1">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rowSpan="2">
                  <a:txBody>
                    <a:bodyPr/>
                    <a:lstStyle/>
                    <a:p>
                      <a:pPr algn="ctr">
                        <a:spcAft>
                          <a:spcPts val="0"/>
                        </a:spcAft>
                      </a:pPr>
                      <a:r>
                        <a:rPr lang="en-US" sz="1800" b="1" dirty="0" smtClean="0">
                          <a:effectLst/>
                          <a:latin typeface="Cambria" pitchFamily="18" charset="0"/>
                        </a:rPr>
                        <a:t>S</a:t>
                      </a:r>
                      <a:r>
                        <a:rPr lang="x-none" sz="1800" b="1" dirty="0" smtClean="0">
                          <a:effectLst/>
                          <a:latin typeface="Cambria" pitchFamily="18" charset="0"/>
                        </a:rPr>
                        <a:t>UM</a:t>
                      </a:r>
                      <a:endParaRPr lang="en-US" sz="1800" b="1"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709778">
                <a:tc vMerge="1">
                  <a:txBody>
                    <a:bodyPr/>
                    <a:lstStyle/>
                    <a:p>
                      <a:endParaRPr lang="en-US"/>
                    </a:p>
                  </a:txBody>
                  <a:tcPr/>
                </a:tc>
                <a:tc vMerge="1">
                  <a:txBody>
                    <a:bodyPr/>
                    <a:lstStyle/>
                    <a:p>
                      <a:endParaRPr lang="en-US"/>
                    </a:p>
                  </a:txBody>
                  <a:tcPr/>
                </a:tc>
                <a:tc>
                  <a:txBody>
                    <a:bodyPr/>
                    <a:lstStyle/>
                    <a:p>
                      <a:pPr marL="125730" algn="ctr">
                        <a:spcAft>
                          <a:spcPts val="0"/>
                        </a:spcAft>
                      </a:pPr>
                      <a:r>
                        <a:rPr lang="en-US" sz="1800" b="1">
                          <a:effectLst/>
                          <a:latin typeface="Cambria" pitchFamily="18" charset="0"/>
                        </a:rPr>
                        <a:t>Weight of each criteria: </a:t>
                      </a:r>
                      <a:endParaRPr lang="en-US" sz="1800" b="1">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a:effectLst/>
                          <a:latin typeface="Cambria" pitchFamily="18" charset="0"/>
                        </a:rPr>
                        <a:t>0.16</a:t>
                      </a:r>
                      <a:endParaRPr lang="en-US" sz="1800" b="1">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dirty="0">
                          <a:effectLst/>
                          <a:latin typeface="Cambria" pitchFamily="18" charset="0"/>
                        </a:rPr>
                        <a:t>0.28</a:t>
                      </a:r>
                      <a:endParaRPr lang="en-US" sz="1800" b="1"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dirty="0">
                          <a:effectLst/>
                          <a:latin typeface="Cambria" pitchFamily="18" charset="0"/>
                        </a:rPr>
                        <a:t>0.47</a:t>
                      </a:r>
                      <a:endParaRPr lang="en-US" sz="1800" b="1"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dirty="0">
                          <a:effectLst/>
                          <a:latin typeface="Cambria" pitchFamily="18" charset="0"/>
                        </a:rPr>
                        <a:t>0.09</a:t>
                      </a:r>
                      <a:endParaRPr lang="en-US" sz="1800" b="1"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vMerge="1">
                  <a:txBody>
                    <a:bodyPr/>
                    <a:lstStyle/>
                    <a:p>
                      <a:endParaRPr lang="en-US"/>
                    </a:p>
                  </a:txBody>
                  <a:tcPr/>
                </a:tc>
              </a:tr>
              <a:tr h="709778">
                <a:tc rowSpan="5">
                  <a:txBody>
                    <a:bodyPr/>
                    <a:lstStyle/>
                    <a:p>
                      <a:pPr algn="ctr">
                        <a:spcAft>
                          <a:spcPts val="0"/>
                        </a:spcAft>
                      </a:pPr>
                      <a:r>
                        <a:rPr lang="en-US" sz="1800" dirty="0">
                          <a:effectLst/>
                          <a:latin typeface="Cambria" pitchFamily="18" charset="0"/>
                        </a:rPr>
                        <a:t>Financial mechanism and incentives</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gridSpan="2">
                  <a:txBody>
                    <a:bodyPr/>
                    <a:lstStyle/>
                    <a:p>
                      <a:pPr algn="ctr">
                        <a:spcAft>
                          <a:spcPts val="0"/>
                        </a:spcAft>
                      </a:pPr>
                      <a:r>
                        <a:rPr lang="en-US" sz="1800" dirty="0">
                          <a:effectLst/>
                          <a:latin typeface="Cambria" pitchFamily="18" charset="0"/>
                        </a:rPr>
                        <a:t>Investment schemes for supporting programs and projects</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tc>
                <a:tc>
                  <a:txBody>
                    <a:bodyPr/>
                    <a:lstStyle/>
                    <a:p>
                      <a:pPr algn="ctr">
                        <a:spcAft>
                          <a:spcPts val="0"/>
                        </a:spcAft>
                      </a:pPr>
                      <a:r>
                        <a:rPr lang="en-US" sz="1800" dirty="0">
                          <a:effectLst/>
                          <a:latin typeface="Cambria" pitchFamily="18" charset="0"/>
                        </a:rPr>
                        <a:t>0.8</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0.6</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0.8</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0.4</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0.71</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r>
              <a:tr h="567823">
                <a:tc vMerge="1">
                  <a:txBody>
                    <a:bodyPr/>
                    <a:lstStyle/>
                    <a:p>
                      <a:endParaRPr lang="en-US"/>
                    </a:p>
                  </a:txBody>
                  <a:tcPr/>
                </a:tc>
                <a:tc gridSpan="2">
                  <a:txBody>
                    <a:bodyPr/>
                    <a:lstStyle/>
                    <a:p>
                      <a:pPr algn="ctr">
                        <a:spcAft>
                          <a:spcPts val="0"/>
                        </a:spcAft>
                      </a:pPr>
                      <a:r>
                        <a:rPr lang="en-US" sz="1800" dirty="0">
                          <a:effectLst/>
                          <a:latin typeface="Cambria" pitchFamily="18" charset="0"/>
                        </a:rPr>
                        <a:t>Conditions for fair competition</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algn="ctr">
                        <a:spcAft>
                          <a:spcPts val="0"/>
                        </a:spcAft>
                      </a:pPr>
                      <a:r>
                        <a:rPr lang="en-US" sz="1800">
                          <a:effectLst/>
                          <a:latin typeface="Cambria" pitchFamily="18" charset="0"/>
                        </a:rPr>
                        <a:t>0.4</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0.6</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0.4</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0.2</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0.44</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567823">
                <a:tc vMerge="1">
                  <a:txBody>
                    <a:bodyPr/>
                    <a:lstStyle/>
                    <a:p>
                      <a:endParaRPr lang="en-US"/>
                    </a:p>
                  </a:txBody>
                  <a:tcPr/>
                </a:tc>
                <a:tc gridSpan="2">
                  <a:txBody>
                    <a:bodyPr/>
                    <a:lstStyle/>
                    <a:p>
                      <a:pPr algn="ctr">
                        <a:spcAft>
                          <a:spcPts val="0"/>
                        </a:spcAft>
                      </a:pPr>
                      <a:r>
                        <a:rPr lang="en-US" sz="1800" dirty="0">
                          <a:effectLst/>
                          <a:latin typeface="Cambria" pitchFamily="18" charset="0"/>
                        </a:rPr>
                        <a:t>Micro-finance schemes</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tc>
                <a:tc>
                  <a:txBody>
                    <a:bodyPr/>
                    <a:lstStyle/>
                    <a:p>
                      <a:pPr algn="ctr">
                        <a:spcAft>
                          <a:spcPts val="0"/>
                        </a:spcAft>
                      </a:pPr>
                      <a:r>
                        <a:rPr lang="en-US" sz="1800" dirty="0">
                          <a:effectLst/>
                          <a:latin typeface="Cambria" pitchFamily="18" charset="0"/>
                        </a:rPr>
                        <a:t>0.6</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0.6</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0.6</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0.4</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0.58</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r>
              <a:tr h="709778">
                <a:tc vMerge="1">
                  <a:txBody>
                    <a:bodyPr/>
                    <a:lstStyle/>
                    <a:p>
                      <a:endParaRPr lang="en-US"/>
                    </a:p>
                  </a:txBody>
                  <a:tcPr/>
                </a:tc>
                <a:tc gridSpan="2">
                  <a:txBody>
                    <a:bodyPr/>
                    <a:lstStyle/>
                    <a:p>
                      <a:pPr algn="ctr">
                        <a:spcAft>
                          <a:spcPts val="0"/>
                        </a:spcAft>
                      </a:pPr>
                      <a:r>
                        <a:rPr lang="en-US" sz="1800" dirty="0">
                          <a:effectLst/>
                          <a:latin typeface="Cambria" pitchFamily="18" charset="0"/>
                        </a:rPr>
                        <a:t>Financial mechanism for stimulating innovative projects</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algn="ctr">
                        <a:spcAft>
                          <a:spcPts val="0"/>
                        </a:spcAft>
                      </a:pPr>
                      <a:r>
                        <a:rPr lang="en-US" sz="1800" dirty="0">
                          <a:effectLst/>
                          <a:latin typeface="Cambria" pitchFamily="18" charset="0"/>
                        </a:rPr>
                        <a:t>0.6</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0.4</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0.6</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0.6</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0.54</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569167">
                <a:tc vMerge="1">
                  <a:txBody>
                    <a:bodyPr/>
                    <a:lstStyle/>
                    <a:p>
                      <a:endParaRPr lang="en-US"/>
                    </a:p>
                  </a:txBody>
                  <a:tcPr/>
                </a:tc>
                <a:tc gridSpan="2">
                  <a:txBody>
                    <a:bodyPr/>
                    <a:lstStyle/>
                    <a:p>
                      <a:pPr algn="ctr">
                        <a:spcAft>
                          <a:spcPts val="0"/>
                        </a:spcAft>
                      </a:pPr>
                      <a:r>
                        <a:rPr lang="en-US" sz="1800">
                          <a:effectLst/>
                          <a:latin typeface="Cambria" pitchFamily="18" charset="0"/>
                        </a:rPr>
                        <a:t>Training and establishment of a network for policy creators</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algn="ctr">
                        <a:spcAft>
                          <a:spcPts val="0"/>
                        </a:spcAft>
                      </a:pPr>
                      <a:r>
                        <a:rPr lang="en-US" sz="1800">
                          <a:effectLst/>
                          <a:latin typeface="Cambria" pitchFamily="18" charset="0"/>
                        </a:rPr>
                        <a:t>0.8</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0.4</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0.4</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0.2</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0.44</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bl>
          </a:graphicData>
        </a:graphic>
      </p:graphicFrame>
      <p:sp>
        <p:nvSpPr>
          <p:cNvPr id="3" name="Slide Number Placeholder 2"/>
          <p:cNvSpPr>
            <a:spLocks noGrp="1"/>
          </p:cNvSpPr>
          <p:nvPr>
            <p:ph type="sldNum" sz="quarter" idx="12"/>
          </p:nvPr>
        </p:nvSpPr>
        <p:spPr/>
        <p:txBody>
          <a:bodyPr/>
          <a:lstStyle/>
          <a:p>
            <a:pPr>
              <a:defRPr/>
            </a:pPr>
            <a:fld id="{2658536E-E629-41C1-B7D2-63DB09145CE0}" type="slidenum">
              <a:rPr lang="en-US"/>
              <a:pPr>
                <a:defRPr/>
              </a:pPr>
              <a:t>20</a:t>
            </a:fld>
            <a:endParaRPr lang="en-US"/>
          </a:p>
        </p:txBody>
      </p:sp>
      <p:sp>
        <p:nvSpPr>
          <p:cNvPr id="62528" name="Rectangle 4"/>
          <p:cNvSpPr>
            <a:spLocks noChangeArrowheads="1"/>
          </p:cNvSpPr>
          <p:nvPr/>
        </p:nvSpPr>
        <p:spPr bwMode="auto">
          <a:xfrm>
            <a:off x="395288" y="363538"/>
            <a:ext cx="4259262"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800" b="1">
                <a:latin typeface="Cambria" pitchFamily="18" charset="0"/>
              </a:rPr>
              <a:t>Results of analysis  (7/9)</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79388" y="1052513"/>
          <a:ext cx="8785224" cy="5329237"/>
        </p:xfrm>
        <a:graphic>
          <a:graphicData uri="http://schemas.openxmlformats.org/drawingml/2006/table">
            <a:tbl>
              <a:tblPr>
                <a:tableStyleId>{5C22544A-7EE6-4342-B048-85BDC9FD1C3A}</a:tableStyleId>
              </a:tblPr>
              <a:tblGrid>
                <a:gridCol w="2036735"/>
                <a:gridCol w="1779796"/>
                <a:gridCol w="1944272"/>
                <a:gridCol w="576080"/>
                <a:gridCol w="576080"/>
                <a:gridCol w="576080"/>
                <a:gridCol w="669821"/>
                <a:gridCol w="626360"/>
              </a:tblGrid>
              <a:tr h="1295306">
                <a:tc rowSpan="2">
                  <a:txBody>
                    <a:bodyPr/>
                    <a:lstStyle/>
                    <a:p>
                      <a:pPr>
                        <a:spcAft>
                          <a:spcPts val="0"/>
                        </a:spcAft>
                      </a:pPr>
                      <a:r>
                        <a:rPr lang="en-US" sz="1800" b="1" dirty="0">
                          <a:effectLst/>
                          <a:latin typeface="Cambria" pitchFamily="18" charset="0"/>
                        </a:rPr>
                        <a:t>Tech and Non-Tech</a:t>
                      </a:r>
                      <a:endParaRPr lang="en-US" sz="1800" b="1"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rowSpan="2">
                  <a:txBody>
                    <a:bodyPr/>
                    <a:lstStyle/>
                    <a:p>
                      <a:pPr>
                        <a:spcAft>
                          <a:spcPts val="0"/>
                        </a:spcAft>
                      </a:pPr>
                      <a:r>
                        <a:rPr lang="en-US" sz="1800" b="1" dirty="0">
                          <a:effectLst/>
                          <a:latin typeface="Cambria" pitchFamily="18" charset="0"/>
                        </a:rPr>
                        <a:t>TASK </a:t>
                      </a:r>
                    </a:p>
                    <a:p>
                      <a:pPr>
                        <a:spcAft>
                          <a:spcPts val="0"/>
                        </a:spcAft>
                      </a:pPr>
                      <a:r>
                        <a:rPr lang="en-US" sz="1800" b="1" dirty="0">
                          <a:effectLst/>
                          <a:latin typeface="Cambria" pitchFamily="18" charset="0"/>
                        </a:rPr>
                        <a:t>(Energy policy options)</a:t>
                      </a:r>
                      <a:endParaRPr lang="en-US" sz="1800" b="1"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939165">
                        <a:spcAft>
                          <a:spcPts val="0"/>
                        </a:spcAft>
                      </a:pPr>
                      <a:r>
                        <a:rPr lang="en-US" sz="1800" b="1" dirty="0">
                          <a:effectLst/>
                          <a:latin typeface="Cambria" pitchFamily="18" charset="0"/>
                        </a:rPr>
                        <a:t>Criteria:</a:t>
                      </a:r>
                      <a:endParaRPr lang="en-US" sz="1800" b="1"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spcAft>
                          <a:spcPts val="0"/>
                        </a:spcAft>
                      </a:pPr>
                      <a:r>
                        <a:rPr lang="en-US" sz="1800" b="1" dirty="0">
                          <a:effectLst/>
                          <a:latin typeface="Cambria" pitchFamily="18" charset="0"/>
                        </a:rPr>
                        <a:t>K1</a:t>
                      </a:r>
                      <a:endParaRPr lang="en-US" sz="1800" b="1"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spcAft>
                          <a:spcPts val="0"/>
                        </a:spcAft>
                      </a:pPr>
                      <a:r>
                        <a:rPr lang="en-US" sz="1800" b="1" dirty="0">
                          <a:effectLst/>
                          <a:latin typeface="Cambria" pitchFamily="18" charset="0"/>
                        </a:rPr>
                        <a:t>K2</a:t>
                      </a:r>
                      <a:endParaRPr lang="en-US" sz="1800" b="1"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spcAft>
                          <a:spcPts val="0"/>
                        </a:spcAft>
                      </a:pPr>
                      <a:r>
                        <a:rPr lang="en-US" sz="1800" b="1" dirty="0">
                          <a:effectLst/>
                          <a:latin typeface="Cambria" pitchFamily="18" charset="0"/>
                        </a:rPr>
                        <a:t>K3</a:t>
                      </a:r>
                      <a:endParaRPr lang="en-US" sz="1800" b="1"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spcAft>
                          <a:spcPts val="0"/>
                        </a:spcAft>
                      </a:pPr>
                      <a:r>
                        <a:rPr lang="en-US" sz="1800" b="1" dirty="0">
                          <a:effectLst/>
                          <a:latin typeface="Cambria" pitchFamily="18" charset="0"/>
                        </a:rPr>
                        <a:t>K4</a:t>
                      </a:r>
                      <a:endParaRPr lang="en-US" sz="1800" b="1"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rowSpan="2">
                  <a:txBody>
                    <a:bodyPr/>
                    <a:lstStyle/>
                    <a:p>
                      <a:pPr>
                        <a:spcAft>
                          <a:spcPts val="0"/>
                        </a:spcAft>
                      </a:pPr>
                      <a:r>
                        <a:rPr lang="en-US" sz="1800" b="1" dirty="0" smtClean="0">
                          <a:effectLst/>
                          <a:latin typeface="Cambria" pitchFamily="18" charset="0"/>
                        </a:rPr>
                        <a:t>S</a:t>
                      </a:r>
                      <a:r>
                        <a:rPr lang="x-none" sz="1800" b="1" dirty="0" smtClean="0">
                          <a:effectLst/>
                          <a:latin typeface="Cambria" pitchFamily="18" charset="0"/>
                        </a:rPr>
                        <a:t>UM</a:t>
                      </a:r>
                      <a:endParaRPr lang="en-US" sz="1800" b="1"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719614">
                <a:tc vMerge="1">
                  <a:txBody>
                    <a:bodyPr/>
                    <a:lstStyle/>
                    <a:p>
                      <a:endParaRPr lang="en-US"/>
                    </a:p>
                  </a:txBody>
                  <a:tcPr/>
                </a:tc>
                <a:tc vMerge="1">
                  <a:txBody>
                    <a:bodyPr/>
                    <a:lstStyle/>
                    <a:p>
                      <a:endParaRPr lang="en-US"/>
                    </a:p>
                  </a:txBody>
                  <a:tcPr/>
                </a:tc>
                <a:tc>
                  <a:txBody>
                    <a:bodyPr/>
                    <a:lstStyle/>
                    <a:p>
                      <a:pPr marL="125730">
                        <a:spcAft>
                          <a:spcPts val="0"/>
                        </a:spcAft>
                      </a:pPr>
                      <a:r>
                        <a:rPr lang="en-US" sz="1800" b="1">
                          <a:effectLst/>
                          <a:latin typeface="Cambria" pitchFamily="18" charset="0"/>
                        </a:rPr>
                        <a:t>Weight of each criteria: </a:t>
                      </a:r>
                      <a:endParaRPr lang="en-US" sz="1800" b="1">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spcAft>
                          <a:spcPts val="0"/>
                        </a:spcAft>
                      </a:pPr>
                      <a:r>
                        <a:rPr lang="en-US" sz="1800" b="1">
                          <a:effectLst/>
                          <a:latin typeface="Cambria" pitchFamily="18" charset="0"/>
                        </a:rPr>
                        <a:t>0.16</a:t>
                      </a:r>
                      <a:endParaRPr lang="en-US" sz="1800" b="1">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spcAft>
                          <a:spcPts val="0"/>
                        </a:spcAft>
                      </a:pPr>
                      <a:r>
                        <a:rPr lang="en-US" sz="1800" b="1">
                          <a:effectLst/>
                          <a:latin typeface="Cambria" pitchFamily="18" charset="0"/>
                        </a:rPr>
                        <a:t>0.28</a:t>
                      </a:r>
                      <a:endParaRPr lang="en-US" sz="1800" b="1">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spcAft>
                          <a:spcPts val="0"/>
                        </a:spcAft>
                      </a:pPr>
                      <a:r>
                        <a:rPr lang="en-US" sz="1800" b="1">
                          <a:effectLst/>
                          <a:latin typeface="Cambria" pitchFamily="18" charset="0"/>
                        </a:rPr>
                        <a:t>0.47</a:t>
                      </a:r>
                      <a:endParaRPr lang="en-US" sz="1800" b="1">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spcAft>
                          <a:spcPts val="0"/>
                        </a:spcAft>
                      </a:pPr>
                      <a:r>
                        <a:rPr lang="en-US" sz="1800" b="1" dirty="0">
                          <a:effectLst/>
                          <a:latin typeface="Cambria" pitchFamily="18" charset="0"/>
                        </a:rPr>
                        <a:t>0.09</a:t>
                      </a:r>
                      <a:endParaRPr lang="en-US" sz="1800" b="1"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vMerge="1">
                  <a:txBody>
                    <a:bodyPr/>
                    <a:lstStyle/>
                    <a:p>
                      <a:endParaRPr lang="en-US"/>
                    </a:p>
                  </a:txBody>
                  <a:tcPr/>
                </a:tc>
              </a:tr>
              <a:tr h="577055">
                <a:tc rowSpan="5">
                  <a:txBody>
                    <a:bodyPr/>
                    <a:lstStyle/>
                    <a:p>
                      <a:pPr>
                        <a:spcAft>
                          <a:spcPts val="0"/>
                        </a:spcAft>
                      </a:pPr>
                      <a:r>
                        <a:rPr lang="en-US" sz="1800" dirty="0">
                          <a:effectLst/>
                          <a:latin typeface="Cambria" pitchFamily="18" charset="0"/>
                        </a:rPr>
                        <a:t>Monitoring and assessment</a:t>
                      </a:r>
                      <a:endParaRPr lang="en-US" sz="1800"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gridSpan="2">
                  <a:txBody>
                    <a:bodyPr/>
                    <a:lstStyle/>
                    <a:p>
                      <a:pPr>
                        <a:spcAft>
                          <a:spcPts val="0"/>
                        </a:spcAft>
                      </a:pPr>
                      <a:r>
                        <a:rPr lang="en-US" sz="1800" dirty="0">
                          <a:effectLst/>
                          <a:latin typeface="Cambria" pitchFamily="18" charset="0"/>
                        </a:rPr>
                        <a:t>Monitoring and assessment of programs and measures</a:t>
                      </a:r>
                      <a:endParaRPr lang="en-US" sz="1800"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a:spcAft>
                          <a:spcPts val="0"/>
                        </a:spcAft>
                      </a:pPr>
                      <a:r>
                        <a:rPr lang="en-US" sz="1800">
                          <a:effectLst/>
                          <a:latin typeface="Cambria" pitchFamily="18" charset="0"/>
                        </a:rPr>
                        <a:t>0.4</a:t>
                      </a:r>
                      <a:endParaRPr lang="en-US" sz="180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spcAft>
                          <a:spcPts val="0"/>
                        </a:spcAft>
                      </a:pPr>
                      <a:r>
                        <a:rPr lang="en-US" sz="1800">
                          <a:effectLst/>
                          <a:latin typeface="Cambria" pitchFamily="18" charset="0"/>
                        </a:rPr>
                        <a:t>0.2</a:t>
                      </a:r>
                      <a:endParaRPr lang="en-US" sz="180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spcAft>
                          <a:spcPts val="0"/>
                        </a:spcAft>
                      </a:pPr>
                      <a:r>
                        <a:rPr lang="en-US" sz="1800">
                          <a:effectLst/>
                          <a:latin typeface="Cambria" pitchFamily="18" charset="0"/>
                        </a:rPr>
                        <a:t>0.4</a:t>
                      </a:r>
                      <a:endParaRPr lang="en-US" sz="180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spcAft>
                          <a:spcPts val="0"/>
                        </a:spcAft>
                      </a:pPr>
                      <a:r>
                        <a:rPr lang="en-US" sz="1800" dirty="0">
                          <a:effectLst/>
                          <a:latin typeface="Cambria" pitchFamily="18" charset="0"/>
                        </a:rPr>
                        <a:t>0.6</a:t>
                      </a:r>
                      <a:endParaRPr lang="en-US" sz="1800"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spcAft>
                          <a:spcPts val="0"/>
                        </a:spcAft>
                      </a:pPr>
                      <a:r>
                        <a:rPr lang="en-US" sz="1800" dirty="0">
                          <a:effectLst/>
                          <a:latin typeface="Cambria" pitchFamily="18" charset="0"/>
                        </a:rPr>
                        <a:t>0.36</a:t>
                      </a:r>
                      <a:endParaRPr lang="en-US" sz="1800"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719614">
                <a:tc vMerge="1">
                  <a:txBody>
                    <a:bodyPr/>
                    <a:lstStyle/>
                    <a:p>
                      <a:endParaRPr lang="en-US"/>
                    </a:p>
                  </a:txBody>
                  <a:tcPr/>
                </a:tc>
                <a:tc gridSpan="2">
                  <a:txBody>
                    <a:bodyPr/>
                    <a:lstStyle/>
                    <a:p>
                      <a:pPr>
                        <a:spcAft>
                          <a:spcPts val="0"/>
                        </a:spcAft>
                      </a:pPr>
                      <a:r>
                        <a:rPr lang="en-US" sz="1800">
                          <a:effectLst/>
                          <a:latin typeface="Cambria" pitchFamily="18" charset="0"/>
                        </a:rPr>
                        <a:t>Methods, indicators and modeling of future development</a:t>
                      </a:r>
                      <a:endParaRPr lang="en-US" sz="180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a:spcAft>
                          <a:spcPts val="0"/>
                        </a:spcAft>
                      </a:pPr>
                      <a:r>
                        <a:rPr lang="en-US" sz="1800">
                          <a:effectLst/>
                          <a:latin typeface="Cambria" pitchFamily="18" charset="0"/>
                        </a:rPr>
                        <a:t>0.6</a:t>
                      </a:r>
                      <a:endParaRPr lang="en-US" sz="180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spcAft>
                          <a:spcPts val="0"/>
                        </a:spcAft>
                      </a:pPr>
                      <a:r>
                        <a:rPr lang="en-US" sz="1800">
                          <a:effectLst/>
                          <a:latin typeface="Cambria" pitchFamily="18" charset="0"/>
                        </a:rPr>
                        <a:t>0.2</a:t>
                      </a:r>
                      <a:endParaRPr lang="en-US" sz="180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spcAft>
                          <a:spcPts val="0"/>
                        </a:spcAft>
                      </a:pPr>
                      <a:r>
                        <a:rPr lang="en-US" sz="1800" dirty="0">
                          <a:effectLst/>
                          <a:latin typeface="Cambria" pitchFamily="18" charset="0"/>
                        </a:rPr>
                        <a:t>0.4</a:t>
                      </a:r>
                      <a:endParaRPr lang="en-US" sz="1800"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spcAft>
                          <a:spcPts val="0"/>
                        </a:spcAft>
                      </a:pPr>
                      <a:r>
                        <a:rPr lang="en-US" sz="1800">
                          <a:effectLst/>
                          <a:latin typeface="Cambria" pitchFamily="18" charset="0"/>
                        </a:rPr>
                        <a:t>0.6</a:t>
                      </a:r>
                      <a:endParaRPr lang="en-US" sz="180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spcAft>
                          <a:spcPts val="0"/>
                        </a:spcAft>
                      </a:pPr>
                      <a:r>
                        <a:rPr lang="en-US" sz="1800">
                          <a:effectLst/>
                          <a:latin typeface="Cambria" pitchFamily="18" charset="0"/>
                        </a:rPr>
                        <a:t>0.40</a:t>
                      </a:r>
                      <a:endParaRPr lang="en-US" sz="180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577055">
                <a:tc vMerge="1">
                  <a:txBody>
                    <a:bodyPr/>
                    <a:lstStyle/>
                    <a:p>
                      <a:endParaRPr lang="en-US"/>
                    </a:p>
                  </a:txBody>
                  <a:tcPr/>
                </a:tc>
                <a:tc gridSpan="2">
                  <a:txBody>
                    <a:bodyPr/>
                    <a:lstStyle/>
                    <a:p>
                      <a:pPr>
                        <a:spcAft>
                          <a:spcPts val="0"/>
                        </a:spcAft>
                      </a:pPr>
                      <a:r>
                        <a:rPr lang="en-US" sz="1800" dirty="0">
                          <a:effectLst/>
                          <a:latin typeface="Cambria" pitchFamily="18" charset="0"/>
                        </a:rPr>
                        <a:t>Elaboration of mechanism for the exchange of experience</a:t>
                      </a:r>
                      <a:endParaRPr lang="en-US" sz="1800"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tc>
                <a:tc>
                  <a:txBody>
                    <a:bodyPr/>
                    <a:lstStyle/>
                    <a:p>
                      <a:pPr>
                        <a:spcAft>
                          <a:spcPts val="0"/>
                        </a:spcAft>
                      </a:pPr>
                      <a:r>
                        <a:rPr lang="en-US" sz="1800">
                          <a:effectLst/>
                          <a:latin typeface="Cambria" pitchFamily="18" charset="0"/>
                        </a:rPr>
                        <a:t>0.6</a:t>
                      </a:r>
                      <a:endParaRPr lang="en-US" sz="180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en-US" sz="1800" dirty="0">
                          <a:effectLst/>
                          <a:latin typeface="Cambria" pitchFamily="18" charset="0"/>
                        </a:rPr>
                        <a:t>0.2</a:t>
                      </a:r>
                      <a:endParaRPr lang="en-US" sz="1800"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en-US" sz="1800" dirty="0">
                          <a:effectLst/>
                          <a:latin typeface="Cambria" pitchFamily="18" charset="0"/>
                        </a:rPr>
                        <a:t>0.6</a:t>
                      </a:r>
                      <a:endParaRPr lang="en-US" sz="1800"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en-US" sz="1800">
                          <a:effectLst/>
                          <a:latin typeface="Cambria" pitchFamily="18" charset="0"/>
                        </a:rPr>
                        <a:t>0.4</a:t>
                      </a:r>
                      <a:endParaRPr lang="en-US" sz="180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en-US" sz="1800">
                          <a:effectLst/>
                          <a:latin typeface="Cambria" pitchFamily="18" charset="0"/>
                        </a:rPr>
                        <a:t>0.47</a:t>
                      </a:r>
                      <a:endParaRPr lang="en-US" sz="180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r>
              <a:tr h="863538">
                <a:tc vMerge="1">
                  <a:txBody>
                    <a:bodyPr/>
                    <a:lstStyle/>
                    <a:p>
                      <a:endParaRPr lang="en-US"/>
                    </a:p>
                  </a:txBody>
                  <a:tcPr/>
                </a:tc>
                <a:tc gridSpan="2">
                  <a:txBody>
                    <a:bodyPr/>
                    <a:lstStyle/>
                    <a:p>
                      <a:pPr>
                        <a:spcAft>
                          <a:spcPts val="0"/>
                        </a:spcAft>
                      </a:pPr>
                      <a:r>
                        <a:rPr lang="en-US" sz="1800" dirty="0">
                          <a:effectLst/>
                          <a:latin typeface="Cambria" pitchFamily="18" charset="0"/>
                        </a:rPr>
                        <a:t>Energy management based on advanced monitoring process</a:t>
                      </a:r>
                      <a:endParaRPr lang="en-US" sz="1800"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tc>
                <a:tc>
                  <a:txBody>
                    <a:bodyPr/>
                    <a:lstStyle/>
                    <a:p>
                      <a:pPr>
                        <a:spcAft>
                          <a:spcPts val="0"/>
                        </a:spcAft>
                      </a:pPr>
                      <a:r>
                        <a:rPr lang="en-US" sz="1800" dirty="0">
                          <a:effectLst/>
                          <a:latin typeface="Cambria" pitchFamily="18" charset="0"/>
                        </a:rPr>
                        <a:t>0.6</a:t>
                      </a:r>
                      <a:endParaRPr lang="en-US" sz="1800"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en-US" sz="1800" dirty="0">
                          <a:effectLst/>
                          <a:latin typeface="Cambria" pitchFamily="18" charset="0"/>
                        </a:rPr>
                        <a:t>0.4</a:t>
                      </a:r>
                      <a:endParaRPr lang="en-US" sz="1800"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en-US" sz="1800" dirty="0">
                          <a:effectLst/>
                          <a:latin typeface="Cambria" pitchFamily="18" charset="0"/>
                        </a:rPr>
                        <a:t>0.6</a:t>
                      </a:r>
                      <a:endParaRPr lang="en-US" sz="1800"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en-US" sz="1800" dirty="0">
                          <a:effectLst/>
                          <a:latin typeface="Cambria" pitchFamily="18" charset="0"/>
                        </a:rPr>
                        <a:t>0.6</a:t>
                      </a:r>
                      <a:endParaRPr lang="en-US" sz="1800"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en-US" sz="1800" dirty="0">
                          <a:effectLst/>
                          <a:latin typeface="Cambria" pitchFamily="18" charset="0"/>
                        </a:rPr>
                        <a:t>0.54</a:t>
                      </a:r>
                      <a:endParaRPr lang="en-US" sz="1800"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r>
              <a:tr h="577055">
                <a:tc vMerge="1">
                  <a:txBody>
                    <a:bodyPr/>
                    <a:lstStyle/>
                    <a:p>
                      <a:endParaRPr lang="en-US"/>
                    </a:p>
                  </a:txBody>
                  <a:tcPr/>
                </a:tc>
                <a:tc gridSpan="2">
                  <a:txBody>
                    <a:bodyPr/>
                    <a:lstStyle/>
                    <a:p>
                      <a:pPr>
                        <a:spcAft>
                          <a:spcPts val="0"/>
                        </a:spcAft>
                      </a:pPr>
                      <a:r>
                        <a:rPr lang="en-US" sz="1800">
                          <a:effectLst/>
                          <a:latin typeface="Cambria" pitchFamily="18" charset="0"/>
                        </a:rPr>
                        <a:t>Training and establishment of a network for policy creators</a:t>
                      </a:r>
                      <a:endParaRPr lang="en-US" sz="180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a:spcAft>
                          <a:spcPts val="0"/>
                        </a:spcAft>
                      </a:pPr>
                      <a:r>
                        <a:rPr lang="en-US" sz="1800">
                          <a:effectLst/>
                          <a:latin typeface="Cambria" pitchFamily="18" charset="0"/>
                        </a:rPr>
                        <a:t>0.6</a:t>
                      </a:r>
                      <a:endParaRPr lang="en-US" sz="180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spcAft>
                          <a:spcPts val="0"/>
                        </a:spcAft>
                      </a:pPr>
                      <a:r>
                        <a:rPr lang="en-US" sz="1800" dirty="0">
                          <a:effectLst/>
                          <a:latin typeface="Cambria" pitchFamily="18" charset="0"/>
                        </a:rPr>
                        <a:t>0.4</a:t>
                      </a:r>
                      <a:endParaRPr lang="en-US" sz="1800"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spcAft>
                          <a:spcPts val="0"/>
                        </a:spcAft>
                      </a:pPr>
                      <a:r>
                        <a:rPr lang="en-US" sz="1800">
                          <a:effectLst/>
                          <a:latin typeface="Cambria" pitchFamily="18" charset="0"/>
                        </a:rPr>
                        <a:t>0.4</a:t>
                      </a:r>
                      <a:endParaRPr lang="en-US" sz="180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spcAft>
                          <a:spcPts val="0"/>
                        </a:spcAft>
                      </a:pPr>
                      <a:r>
                        <a:rPr lang="en-US" sz="1800">
                          <a:effectLst/>
                          <a:latin typeface="Cambria" pitchFamily="18" charset="0"/>
                        </a:rPr>
                        <a:t>0.4</a:t>
                      </a:r>
                      <a:endParaRPr lang="en-US" sz="180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spcAft>
                          <a:spcPts val="0"/>
                        </a:spcAft>
                      </a:pPr>
                      <a:r>
                        <a:rPr lang="en-US" sz="1800" dirty="0">
                          <a:effectLst/>
                          <a:latin typeface="Cambria" pitchFamily="18" charset="0"/>
                        </a:rPr>
                        <a:t>0.43</a:t>
                      </a:r>
                      <a:endParaRPr lang="en-US" sz="1800" dirty="0">
                        <a:effectLst/>
                        <a:latin typeface="Cambria" pitchFamily="18" charset="0"/>
                        <a:ea typeface="Times New Roman"/>
                      </a:endParaRPr>
                    </a:p>
                  </a:txBody>
                  <a:tcPr marL="19179" marR="19179"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bl>
          </a:graphicData>
        </a:graphic>
      </p:graphicFrame>
      <p:sp>
        <p:nvSpPr>
          <p:cNvPr id="3" name="Slide Number Placeholder 2"/>
          <p:cNvSpPr>
            <a:spLocks noGrp="1"/>
          </p:cNvSpPr>
          <p:nvPr>
            <p:ph type="sldNum" sz="quarter" idx="12"/>
          </p:nvPr>
        </p:nvSpPr>
        <p:spPr/>
        <p:txBody>
          <a:bodyPr/>
          <a:lstStyle/>
          <a:p>
            <a:pPr>
              <a:defRPr/>
            </a:pPr>
            <a:fld id="{39827B9B-8C76-4847-BE2B-07746D0B3F3A}" type="slidenum">
              <a:rPr lang="en-US"/>
              <a:pPr>
                <a:defRPr/>
              </a:pPr>
              <a:t>21</a:t>
            </a:fld>
            <a:endParaRPr lang="en-US"/>
          </a:p>
        </p:txBody>
      </p:sp>
      <p:sp>
        <p:nvSpPr>
          <p:cNvPr id="63552" name="Rectangle 4"/>
          <p:cNvSpPr>
            <a:spLocks noChangeArrowheads="1"/>
          </p:cNvSpPr>
          <p:nvPr/>
        </p:nvSpPr>
        <p:spPr bwMode="auto">
          <a:xfrm>
            <a:off x="395288" y="363538"/>
            <a:ext cx="4259262"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800" b="1">
                <a:latin typeface="Cambria" pitchFamily="18" charset="0"/>
              </a:rPr>
              <a:t>Results of analysis  (8/9)</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79388" y="1052513"/>
          <a:ext cx="8713786" cy="5275262"/>
        </p:xfrm>
        <a:graphic>
          <a:graphicData uri="http://schemas.openxmlformats.org/drawingml/2006/table">
            <a:tbl>
              <a:tblPr>
                <a:tableStyleId>{5C22544A-7EE6-4342-B048-85BDC9FD1C3A}</a:tableStyleId>
              </a:tblPr>
              <a:tblGrid>
                <a:gridCol w="2324928"/>
                <a:gridCol w="1779914"/>
                <a:gridCol w="1656340"/>
                <a:gridCol w="576118"/>
                <a:gridCol w="576118"/>
                <a:gridCol w="576117"/>
                <a:gridCol w="576118"/>
                <a:gridCol w="648133"/>
              </a:tblGrid>
              <a:tr h="1102125">
                <a:tc rowSpan="2">
                  <a:txBody>
                    <a:bodyPr/>
                    <a:lstStyle/>
                    <a:p>
                      <a:pPr algn="ctr">
                        <a:spcAft>
                          <a:spcPts val="0"/>
                        </a:spcAft>
                      </a:pPr>
                      <a:r>
                        <a:rPr lang="en-US" sz="1800" b="1" dirty="0">
                          <a:effectLst/>
                          <a:latin typeface="Cambria" pitchFamily="18" charset="0"/>
                        </a:rPr>
                        <a:t>Tech and Non-Tech</a:t>
                      </a:r>
                      <a:endParaRPr lang="en-US" sz="1800" b="1"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rowSpan="2">
                  <a:txBody>
                    <a:bodyPr/>
                    <a:lstStyle/>
                    <a:p>
                      <a:pPr algn="ctr">
                        <a:spcAft>
                          <a:spcPts val="0"/>
                        </a:spcAft>
                      </a:pPr>
                      <a:r>
                        <a:rPr lang="en-US" sz="1800" b="1" dirty="0">
                          <a:effectLst/>
                          <a:latin typeface="Cambria" pitchFamily="18" charset="0"/>
                        </a:rPr>
                        <a:t>TASK </a:t>
                      </a:r>
                    </a:p>
                    <a:p>
                      <a:pPr algn="ctr">
                        <a:spcAft>
                          <a:spcPts val="0"/>
                        </a:spcAft>
                      </a:pPr>
                      <a:r>
                        <a:rPr lang="en-US" sz="1800" b="1" dirty="0">
                          <a:effectLst/>
                          <a:latin typeface="Cambria" pitchFamily="18" charset="0"/>
                        </a:rPr>
                        <a:t>(Energy policy options)</a:t>
                      </a:r>
                      <a:endParaRPr lang="en-US" sz="1800" b="1"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marL="0" indent="0" algn="ctr">
                        <a:spcAft>
                          <a:spcPts val="0"/>
                        </a:spcAft>
                      </a:pPr>
                      <a:r>
                        <a:rPr lang="en-US" sz="1800" b="1" dirty="0">
                          <a:effectLst/>
                          <a:latin typeface="Cambria" pitchFamily="18" charset="0"/>
                        </a:rPr>
                        <a:t>Criteria:</a:t>
                      </a:r>
                      <a:endParaRPr lang="en-US" sz="1800" b="1"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dirty="0">
                          <a:effectLst/>
                          <a:latin typeface="Cambria" pitchFamily="18" charset="0"/>
                        </a:rPr>
                        <a:t>K1</a:t>
                      </a:r>
                      <a:endParaRPr lang="en-US" sz="1800" b="1"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dirty="0">
                          <a:effectLst/>
                          <a:latin typeface="Cambria" pitchFamily="18" charset="0"/>
                        </a:rPr>
                        <a:t>K2</a:t>
                      </a:r>
                      <a:endParaRPr lang="en-US" sz="1800" b="1"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dirty="0">
                          <a:effectLst/>
                          <a:latin typeface="Cambria" pitchFamily="18" charset="0"/>
                        </a:rPr>
                        <a:t>K3</a:t>
                      </a:r>
                      <a:endParaRPr lang="en-US" sz="1800" b="1"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dirty="0">
                          <a:effectLst/>
                          <a:latin typeface="Cambria" pitchFamily="18" charset="0"/>
                        </a:rPr>
                        <a:t>K4</a:t>
                      </a:r>
                      <a:endParaRPr lang="en-US" sz="1800" b="1"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rowSpan="2">
                  <a:txBody>
                    <a:bodyPr/>
                    <a:lstStyle/>
                    <a:p>
                      <a:pPr algn="ctr">
                        <a:spcAft>
                          <a:spcPts val="0"/>
                        </a:spcAft>
                      </a:pPr>
                      <a:r>
                        <a:rPr lang="en-US" sz="1800" b="1" dirty="0" smtClean="0">
                          <a:effectLst/>
                          <a:latin typeface="Cambria" pitchFamily="18" charset="0"/>
                        </a:rPr>
                        <a:t>SUM</a:t>
                      </a:r>
                      <a:endParaRPr lang="en-US" sz="1800" b="1"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801650">
                <a:tc vMerge="1">
                  <a:txBody>
                    <a:bodyPr/>
                    <a:lstStyle/>
                    <a:p>
                      <a:endParaRPr lang="en-US"/>
                    </a:p>
                  </a:txBody>
                  <a:tcPr/>
                </a:tc>
                <a:tc vMerge="1">
                  <a:txBody>
                    <a:bodyPr/>
                    <a:lstStyle/>
                    <a:p>
                      <a:endParaRPr lang="en-US"/>
                    </a:p>
                  </a:txBody>
                  <a:tcPr/>
                </a:tc>
                <a:tc>
                  <a:txBody>
                    <a:bodyPr/>
                    <a:lstStyle/>
                    <a:p>
                      <a:pPr marL="125730" algn="ctr">
                        <a:spcAft>
                          <a:spcPts val="0"/>
                        </a:spcAft>
                      </a:pPr>
                      <a:r>
                        <a:rPr lang="en-US" sz="1800" b="1" dirty="0">
                          <a:effectLst/>
                          <a:latin typeface="Cambria" pitchFamily="18" charset="0"/>
                        </a:rPr>
                        <a:t>Weight of each criteria: </a:t>
                      </a:r>
                      <a:endParaRPr lang="en-US" sz="1800" b="1"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dirty="0">
                          <a:effectLst/>
                          <a:latin typeface="Cambria" pitchFamily="18" charset="0"/>
                        </a:rPr>
                        <a:t>0.16</a:t>
                      </a:r>
                      <a:endParaRPr lang="en-US" sz="1800" b="1"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dirty="0">
                          <a:effectLst/>
                          <a:latin typeface="Cambria" pitchFamily="18" charset="0"/>
                        </a:rPr>
                        <a:t>0.28</a:t>
                      </a:r>
                      <a:endParaRPr lang="en-US" sz="1800" b="1"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dirty="0">
                          <a:effectLst/>
                          <a:latin typeface="Cambria" pitchFamily="18" charset="0"/>
                        </a:rPr>
                        <a:t>0.47</a:t>
                      </a:r>
                      <a:endParaRPr lang="en-US" sz="1800" b="1"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b="1" dirty="0">
                          <a:effectLst/>
                          <a:latin typeface="Cambria" pitchFamily="18" charset="0"/>
                        </a:rPr>
                        <a:t>0.09</a:t>
                      </a:r>
                      <a:endParaRPr lang="en-US" sz="1800" b="1"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vMerge="1">
                  <a:txBody>
                    <a:bodyPr/>
                    <a:lstStyle/>
                    <a:p>
                      <a:endParaRPr lang="en-US"/>
                    </a:p>
                  </a:txBody>
                  <a:tcPr/>
                </a:tc>
              </a:tr>
              <a:tr h="642839">
                <a:tc rowSpan="5">
                  <a:txBody>
                    <a:bodyPr/>
                    <a:lstStyle/>
                    <a:p>
                      <a:pPr algn="ctr">
                        <a:spcAft>
                          <a:spcPts val="0"/>
                        </a:spcAft>
                      </a:pPr>
                      <a:r>
                        <a:rPr lang="en-US" sz="1800" dirty="0">
                          <a:effectLst/>
                          <a:latin typeface="Cambria" pitchFamily="18" charset="0"/>
                        </a:rPr>
                        <a:t>Advertising and promoting</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gridSpan="2">
                  <a:txBody>
                    <a:bodyPr/>
                    <a:lstStyle/>
                    <a:p>
                      <a:pPr algn="ctr">
                        <a:spcAft>
                          <a:spcPts val="0"/>
                        </a:spcAft>
                      </a:pPr>
                      <a:r>
                        <a:rPr lang="en-US" sz="1800" dirty="0">
                          <a:effectLst/>
                          <a:latin typeface="Cambria" pitchFamily="18" charset="0"/>
                        </a:rPr>
                        <a:t>Dissemination of results, development and demonstration</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algn="ctr">
                        <a:spcAft>
                          <a:spcPts val="0"/>
                        </a:spcAft>
                      </a:pPr>
                      <a:r>
                        <a:rPr lang="en-US" sz="1800" dirty="0">
                          <a:effectLst/>
                          <a:latin typeface="Cambria" pitchFamily="18" charset="0"/>
                        </a:rPr>
                        <a:t>0.4</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0.2</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0.2</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0.4</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0.25</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642839">
                <a:tc vMerge="1">
                  <a:txBody>
                    <a:bodyPr/>
                    <a:lstStyle/>
                    <a:p>
                      <a:endParaRPr lang="en-US"/>
                    </a:p>
                  </a:txBody>
                  <a:tcPr/>
                </a:tc>
                <a:tc gridSpan="2">
                  <a:txBody>
                    <a:bodyPr/>
                    <a:lstStyle/>
                    <a:p>
                      <a:pPr algn="ctr">
                        <a:spcAft>
                          <a:spcPts val="0"/>
                        </a:spcAft>
                      </a:pPr>
                      <a:r>
                        <a:rPr lang="en-US" sz="1800" dirty="0">
                          <a:effectLst/>
                          <a:latin typeface="Cambria" pitchFamily="18" charset="0"/>
                        </a:rPr>
                        <a:t>Exchange of knowledge regarding best projects</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tc>
                <a:tc>
                  <a:txBody>
                    <a:bodyPr/>
                    <a:lstStyle/>
                    <a:p>
                      <a:pPr algn="ctr">
                        <a:spcAft>
                          <a:spcPts val="0"/>
                        </a:spcAft>
                      </a:pPr>
                      <a:r>
                        <a:rPr lang="en-US" sz="1800" dirty="0">
                          <a:effectLst/>
                          <a:latin typeface="Cambria" pitchFamily="18" charset="0"/>
                        </a:rPr>
                        <a:t>0.4</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0.4</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0.6</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0.6</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0.51</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r>
              <a:tr h="641320">
                <a:tc vMerge="1">
                  <a:txBody>
                    <a:bodyPr/>
                    <a:lstStyle/>
                    <a:p>
                      <a:endParaRPr lang="en-US"/>
                    </a:p>
                  </a:txBody>
                  <a:tcPr/>
                </a:tc>
                <a:tc gridSpan="2">
                  <a:txBody>
                    <a:bodyPr/>
                    <a:lstStyle/>
                    <a:p>
                      <a:pPr algn="ctr">
                        <a:spcAft>
                          <a:spcPts val="0"/>
                        </a:spcAft>
                      </a:pPr>
                      <a:r>
                        <a:rPr lang="en-US" sz="1800" dirty="0">
                          <a:effectLst/>
                          <a:latin typeface="Cambria" pitchFamily="18" charset="0"/>
                        </a:rPr>
                        <a:t>Dissemination of programs and their results</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algn="ctr">
                        <a:spcAft>
                          <a:spcPts val="0"/>
                        </a:spcAft>
                      </a:pPr>
                      <a:r>
                        <a:rPr lang="en-US" sz="1800" dirty="0">
                          <a:effectLst/>
                          <a:latin typeface="Cambria" pitchFamily="18" charset="0"/>
                        </a:rPr>
                        <a:t>0.4</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a:effectLst/>
                          <a:latin typeface="Cambria" pitchFamily="18" charset="0"/>
                        </a:rPr>
                        <a:t>0.2</a:t>
                      </a:r>
                      <a:endParaRPr lang="en-US" sz="180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0.4</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0.6</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0.36</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801650">
                <a:tc vMerge="1">
                  <a:txBody>
                    <a:bodyPr/>
                    <a:lstStyle/>
                    <a:p>
                      <a:endParaRPr lang="en-US"/>
                    </a:p>
                  </a:txBody>
                  <a:tcPr/>
                </a:tc>
                <a:tc gridSpan="2">
                  <a:txBody>
                    <a:bodyPr/>
                    <a:lstStyle/>
                    <a:p>
                      <a:pPr algn="ctr">
                        <a:spcAft>
                          <a:spcPts val="0"/>
                        </a:spcAft>
                      </a:pPr>
                      <a:r>
                        <a:rPr lang="en-US" sz="1800" dirty="0">
                          <a:effectLst/>
                          <a:latin typeface="Cambria" pitchFamily="18" charset="0"/>
                        </a:rPr>
                        <a:t>Campaigns promoting an energy sustainable society</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hMerge="1">
                  <a:txBody>
                    <a:bodyPr/>
                    <a:lstStyle/>
                    <a:p>
                      <a:endParaRPr lang="en-US"/>
                    </a:p>
                  </a:txBody>
                  <a:tcPr/>
                </a:tc>
                <a:tc>
                  <a:txBody>
                    <a:bodyPr/>
                    <a:lstStyle/>
                    <a:p>
                      <a:pPr algn="ctr">
                        <a:spcAft>
                          <a:spcPts val="0"/>
                        </a:spcAft>
                      </a:pPr>
                      <a:r>
                        <a:rPr lang="en-US" sz="1800" dirty="0">
                          <a:effectLst/>
                          <a:latin typeface="Cambria" pitchFamily="18" charset="0"/>
                        </a:rPr>
                        <a:t>0.4</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0.2</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0.6</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0.6</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pPr algn="ctr">
                        <a:spcAft>
                          <a:spcPts val="0"/>
                        </a:spcAft>
                      </a:pPr>
                      <a:r>
                        <a:rPr lang="en-US" sz="1800" dirty="0">
                          <a:effectLst/>
                          <a:latin typeface="Cambria" pitchFamily="18" charset="0"/>
                        </a:rPr>
                        <a:t>0.46</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642839">
                <a:tc vMerge="1">
                  <a:txBody>
                    <a:bodyPr/>
                    <a:lstStyle/>
                    <a:p>
                      <a:endParaRPr lang="en-US"/>
                    </a:p>
                  </a:txBody>
                  <a:tcPr/>
                </a:tc>
                <a:tc gridSpan="2">
                  <a:txBody>
                    <a:bodyPr/>
                    <a:lstStyle/>
                    <a:p>
                      <a:pPr algn="ctr">
                        <a:spcAft>
                          <a:spcPts val="0"/>
                        </a:spcAft>
                      </a:pPr>
                      <a:r>
                        <a:rPr lang="en-US" sz="1800" dirty="0">
                          <a:effectLst/>
                          <a:latin typeface="Cambria" pitchFamily="18" charset="0"/>
                        </a:rPr>
                        <a:t>Training and establishment of a network for policy creators </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tc>
                <a:tc>
                  <a:txBody>
                    <a:bodyPr/>
                    <a:lstStyle/>
                    <a:p>
                      <a:pPr algn="ctr">
                        <a:spcAft>
                          <a:spcPts val="0"/>
                        </a:spcAft>
                      </a:pPr>
                      <a:r>
                        <a:rPr lang="en-US" sz="1800" dirty="0">
                          <a:effectLst/>
                          <a:latin typeface="Cambria" pitchFamily="18" charset="0"/>
                        </a:rPr>
                        <a:t>0.6</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0.4</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0.6</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0.6</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en-US" sz="1800" dirty="0">
                          <a:effectLst/>
                          <a:latin typeface="Cambria" pitchFamily="18" charset="0"/>
                        </a:rPr>
                        <a:t>0.54</a:t>
                      </a:r>
                      <a:endParaRPr lang="en-US" sz="1800" dirty="0">
                        <a:effectLst/>
                        <a:latin typeface="Cambria" pitchFamily="18" charset="0"/>
                        <a:ea typeface="Times New Roman"/>
                      </a:endParaRPr>
                    </a:p>
                  </a:txBody>
                  <a:tcPr marL="19180" marR="1918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accent1">
                        <a:lumMod val="20000"/>
                        <a:lumOff val="80000"/>
                      </a:schemeClr>
                    </a:solidFill>
                  </a:tcPr>
                </a:tc>
              </a:tr>
            </a:tbl>
          </a:graphicData>
        </a:graphic>
      </p:graphicFrame>
      <p:sp>
        <p:nvSpPr>
          <p:cNvPr id="3" name="Slide Number Placeholder 2"/>
          <p:cNvSpPr>
            <a:spLocks noGrp="1"/>
          </p:cNvSpPr>
          <p:nvPr>
            <p:ph type="sldNum" sz="quarter" idx="12"/>
          </p:nvPr>
        </p:nvSpPr>
        <p:spPr/>
        <p:txBody>
          <a:bodyPr/>
          <a:lstStyle/>
          <a:p>
            <a:pPr>
              <a:defRPr/>
            </a:pPr>
            <a:fld id="{C32D8498-666D-498E-860A-4ECF8A01381E}" type="slidenum">
              <a:rPr lang="en-US"/>
              <a:pPr>
                <a:defRPr/>
              </a:pPr>
              <a:t>22</a:t>
            </a:fld>
            <a:endParaRPr lang="en-US"/>
          </a:p>
        </p:txBody>
      </p:sp>
      <p:sp>
        <p:nvSpPr>
          <p:cNvPr id="64576" name="Rectangle 3"/>
          <p:cNvSpPr>
            <a:spLocks noChangeArrowheads="1"/>
          </p:cNvSpPr>
          <p:nvPr/>
        </p:nvSpPr>
        <p:spPr bwMode="auto">
          <a:xfrm>
            <a:off x="250825" y="333375"/>
            <a:ext cx="4259263"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2800" b="1">
                <a:latin typeface="Cambria" pitchFamily="18" charset="0"/>
              </a:rPr>
              <a:t>Results of analysis  (9/9)</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8D97D530-0A2B-47DC-9722-F1397001F3E5}" type="slidenum">
              <a:rPr lang="en-US"/>
              <a:pPr>
                <a:defRPr/>
              </a:pPr>
              <a:t>23</a:t>
            </a:fld>
            <a:endParaRPr lang="en-US"/>
          </a:p>
        </p:txBody>
      </p:sp>
      <p:sp>
        <p:nvSpPr>
          <p:cNvPr id="65538" name="Rectangle 2"/>
          <p:cNvSpPr>
            <a:spLocks noChangeArrowheads="1"/>
          </p:cNvSpPr>
          <p:nvPr/>
        </p:nvSpPr>
        <p:spPr bwMode="auto">
          <a:xfrm>
            <a:off x="307975" y="1341438"/>
            <a:ext cx="8569325" cy="489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tabLst>
                <a:tab pos="530225" algn="l"/>
              </a:tabLst>
            </a:pPr>
            <a:r>
              <a:rPr lang="en-US" sz="2400" b="1" dirty="0">
                <a:latin typeface="Cambria" pitchFamily="18" charset="0"/>
              </a:rPr>
              <a:t>	The national energy policy should be relied on the following:</a:t>
            </a:r>
          </a:p>
          <a:p>
            <a:pPr>
              <a:tabLst>
                <a:tab pos="530225" algn="l"/>
              </a:tabLst>
            </a:pPr>
            <a:r>
              <a:rPr lang="en-US" sz="2400" b="1" dirty="0">
                <a:latin typeface="Cambria" pitchFamily="18" charset="0"/>
              </a:rPr>
              <a:t> </a:t>
            </a:r>
          </a:p>
          <a:p>
            <a:pPr marL="530225" lvl="1" indent="-530225">
              <a:buFontTx/>
              <a:buAutoNum type="arabicPeriod"/>
              <a:tabLst>
                <a:tab pos="530225" algn="l"/>
              </a:tabLst>
            </a:pPr>
            <a:r>
              <a:rPr lang="en-US" sz="2400" b="1" dirty="0">
                <a:latin typeface="Cambria" pitchFamily="18" charset="0"/>
              </a:rPr>
              <a:t>Ultimate and continuous promotion of energy efficiency in all energy sectors,</a:t>
            </a:r>
          </a:p>
          <a:p>
            <a:pPr marL="530225" lvl="1" indent="-530225">
              <a:buFontTx/>
              <a:buAutoNum type="arabicPeriod"/>
              <a:tabLst>
                <a:tab pos="530225" algn="l"/>
              </a:tabLst>
            </a:pPr>
            <a:r>
              <a:rPr lang="en-US" sz="2400" b="1" dirty="0">
                <a:latin typeface="Cambria" pitchFamily="18" charset="0"/>
              </a:rPr>
              <a:t>Full use of renewable energy sources and reduced consumption of imported fossil fuels,</a:t>
            </a:r>
          </a:p>
          <a:p>
            <a:pPr marL="530225" lvl="1" indent="-530225">
              <a:buFontTx/>
              <a:buAutoNum type="arabicPeriod"/>
              <a:tabLst>
                <a:tab pos="530225" algn="l"/>
              </a:tabLst>
            </a:pPr>
            <a:r>
              <a:rPr lang="en-US" sz="2400" b="1" dirty="0">
                <a:latin typeface="Cambria" pitchFamily="18" charset="0"/>
              </a:rPr>
              <a:t>Development of service providers sector in order to achieve previous objectives (production of insulation materials, boilers for the use of biomass, small plants for the production of biogas, solar collectors, etc.),</a:t>
            </a:r>
          </a:p>
          <a:p>
            <a:pPr marL="530225" lvl="1" indent="-530225">
              <a:buFontTx/>
              <a:buAutoNum type="arabicPeriod"/>
              <a:tabLst>
                <a:tab pos="530225" algn="l"/>
              </a:tabLst>
            </a:pPr>
            <a:r>
              <a:rPr lang="en-US" sz="2400" b="1" dirty="0">
                <a:latin typeface="Cambria" pitchFamily="18" charset="0"/>
              </a:rPr>
              <a:t>Modification of economic and financial mechanisms aimed at the implementation of previous objectives.</a:t>
            </a:r>
          </a:p>
        </p:txBody>
      </p:sp>
      <p:sp>
        <p:nvSpPr>
          <p:cNvPr id="65539" name="Rectangle 3"/>
          <p:cNvSpPr>
            <a:spLocks noChangeArrowheads="1"/>
          </p:cNvSpPr>
          <p:nvPr/>
        </p:nvSpPr>
        <p:spPr bwMode="auto">
          <a:xfrm>
            <a:off x="804863" y="549275"/>
            <a:ext cx="331628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3600" b="1">
                <a:latin typeface="Cambria" pitchFamily="18" charset="0"/>
              </a:rPr>
              <a:t>7.  Conclusions</a:t>
            </a:r>
            <a:endParaRPr lang="en-US" sz="3600">
              <a:latin typeface="Cambria"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A4DAE3C9-101F-4D5D-A9FB-1ABBD169675F}" type="slidenum">
              <a:rPr lang="en-US"/>
              <a:pPr>
                <a:defRPr/>
              </a:pPr>
              <a:t>24</a:t>
            </a:fld>
            <a:endParaRPr lang="en-US"/>
          </a:p>
        </p:txBody>
      </p:sp>
      <p:sp>
        <p:nvSpPr>
          <p:cNvPr id="66562" name="Title 3"/>
          <p:cNvSpPr txBox="1">
            <a:spLocks/>
          </p:cNvSpPr>
          <p:nvPr/>
        </p:nvSpPr>
        <p:spPr bwMode="auto">
          <a:xfrm>
            <a:off x="709613" y="2565400"/>
            <a:ext cx="7635875"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US" sz="4800">
                <a:latin typeface="Cambria" pitchFamily="18" charset="0"/>
              </a:rPr>
              <a:t>Thank You</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409" name="Chart 3"/>
          <p:cNvGraphicFramePr>
            <a:graphicFrameLocks noGrp="1"/>
          </p:cNvGraphicFramePr>
          <p:nvPr/>
        </p:nvGraphicFramePr>
        <p:xfrm>
          <a:off x="468313" y="765175"/>
          <a:ext cx="8175625" cy="5411788"/>
        </p:xfrm>
        <a:graphic>
          <a:graphicData uri="http://schemas.openxmlformats.org/presentationml/2006/ole">
            <mc:AlternateContent xmlns:mc="http://schemas.openxmlformats.org/markup-compatibility/2006">
              <mc:Choice xmlns:v="urn:schemas-microsoft-com:vml" Requires="v">
                <p:oleObj spid="_x0000_s17430" r:id="rId3" imgW="8175445" imgH="5413717" progId="Excel.Chart.8">
                  <p:embed/>
                </p:oleObj>
              </mc:Choice>
              <mc:Fallback>
                <p:oleObj r:id="rId3" imgW="8175445" imgH="5413717" progId="Excel.Chart.8">
                  <p:embed/>
                  <p:pic>
                    <p:nvPicPr>
                      <p:cNvPr id="0" name="Chart 3"/>
                      <p:cNvPicPr>
                        <a:picLocks noGrp="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8313" y="765175"/>
                        <a:ext cx="8175625" cy="54117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Slide Number Placeholder 1"/>
          <p:cNvSpPr>
            <a:spLocks noGrp="1"/>
          </p:cNvSpPr>
          <p:nvPr>
            <p:ph type="sldNum" sz="quarter" idx="12"/>
          </p:nvPr>
        </p:nvSpPr>
        <p:spPr/>
        <p:txBody>
          <a:bodyPr/>
          <a:lstStyle/>
          <a:p>
            <a:pPr>
              <a:defRPr/>
            </a:pPr>
            <a:fld id="{CA938B41-7C94-4B67-A64F-8349FD29888B}" type="slidenum">
              <a:rPr lang="en-US"/>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288" y="981075"/>
            <a:ext cx="8280400" cy="5643563"/>
          </a:xfrm>
          <a:prstGeom prst="rect">
            <a:avLst/>
          </a:prstGeom>
          <a:noFill/>
        </p:spPr>
        <p:txBody>
          <a:bodyPr>
            <a:spAutoFit/>
          </a:bodyPr>
          <a:lstStyle>
            <a:lvl1pPr marL="342900" indent="-342900">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buFontTx/>
              <a:buAutoNum type="arabicPeriod"/>
            </a:pPr>
            <a:r>
              <a:rPr lang="en-US" sz="2800">
                <a:latin typeface="Cambria" pitchFamily="18" charset="0"/>
              </a:rPr>
              <a:t>In the period from 1990  to 2010 ,  TPES per population in Serbia was growing while in EU 27 it was in stagnation</a:t>
            </a:r>
          </a:p>
          <a:p>
            <a:pPr>
              <a:buFontTx/>
              <a:buAutoNum type="arabicPeriod"/>
            </a:pPr>
            <a:endParaRPr lang="en-US" sz="2800" b="1" i="1">
              <a:latin typeface="Cambria" pitchFamily="18" charset="0"/>
            </a:endParaRPr>
          </a:p>
          <a:p>
            <a:pPr>
              <a:buFontTx/>
              <a:buAutoNum type="arabicPeriod"/>
            </a:pPr>
            <a:r>
              <a:rPr lang="en-US" sz="2800">
                <a:latin typeface="Cambria" pitchFamily="18" charset="0"/>
              </a:rPr>
              <a:t>TPES per population in Serbia is much lower than in  EU 27</a:t>
            </a:r>
          </a:p>
          <a:p>
            <a:pPr>
              <a:buFontTx/>
              <a:buAutoNum type="arabicPeriod"/>
            </a:pPr>
            <a:endParaRPr lang="en-US" sz="2800">
              <a:latin typeface="Cambria" pitchFamily="18" charset="0"/>
            </a:endParaRPr>
          </a:p>
          <a:p>
            <a:pPr>
              <a:buFontTx/>
              <a:buAutoNum type="arabicPeriod"/>
            </a:pPr>
            <a:r>
              <a:rPr lang="en-US" sz="2800">
                <a:latin typeface="Cambria" pitchFamily="18" charset="0"/>
              </a:rPr>
              <a:t> The growth of  TPES/population in Serbia  causes concern in particular when it is well know that the economic activities are very slow.   </a:t>
            </a:r>
          </a:p>
          <a:p>
            <a:pPr>
              <a:buFontTx/>
              <a:buAutoNum type="arabicPeriod"/>
            </a:pPr>
            <a:endParaRPr lang="en-US" sz="2800">
              <a:latin typeface="Cambria" pitchFamily="18" charset="0"/>
            </a:endParaRPr>
          </a:p>
          <a:p>
            <a:pPr>
              <a:buFontTx/>
              <a:buAutoNum type="arabicPeriod"/>
            </a:pPr>
            <a:endParaRPr lang="en-US" sz="2800">
              <a:latin typeface="Cambria" pitchFamily="18" charset="0"/>
            </a:endParaRPr>
          </a:p>
          <a:p>
            <a:endParaRPr lang="en-US" sz="2800">
              <a:latin typeface="Cambria" pitchFamily="18" charset="0"/>
            </a:endParaRPr>
          </a:p>
        </p:txBody>
      </p:sp>
      <p:sp>
        <p:nvSpPr>
          <p:cNvPr id="3" name="Slide Number Placeholder 2"/>
          <p:cNvSpPr>
            <a:spLocks noGrp="1"/>
          </p:cNvSpPr>
          <p:nvPr>
            <p:ph type="sldNum" sz="quarter" idx="12"/>
          </p:nvPr>
        </p:nvSpPr>
        <p:spPr/>
        <p:txBody>
          <a:bodyPr/>
          <a:lstStyle/>
          <a:p>
            <a:pPr>
              <a:defRPr/>
            </a:pPr>
            <a:fld id="{B3AF6F0F-CC70-4E09-82DD-36AC6FC01DE4}" type="slidenum">
              <a:rPr lang="en-US"/>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481" name="Chart 1"/>
          <p:cNvGraphicFramePr>
            <a:graphicFrameLocks noGrp="1"/>
          </p:cNvGraphicFramePr>
          <p:nvPr/>
        </p:nvGraphicFramePr>
        <p:xfrm>
          <a:off x="179388" y="692150"/>
          <a:ext cx="8713787" cy="5473700"/>
        </p:xfrm>
        <a:graphic>
          <a:graphicData uri="http://schemas.openxmlformats.org/presentationml/2006/ole">
            <mc:AlternateContent xmlns:mc="http://schemas.openxmlformats.org/markup-compatibility/2006">
              <mc:Choice xmlns:v="urn:schemas-microsoft-com:vml" Requires="v">
                <p:oleObj spid="_x0000_s20502" r:id="rId3" imgW="8718036" imgH="5468586" progId="Excel.Chart.8">
                  <p:embed/>
                </p:oleObj>
              </mc:Choice>
              <mc:Fallback>
                <p:oleObj r:id="rId3" imgW="8718036" imgH="5468586" progId="Excel.Chart.8">
                  <p:embed/>
                  <p:pic>
                    <p:nvPicPr>
                      <p:cNvPr id="0" name="Chart 1"/>
                      <p:cNvPicPr>
                        <a:picLocks noGrp="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388" y="692150"/>
                        <a:ext cx="8713787" cy="5473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Slide Number Placeholder 2"/>
          <p:cNvSpPr>
            <a:spLocks noGrp="1"/>
          </p:cNvSpPr>
          <p:nvPr>
            <p:ph type="sldNum" sz="quarter" idx="12"/>
          </p:nvPr>
        </p:nvSpPr>
        <p:spPr/>
        <p:txBody>
          <a:bodyPr/>
          <a:lstStyle/>
          <a:p>
            <a:pPr>
              <a:defRPr/>
            </a:pPr>
            <a:fld id="{5A95AFB5-429F-440F-BECB-8B12BE506E62}" type="slidenum">
              <a:rPr lang="en-US"/>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288" y="981075"/>
            <a:ext cx="8280400" cy="4362450"/>
          </a:xfrm>
          <a:prstGeom prst="rect">
            <a:avLst/>
          </a:prstGeom>
          <a:noFill/>
        </p:spPr>
        <p:txBody>
          <a:bodyPr>
            <a:spAutoFit/>
          </a:bodyPr>
          <a:lstStyle>
            <a:lvl1pPr marL="342900" indent="-342900">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buFontTx/>
              <a:buAutoNum type="arabicPeriod"/>
            </a:pPr>
            <a:r>
              <a:rPr lang="en-US" sz="2800">
                <a:latin typeface="Cambria" pitchFamily="18" charset="0"/>
              </a:rPr>
              <a:t>In the period from 1990  to 2010, the growing trend of electricity consumption is approximately the same as in  EU 27</a:t>
            </a:r>
          </a:p>
          <a:p>
            <a:pPr>
              <a:buFontTx/>
              <a:buAutoNum type="arabicPeriod"/>
            </a:pPr>
            <a:endParaRPr lang="en-US" sz="2800">
              <a:latin typeface="Cambria" pitchFamily="18" charset="0"/>
            </a:endParaRPr>
          </a:p>
          <a:p>
            <a:pPr>
              <a:buFontTx/>
              <a:buAutoNum type="arabicPeriod"/>
            </a:pPr>
            <a:r>
              <a:rPr lang="en-GB" sz="2800">
                <a:latin typeface="Cambria" pitchFamily="18" charset="0"/>
              </a:rPr>
              <a:t>However</a:t>
            </a:r>
            <a:r>
              <a:rPr lang="en-US" sz="2800">
                <a:latin typeface="Cambria" pitchFamily="18" charset="0"/>
              </a:rPr>
              <a:t>, electricity consumption in EU 27 is much higher than in  Serbia </a:t>
            </a:r>
          </a:p>
          <a:p>
            <a:r>
              <a:rPr lang="en-US" sz="2800">
                <a:latin typeface="Cambria" pitchFamily="18" charset="0"/>
              </a:rPr>
              <a:t> </a:t>
            </a:r>
          </a:p>
          <a:p>
            <a:pPr>
              <a:buFontTx/>
              <a:buAutoNum type="arabicPeriod"/>
            </a:pPr>
            <a:endParaRPr lang="en-US" sz="2800">
              <a:latin typeface="Cambria" pitchFamily="18" charset="0"/>
            </a:endParaRPr>
          </a:p>
          <a:p>
            <a:pPr>
              <a:buFontTx/>
              <a:buAutoNum type="arabicPeriod"/>
            </a:pPr>
            <a:endParaRPr lang="en-US" sz="2800">
              <a:latin typeface="Cambria" pitchFamily="18" charset="0"/>
            </a:endParaRPr>
          </a:p>
          <a:p>
            <a:endParaRPr lang="en-US" sz="2800">
              <a:latin typeface="Cambria" pitchFamily="18" charset="0"/>
            </a:endParaRPr>
          </a:p>
        </p:txBody>
      </p:sp>
      <p:sp>
        <p:nvSpPr>
          <p:cNvPr id="3" name="Slide Number Placeholder 2"/>
          <p:cNvSpPr>
            <a:spLocks noGrp="1"/>
          </p:cNvSpPr>
          <p:nvPr>
            <p:ph type="sldNum" sz="quarter" idx="12"/>
          </p:nvPr>
        </p:nvSpPr>
        <p:spPr/>
        <p:txBody>
          <a:bodyPr/>
          <a:lstStyle/>
          <a:p>
            <a:pPr>
              <a:defRPr/>
            </a:pPr>
            <a:fld id="{0B782131-8C4D-428E-9FD5-5D784CB38AAC}" type="slidenum">
              <a:rPr lang="en-US"/>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553" name="Chart 3"/>
          <p:cNvGraphicFramePr>
            <a:graphicFrameLocks noGrp="1"/>
          </p:cNvGraphicFramePr>
          <p:nvPr/>
        </p:nvGraphicFramePr>
        <p:xfrm>
          <a:off x="395288" y="765175"/>
          <a:ext cx="8464550" cy="5267325"/>
        </p:xfrm>
        <a:graphic>
          <a:graphicData uri="http://schemas.openxmlformats.org/presentationml/2006/ole">
            <mc:AlternateContent xmlns:mc="http://schemas.openxmlformats.org/markup-compatibility/2006">
              <mc:Choice xmlns:v="urn:schemas-microsoft-com:vml" Requires="v">
                <p:oleObj spid="_x0000_s23574" r:id="rId3" imgW="8461981" imgH="5273497" progId="Excel.Chart.8">
                  <p:embed/>
                </p:oleObj>
              </mc:Choice>
              <mc:Fallback>
                <p:oleObj r:id="rId3" imgW="8461981" imgH="5273497" progId="Excel.Chart.8">
                  <p:embed/>
                  <p:pic>
                    <p:nvPicPr>
                      <p:cNvPr id="0" name="Chart 3"/>
                      <p:cNvPicPr>
                        <a:picLocks noGrp="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5288" y="765175"/>
                        <a:ext cx="8464550" cy="5267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Slide Number Placeholder 1"/>
          <p:cNvSpPr>
            <a:spLocks noGrp="1"/>
          </p:cNvSpPr>
          <p:nvPr>
            <p:ph type="sldNum" sz="quarter" idx="12"/>
          </p:nvPr>
        </p:nvSpPr>
        <p:spPr/>
        <p:txBody>
          <a:bodyPr/>
          <a:lstStyle/>
          <a:p>
            <a:pPr>
              <a:defRPr/>
            </a:pPr>
            <a:fld id="{EE9BEB2E-1EE7-46AE-81C5-BB2640F4F59B}" type="slidenum">
              <a:rPr lang="en-US"/>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5465" y="764704"/>
            <a:ext cx="8280400" cy="5493812"/>
          </a:xfrm>
          <a:prstGeom prst="rect">
            <a:avLst/>
          </a:prstGeom>
          <a:noFill/>
        </p:spPr>
        <p:txBody>
          <a:bodyPr>
            <a:spAutoFit/>
          </a:bodyPr>
          <a:lstStyle>
            <a:lvl1pPr marL="342900" indent="-342900">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buFontTx/>
              <a:buAutoNum type="arabicPeriod"/>
            </a:pPr>
            <a:r>
              <a:rPr lang="en-US" sz="2700" dirty="0">
                <a:latin typeface="Cambria" pitchFamily="18" charset="0"/>
              </a:rPr>
              <a:t>The growth of  CO</a:t>
            </a:r>
            <a:r>
              <a:rPr lang="en-US" sz="2700" baseline="-25000" dirty="0">
                <a:latin typeface="Cambria" pitchFamily="18" charset="0"/>
              </a:rPr>
              <a:t>2</a:t>
            </a:r>
            <a:r>
              <a:rPr lang="en-US" sz="2700" dirty="0">
                <a:latin typeface="Cambria" pitchFamily="18" charset="0"/>
              </a:rPr>
              <a:t> emissions in Serbia </a:t>
            </a:r>
            <a:r>
              <a:rPr lang="en-US" sz="2700" dirty="0" smtClean="0">
                <a:latin typeface="Cambria" pitchFamily="18" charset="0"/>
              </a:rPr>
              <a:t>is </a:t>
            </a:r>
            <a:r>
              <a:rPr lang="en-US" sz="2700" dirty="0">
                <a:latin typeface="Cambria" pitchFamily="18" charset="0"/>
              </a:rPr>
              <a:t>very obvious while in  EU 27, it is falling.</a:t>
            </a:r>
          </a:p>
          <a:p>
            <a:pPr>
              <a:buFontTx/>
              <a:buAutoNum type="arabicPeriod"/>
            </a:pPr>
            <a:endParaRPr lang="en-US" sz="2700" dirty="0">
              <a:latin typeface="Cambria" pitchFamily="18" charset="0"/>
            </a:endParaRPr>
          </a:p>
          <a:p>
            <a:pPr>
              <a:buFontTx/>
              <a:buAutoNum type="arabicPeriod"/>
            </a:pPr>
            <a:r>
              <a:rPr lang="en-US" sz="2700" dirty="0">
                <a:latin typeface="Cambria" pitchFamily="18" charset="0"/>
              </a:rPr>
              <a:t>Although CO</a:t>
            </a:r>
            <a:r>
              <a:rPr lang="en-US" sz="2700" baseline="-25000" dirty="0">
                <a:latin typeface="Cambria" pitchFamily="18" charset="0"/>
              </a:rPr>
              <a:t>2</a:t>
            </a:r>
            <a:r>
              <a:rPr lang="en-US" sz="2700" dirty="0">
                <a:latin typeface="Cambria" pitchFamily="18" charset="0"/>
              </a:rPr>
              <a:t> emission per capita is lower in  Serbia than in  EU 27, the growth of CO</a:t>
            </a:r>
            <a:r>
              <a:rPr lang="en-US" sz="2700" baseline="-25000" dirty="0">
                <a:latin typeface="Cambria" pitchFamily="18" charset="0"/>
              </a:rPr>
              <a:t>2</a:t>
            </a:r>
            <a:r>
              <a:rPr lang="en-US" sz="2700" dirty="0">
                <a:latin typeface="Arial" charset="0"/>
              </a:rPr>
              <a:t> </a:t>
            </a:r>
            <a:r>
              <a:rPr lang="en-US" sz="2700" dirty="0">
                <a:latin typeface="Cambria" pitchFamily="18" charset="0"/>
              </a:rPr>
              <a:t>emissions is not the consequence of economic growth but of further decline of energy efficiency and failure to utilize renewable energy sources.</a:t>
            </a:r>
          </a:p>
          <a:p>
            <a:pPr>
              <a:buFontTx/>
              <a:buAutoNum type="arabicPeriod"/>
            </a:pPr>
            <a:endParaRPr lang="en-US" sz="2700" dirty="0">
              <a:latin typeface="Cambria" pitchFamily="18" charset="0"/>
            </a:endParaRPr>
          </a:p>
          <a:p>
            <a:pPr>
              <a:buFontTx/>
              <a:buAutoNum type="arabicPeriod"/>
            </a:pPr>
            <a:r>
              <a:rPr lang="en-US" sz="2700" dirty="0">
                <a:latin typeface="Cambria" pitchFamily="18" charset="0"/>
              </a:rPr>
              <a:t> The pronounced growth of  CO</a:t>
            </a:r>
            <a:r>
              <a:rPr lang="en-US" sz="2700" baseline="-25000" dirty="0">
                <a:latin typeface="Cambria" pitchFamily="18" charset="0"/>
              </a:rPr>
              <a:t>2</a:t>
            </a:r>
            <a:r>
              <a:rPr lang="en-US" sz="2700" dirty="0">
                <a:latin typeface="Cambria" pitchFamily="18" charset="0"/>
              </a:rPr>
              <a:t> emissions indicates the absence of the utilization of renewable energy sources and the absence of effects of measures aimed at increasing energy efficiency. </a:t>
            </a:r>
            <a:endParaRPr lang="en-US" sz="2800" dirty="0">
              <a:latin typeface="Cambria" pitchFamily="18" charset="0"/>
            </a:endParaRPr>
          </a:p>
        </p:txBody>
      </p:sp>
      <p:sp>
        <p:nvSpPr>
          <p:cNvPr id="3" name="Slide Number Placeholder 2"/>
          <p:cNvSpPr>
            <a:spLocks noGrp="1"/>
          </p:cNvSpPr>
          <p:nvPr>
            <p:ph type="sldNum" sz="quarter" idx="12"/>
          </p:nvPr>
        </p:nvSpPr>
        <p:spPr/>
        <p:txBody>
          <a:bodyPr/>
          <a:lstStyle/>
          <a:p>
            <a:pPr>
              <a:defRPr/>
            </a:pPr>
            <a:fld id="{02FFAF5E-7DEB-4970-B4A1-1787B699A015}" type="slidenum">
              <a:rPr lang="en-US"/>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625" name="Chart 2"/>
          <p:cNvGraphicFramePr>
            <a:graphicFrameLocks noGrp="1"/>
          </p:cNvGraphicFramePr>
          <p:nvPr/>
        </p:nvGraphicFramePr>
        <p:xfrm>
          <a:off x="323850" y="908050"/>
          <a:ext cx="8535988" cy="5268913"/>
        </p:xfrm>
        <a:graphic>
          <a:graphicData uri="http://schemas.openxmlformats.org/presentationml/2006/ole">
            <mc:AlternateContent xmlns:mc="http://schemas.openxmlformats.org/markup-compatibility/2006">
              <mc:Choice xmlns:v="urn:schemas-microsoft-com:vml" Requires="v">
                <p:oleObj spid="_x0000_s26646" r:id="rId3" imgW="8535140" imgH="5267401" progId="Excel.Chart.8">
                  <p:embed/>
                </p:oleObj>
              </mc:Choice>
              <mc:Fallback>
                <p:oleObj r:id="rId3" imgW="8535140" imgH="5267401" progId="Excel.Chart.8">
                  <p:embed/>
                  <p:pic>
                    <p:nvPicPr>
                      <p:cNvPr id="0" name="Chart 2"/>
                      <p:cNvPicPr>
                        <a:picLocks noGrp="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850" y="908050"/>
                        <a:ext cx="8535988" cy="52689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Slide Number Placeholder 1"/>
          <p:cNvSpPr>
            <a:spLocks noGrp="1"/>
          </p:cNvSpPr>
          <p:nvPr>
            <p:ph type="sldNum" sz="quarter" idx="12"/>
          </p:nvPr>
        </p:nvSpPr>
        <p:spPr/>
        <p:txBody>
          <a:bodyPr/>
          <a:lstStyle/>
          <a:p>
            <a:pPr>
              <a:defRPr/>
            </a:pPr>
            <a:fld id="{7C75BD30-2C54-4267-B08A-0580B7AFC08A}" type="slidenum">
              <a:rPr lang="en-US"/>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1272</TotalTime>
  <Words>1616</Words>
  <Application>Microsoft Office PowerPoint</Application>
  <PresentationFormat>On-screen Show (4:3)</PresentationFormat>
  <Paragraphs>581</Paragraphs>
  <Slides>24</Slides>
  <Notes>4</Notes>
  <HiddenSlides>1</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Office Theme</vt:lpstr>
      <vt:lpstr>Microsoft Excel Chart</vt:lpstr>
      <vt:lpstr>ENERGETSKA EFIKASNOST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SERBIAN ENERGY EFFICIENCY PROBLEMS</dc:title>
  <dc:creator>Dusan Gvozdenac</dc:creator>
  <cp:lastModifiedBy>Dusan Gvozdenac</cp:lastModifiedBy>
  <cp:revision>48</cp:revision>
  <cp:lastPrinted>2013-10-17T10:19:13Z</cp:lastPrinted>
  <dcterms:created xsi:type="dcterms:W3CDTF">2013-09-10T15:36:53Z</dcterms:created>
  <dcterms:modified xsi:type="dcterms:W3CDTF">2013-10-17T10:25:25Z</dcterms:modified>
</cp:coreProperties>
</file>