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8" r:id="rId3"/>
    <p:sldId id="263" r:id="rId4"/>
    <p:sldId id="286" r:id="rId5"/>
    <p:sldId id="287" r:id="rId6"/>
    <p:sldId id="280" r:id="rId7"/>
    <p:sldId id="270" r:id="rId8"/>
    <p:sldId id="267" r:id="rId9"/>
    <p:sldId id="289" r:id="rId10"/>
    <p:sldId id="284" r:id="rId11"/>
    <p:sldId id="294" r:id="rId12"/>
    <p:sldId id="295" r:id="rId13"/>
    <p:sldId id="296" r:id="rId14"/>
    <p:sldId id="297" r:id="rId15"/>
    <p:sldId id="298" r:id="rId16"/>
    <p:sldId id="300" r:id="rId17"/>
    <p:sldId id="301" r:id="rId18"/>
    <p:sldId id="290" r:id="rId19"/>
    <p:sldId id="258" r:id="rId20"/>
  </p:sldIdLst>
  <p:sldSz cx="9144000" cy="6858000" type="screen4x3"/>
  <p:notesSz cx="6797675" cy="9928225"/>
  <p:defaultTextStyle>
    <a:defPPr>
      <a:defRPr lang="sl-SI"/>
    </a:defPPr>
    <a:lvl1pPr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98D8"/>
    <a:srgbClr val="DF273E"/>
    <a:srgbClr val="8DB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1743" autoAdjust="0"/>
    <p:restoredTop sz="94675" autoAdjust="0"/>
  </p:normalViewPr>
  <p:slideViewPr>
    <p:cSldViewPr>
      <p:cViewPr>
        <p:scale>
          <a:sx n="80" d="100"/>
          <a:sy n="80" d="100"/>
        </p:scale>
        <p:origin x="-1363" y="-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54" y="-8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Blejc\AppData\Local\Microsoft\Windows\Temporary%20Internet%20Files\Content.Outlook\6DMZJ3AN\Jasna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5"/>
          <c:order val="0"/>
          <c:tx>
            <c:strRef>
              <c:f>List1!$B$11</c:f>
              <c:strCache>
                <c:ptCount val="1"/>
                <c:pt idx="0">
                  <c:v>Solar power plants</c:v>
                </c:pt>
              </c:strCache>
            </c:strRef>
          </c:tx>
          <c:invertIfNegative val="0"/>
          <c:cat>
            <c:numRef>
              <c:f>(List1!$C$3,List1!$E$3)</c:f>
              <c:numCache>
                <c:formatCode>General</c:formatCode>
                <c:ptCount val="2"/>
                <c:pt idx="0">
                  <c:v>2010</c:v>
                </c:pt>
                <c:pt idx="1">
                  <c:v>2011</c:v>
                </c:pt>
              </c:numCache>
            </c:numRef>
          </c:cat>
          <c:val>
            <c:numRef>
              <c:f>(List1!$C$11,List1!$E$11)</c:f>
              <c:numCache>
                <c:formatCode>General</c:formatCode>
                <c:ptCount val="2"/>
                <c:pt idx="0">
                  <c:v>142</c:v>
                </c:pt>
                <c:pt idx="1">
                  <c:v>211</c:v>
                </c:pt>
              </c:numCache>
            </c:numRef>
          </c:val>
        </c:ser>
        <c:ser>
          <c:idx val="3"/>
          <c:order val="1"/>
          <c:tx>
            <c:strRef>
              <c:f>List1!$B$9</c:f>
              <c:strCache>
                <c:ptCount val="1"/>
                <c:pt idx="0">
                  <c:v>CHP on biogas</c:v>
                </c:pt>
              </c:strCache>
            </c:strRef>
          </c:tx>
          <c:invertIfNegative val="0"/>
          <c:cat>
            <c:numRef>
              <c:f>(List1!$C$3,List1!$E$3)</c:f>
              <c:numCache>
                <c:formatCode>General</c:formatCode>
                <c:ptCount val="2"/>
                <c:pt idx="0">
                  <c:v>2010</c:v>
                </c:pt>
                <c:pt idx="1">
                  <c:v>2011</c:v>
                </c:pt>
              </c:numCache>
            </c:numRef>
          </c:cat>
          <c:val>
            <c:numRef>
              <c:f>(List1!$C$9,List1!$E$9)</c:f>
              <c:numCache>
                <c:formatCode>General</c:formatCode>
                <c:ptCount val="2"/>
                <c:pt idx="0">
                  <c:v>31</c:v>
                </c:pt>
                <c:pt idx="1">
                  <c:v>26</c:v>
                </c:pt>
              </c:numCache>
            </c:numRef>
          </c:val>
        </c:ser>
        <c:ser>
          <c:idx val="6"/>
          <c:order val="2"/>
          <c:tx>
            <c:strRef>
              <c:f>List1!$B$12</c:f>
              <c:strCache>
                <c:ptCount val="1"/>
                <c:pt idx="0">
                  <c:v>CHP on fossil fuels</c:v>
                </c:pt>
              </c:strCache>
            </c:strRef>
          </c:tx>
          <c:invertIfNegative val="0"/>
          <c:cat>
            <c:numRef>
              <c:f>(List1!$C$3,List1!$E$3)</c:f>
              <c:numCache>
                <c:formatCode>General</c:formatCode>
                <c:ptCount val="2"/>
                <c:pt idx="0">
                  <c:v>2010</c:v>
                </c:pt>
                <c:pt idx="1">
                  <c:v>2011</c:v>
                </c:pt>
              </c:numCache>
            </c:numRef>
          </c:cat>
          <c:val>
            <c:numRef>
              <c:f>(List1!$C$12,List1!$E$12)</c:f>
              <c:numCache>
                <c:formatCode>General</c:formatCode>
                <c:ptCount val="2"/>
                <c:pt idx="0">
                  <c:v>4</c:v>
                </c:pt>
                <c:pt idx="1">
                  <c:v>8</c:v>
                </c:pt>
              </c:numCache>
            </c:numRef>
          </c:val>
        </c:ser>
        <c:ser>
          <c:idx val="2"/>
          <c:order val="3"/>
          <c:tx>
            <c:strRef>
              <c:f>List1!$B$8</c:f>
              <c:strCache>
                <c:ptCount val="1"/>
                <c:pt idx="0">
                  <c:v>CHP on liquid biofuel</c:v>
                </c:pt>
              </c:strCache>
            </c:strRef>
          </c:tx>
          <c:invertIfNegative val="0"/>
          <c:cat>
            <c:numRef>
              <c:f>(List1!$C$3,List1!$E$3)</c:f>
              <c:numCache>
                <c:formatCode>General</c:formatCode>
                <c:ptCount val="2"/>
                <c:pt idx="0">
                  <c:v>2010</c:v>
                </c:pt>
                <c:pt idx="1">
                  <c:v>2011</c:v>
                </c:pt>
              </c:numCache>
            </c:numRef>
          </c:cat>
          <c:val>
            <c:numRef>
              <c:f>(List1!$C$8,List1!$E$8)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0"/>
          <c:order val="4"/>
          <c:tx>
            <c:strRef>
              <c:f>List1!$B$6</c:f>
              <c:strCache>
                <c:ptCount val="1"/>
                <c:pt idx="0">
                  <c:v>Hydropower plants</c:v>
                </c:pt>
              </c:strCache>
            </c:strRef>
          </c:tx>
          <c:invertIfNegative val="0"/>
          <c:cat>
            <c:numRef>
              <c:f>(List1!$C$3,List1!$E$3)</c:f>
              <c:numCache>
                <c:formatCode>General</c:formatCode>
                <c:ptCount val="2"/>
                <c:pt idx="0">
                  <c:v>2010</c:v>
                </c:pt>
                <c:pt idx="1">
                  <c:v>2011</c:v>
                </c:pt>
              </c:numCache>
            </c:numRef>
          </c:cat>
          <c:val>
            <c:numRef>
              <c:f>(List1!$C$6,List1!$E$6)</c:f>
              <c:numCache>
                <c:formatCode>General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</c:ser>
        <c:ser>
          <c:idx val="1"/>
          <c:order val="5"/>
          <c:tx>
            <c:strRef>
              <c:f>List1!$B$7</c:f>
              <c:strCache>
                <c:ptCount val="1"/>
                <c:pt idx="0">
                  <c:v>CHP on wood biomass</c:v>
                </c:pt>
              </c:strCache>
            </c:strRef>
          </c:tx>
          <c:invertIfNegative val="0"/>
          <c:cat>
            <c:numRef>
              <c:f>(List1!$C$3,List1!$E$3)</c:f>
              <c:numCache>
                <c:formatCode>General</c:formatCode>
                <c:ptCount val="2"/>
                <c:pt idx="0">
                  <c:v>2010</c:v>
                </c:pt>
                <c:pt idx="1">
                  <c:v>2011</c:v>
                </c:pt>
              </c:numCache>
            </c:numRef>
          </c:cat>
          <c:val>
            <c:numRef>
              <c:f>(List1!$C$7,List1!$E$7)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val>
        </c:ser>
        <c:ser>
          <c:idx val="4"/>
          <c:order val="6"/>
          <c:tx>
            <c:strRef>
              <c:f>List1!$B$10</c:f>
              <c:strCache>
                <c:ptCount val="1"/>
                <c:pt idx="0">
                  <c:v>Wind power plants</c:v>
                </c:pt>
              </c:strCache>
            </c:strRef>
          </c:tx>
          <c:invertIfNegative val="0"/>
          <c:cat>
            <c:numRef>
              <c:f>(List1!$C$3,List1!$E$3)</c:f>
              <c:numCache>
                <c:formatCode>General</c:formatCode>
                <c:ptCount val="2"/>
                <c:pt idx="0">
                  <c:v>2010</c:v>
                </c:pt>
                <c:pt idx="1">
                  <c:v>2011</c:v>
                </c:pt>
              </c:numCache>
            </c:numRef>
          </c:cat>
          <c:val>
            <c:numRef>
              <c:f>(List1!$C$10,List1!$E$10)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753536"/>
        <c:axId val="114755072"/>
      </c:barChart>
      <c:catAx>
        <c:axId val="114753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4755072"/>
        <c:crosses val="autoZero"/>
        <c:auto val="1"/>
        <c:lblAlgn val="ctr"/>
        <c:lblOffset val="100"/>
        <c:noMultiLvlLbl val="0"/>
      </c:catAx>
      <c:valAx>
        <c:axId val="114755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4753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B5C0E9E-F3AA-4586-92A3-9938ED9E9B4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09133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715907"/>
            <a:ext cx="4984962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Click to edit Master text styles</a:t>
            </a:r>
          </a:p>
          <a:p>
            <a:pPr lvl="1"/>
            <a:r>
              <a:rPr lang="sl-SI" noProof="0" smtClean="0"/>
              <a:t>Second level</a:t>
            </a:r>
          </a:p>
          <a:p>
            <a:pPr lvl="2"/>
            <a:r>
              <a:rPr lang="sl-SI" noProof="0" smtClean="0"/>
              <a:t>Third level</a:t>
            </a:r>
          </a:p>
          <a:p>
            <a:pPr lvl="3"/>
            <a:r>
              <a:rPr lang="sl-SI" noProof="0" smtClean="0"/>
              <a:t>Fourth level</a:t>
            </a:r>
          </a:p>
          <a:p>
            <a:pPr lvl="4"/>
            <a:r>
              <a:rPr lang="sl-SI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044CFE1-F3D1-4C9B-9651-71E7CF986EF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9422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C4EF78-FC49-4AC7-BAE1-1E3038AFE688}" type="slidenum">
              <a:rPr lang="sl-SI" smtClean="0"/>
              <a:pPr>
                <a:defRPr/>
              </a:pPr>
              <a:t>12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Naslovni diapozitiv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2362200"/>
            <a:ext cx="7391400" cy="2881313"/>
          </a:xfrm>
        </p:spPr>
        <p:txBody>
          <a:bodyPr/>
          <a:lstStyle>
            <a:lvl1pPr>
              <a:defRPr b="0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248275"/>
            <a:ext cx="7315200" cy="665163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datum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35964-921E-41D7-946F-424BA8312B34}" type="slidenum">
              <a:rPr lang="sl-SI"/>
              <a:pPr>
                <a:defRPr/>
              </a:pPr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NASLOV PREDAVANJA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75450" y="0"/>
            <a:ext cx="2117725" cy="6248400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22275" y="0"/>
            <a:ext cx="6200775" cy="624840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datum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C0519-0E56-452E-AD71-1428F74B5B09}" type="slidenum">
              <a:rPr lang="sl-SI"/>
              <a:pPr>
                <a:defRPr/>
              </a:pPr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NASLOV PREDAVANJA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dirty="0" smtClean="0"/>
              <a:t>18.10.2013</a:t>
            </a:r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D2944-7008-4CDF-9B52-861246711580}" type="slidenum">
              <a:rPr lang="sl-SI"/>
              <a:pPr>
                <a:defRPr/>
              </a:pPr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dirty="0" smtClean="0"/>
              <a:t>RES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Cogeneration</a:t>
            </a:r>
            <a:r>
              <a:rPr lang="sl-SI" dirty="0" smtClean="0"/>
              <a:t> </a:t>
            </a:r>
            <a:r>
              <a:rPr lang="sl-SI" dirty="0" err="1" smtClean="0"/>
              <a:t>Support</a:t>
            </a:r>
            <a:r>
              <a:rPr lang="sl-SI" dirty="0" smtClean="0"/>
              <a:t> </a:t>
            </a:r>
            <a:r>
              <a:rPr lang="sl-SI" dirty="0" err="1" smtClean="0"/>
              <a:t>Scheme</a:t>
            </a:r>
            <a:r>
              <a:rPr lang="sl-SI" dirty="0" smtClean="0"/>
              <a:t> in </a:t>
            </a:r>
            <a:r>
              <a:rPr lang="sl-SI" dirty="0" err="1" smtClean="0"/>
              <a:t>Slovenia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datum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B16DE-2650-4640-83E1-9954C5CD4387}" type="slidenum">
              <a:rPr lang="sl-SI"/>
              <a:pPr>
                <a:defRPr/>
              </a:pPr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dirty="0" smtClean="0"/>
              <a:t>RES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Cogeneration</a:t>
            </a:r>
            <a:r>
              <a:rPr lang="sl-SI" dirty="0" smtClean="0"/>
              <a:t> </a:t>
            </a:r>
            <a:r>
              <a:rPr lang="sl-SI" dirty="0" err="1" smtClean="0"/>
              <a:t>Support</a:t>
            </a:r>
            <a:r>
              <a:rPr lang="sl-SI" dirty="0" smtClean="0"/>
              <a:t> </a:t>
            </a:r>
            <a:r>
              <a:rPr lang="sl-SI" dirty="0" err="1" smtClean="0"/>
              <a:t>Scheme</a:t>
            </a:r>
            <a:r>
              <a:rPr lang="sl-SI" dirty="0" smtClean="0"/>
              <a:t> in </a:t>
            </a:r>
            <a:r>
              <a:rPr lang="sl-SI" dirty="0" err="1" smtClean="0"/>
              <a:t>Slovenia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22275" y="954088"/>
            <a:ext cx="4159250" cy="529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733925" y="954088"/>
            <a:ext cx="4159250" cy="529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datum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882E7-C6D8-416B-9749-6F4D3715F291}" type="slidenum">
              <a:rPr lang="sl-SI"/>
              <a:pPr>
                <a:defRPr/>
              </a:pPr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7" name="Ograda nog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NASLOV PREDAVANJA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datum</a:t>
            </a:r>
          </a:p>
        </p:txBody>
      </p:sp>
      <p:sp>
        <p:nvSpPr>
          <p:cNvPr id="8" name="Ograda številke diapoz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38DF8-4155-4412-BEE4-04077AF0188C}" type="slidenum">
              <a:rPr lang="sl-SI"/>
              <a:pPr>
                <a:defRPr/>
              </a:pPr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9" name="Ograda no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NASLOV PREDAVANJA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datum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6C18D-7092-4B18-88F7-334A08A1BC39}" type="slidenum">
              <a:rPr lang="sl-SI"/>
              <a:pPr>
                <a:defRPr/>
              </a:pPr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NASLOV PREDAVANJA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datum</a:t>
            </a:r>
          </a:p>
        </p:txBody>
      </p:sp>
      <p:sp>
        <p:nvSpPr>
          <p:cNvPr id="3" name="Ograd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575A6-772B-4D0D-A64B-AE0B9B4062C0}" type="slidenum">
              <a:rPr lang="sl-SI"/>
              <a:pPr>
                <a:defRPr/>
              </a:pPr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NASLOV PREDAVANJA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datum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1FF13-FA84-4559-8446-97978215E8EA}" type="slidenum">
              <a:rPr lang="sl-SI"/>
              <a:pPr>
                <a:defRPr/>
              </a:pPr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7" name="Ograda nog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NASLOV PREDAVANJA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datum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8071C-16A1-4326-AB36-2F726384F102}" type="slidenum">
              <a:rPr lang="sl-SI"/>
              <a:pPr>
                <a:defRPr/>
              </a:pPr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7" name="Ograda nog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NASLOV PREDAVANJA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4625" y="0"/>
            <a:ext cx="74374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Naslov poglavja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5" y="954088"/>
            <a:ext cx="8470900" cy="529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spect="1" noChangeArrowheads="1"/>
          </p:cNvSpPr>
          <p:nvPr>
            <p:ph type="dt" sz="half" idx="2"/>
          </p:nvPr>
        </p:nvSpPr>
        <p:spPr bwMode="auto">
          <a:xfrm>
            <a:off x="1295400" y="6477000"/>
            <a:ext cx="1022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000" b="1"/>
            </a:lvl1pPr>
          </a:lstStyle>
          <a:p>
            <a:pPr>
              <a:defRPr/>
            </a:pPr>
            <a:r>
              <a:rPr lang="sl-SI"/>
              <a:t>datum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756D037-6991-4A41-A34F-0DE0B214A8E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1035" name="Rectangle 11"/>
          <p:cNvSpPr>
            <a:spLocks noGrp="1" noChangeAspect="1" noChangeArrowheads="1"/>
          </p:cNvSpPr>
          <p:nvPr>
            <p:ph type="ftr" sz="quarter" idx="3"/>
          </p:nvPr>
        </p:nvSpPr>
        <p:spPr bwMode="auto">
          <a:xfrm>
            <a:off x="2324100" y="6477000"/>
            <a:ext cx="5194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pPr>
              <a:defRPr/>
            </a:pPr>
            <a:r>
              <a:rPr lang="sl-SI"/>
              <a:t>NASLOV PREDAVANJA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g.gov.si/fileadmin/mg.gov.si/pageuploads/Energetika/Sprejeti_predpisi/Met_RS_SPTE_2009.pdf" TargetMode="External"/><Relationship Id="rId2" Type="http://schemas.openxmlformats.org/officeDocument/2006/relationships/hyperlink" Target="http://www.mg.gov.si/fileadmin/mg.gov.si/pageuploads/Energetika/Sprejeti_predpisi/Met_RS_OVE_2009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2517775"/>
            <a:ext cx="7315200" cy="272573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sl-SI" sz="32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l-SI" sz="3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l-SI" sz="3200" dirty="0" smtClean="0">
                <a:solidFill>
                  <a:schemeClr val="accent6">
                    <a:lumMod val="75000"/>
                  </a:schemeClr>
                </a:solidFill>
              </a:rPr>
              <a:t>RES/CHP </a:t>
            </a:r>
            <a:r>
              <a:rPr lang="en-GB" sz="3200" dirty="0" smtClean="0">
                <a:solidFill>
                  <a:schemeClr val="accent6">
                    <a:lumMod val="75000"/>
                  </a:schemeClr>
                </a:solidFill>
              </a:rPr>
              <a:t>Support Scheme in Slovenia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5332413"/>
            <a:ext cx="7315200" cy="614362"/>
          </a:xfrm>
        </p:spPr>
        <p:txBody>
          <a:bodyPr anchor="ctr"/>
          <a:lstStyle/>
          <a:p>
            <a:pPr algn="l" eaLnBrk="1" hangingPunct="1">
              <a:lnSpc>
                <a:spcPct val="80000"/>
              </a:lnSpc>
              <a:spcBef>
                <a:spcPct val="10000"/>
              </a:spcBef>
            </a:pPr>
            <a:endParaRPr lang="sl-SI" sz="2800" dirty="0" smtClean="0">
              <a:solidFill>
                <a:schemeClr val="bg1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Conference</a:t>
            </a:r>
            <a:r>
              <a:rPr lang="sl-SI" dirty="0" smtClean="0">
                <a:solidFill>
                  <a:schemeClr val="bg1"/>
                </a:solidFill>
              </a:rPr>
              <a:t>: </a:t>
            </a:r>
            <a:r>
              <a:rPr lang="en-US" dirty="0" smtClean="0">
                <a:solidFill>
                  <a:schemeClr val="bg1"/>
                </a:solidFill>
              </a:rPr>
              <a:t>Sustainable </a:t>
            </a:r>
            <a:r>
              <a:rPr lang="en-US" dirty="0">
                <a:solidFill>
                  <a:schemeClr val="bg1"/>
                </a:solidFill>
              </a:rPr>
              <a:t>Energy Development in </a:t>
            </a:r>
            <a:r>
              <a:rPr lang="sl-SI" dirty="0" smtClean="0">
                <a:solidFill>
                  <a:schemeClr val="bg1"/>
                </a:solidFill>
              </a:rPr>
              <a:t>SE </a:t>
            </a:r>
            <a:r>
              <a:rPr lang="en-US" dirty="0" smtClean="0">
                <a:solidFill>
                  <a:schemeClr val="bg1"/>
                </a:solidFill>
              </a:rPr>
              <a:t>Europe</a:t>
            </a:r>
            <a:endParaRPr lang="sl-SI" dirty="0" smtClean="0">
              <a:solidFill>
                <a:schemeClr val="bg1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10000"/>
              </a:spcBef>
            </a:pPr>
            <a:endParaRPr lang="sl-SI" sz="2400" dirty="0" smtClean="0">
              <a:solidFill>
                <a:schemeClr val="bg1"/>
              </a:solidFill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00200" y="1847850"/>
            <a:ext cx="72390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bIns="0" anchor="ctr"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sl-SI" sz="1600" b="1" dirty="0" smtClean="0">
                <a:solidFill>
                  <a:schemeClr val="bg1"/>
                </a:solidFill>
              </a:rPr>
              <a:t>Irena Praček, </a:t>
            </a:r>
            <a:r>
              <a:rPr lang="en-GB" sz="1600" b="1" dirty="0" smtClean="0">
                <a:solidFill>
                  <a:schemeClr val="bg1"/>
                </a:solidFill>
              </a:rPr>
              <a:t>Director</a:t>
            </a:r>
            <a:r>
              <a:rPr lang="en-GB" b="1" dirty="0" smtClean="0">
                <a:solidFill>
                  <a:schemeClr val="bg1"/>
                </a:solidFill>
              </a:rPr>
              <a:t>,  </a:t>
            </a:r>
            <a:r>
              <a:rPr lang="en-GB" sz="1400" dirty="0" smtClean="0">
                <a:solidFill>
                  <a:schemeClr val="bg1"/>
                </a:solidFill>
              </a:rPr>
              <a:t>Energy Agency of the Republic of Slovenia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600200" y="5994400"/>
            <a:ext cx="72390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bIns="0" anchor="ctr"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sl-SI" b="1" dirty="0" smtClean="0">
                <a:solidFill>
                  <a:schemeClr val="bg1"/>
                </a:solidFill>
              </a:rPr>
              <a:t> </a:t>
            </a:r>
            <a:endParaRPr lang="sl-SI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sl-SI" dirty="0" smtClean="0">
                <a:solidFill>
                  <a:schemeClr val="bg1"/>
                </a:solidFill>
              </a:rPr>
              <a:t>Beograd, 18 </a:t>
            </a:r>
            <a:r>
              <a:rPr lang="en-GB" dirty="0" smtClean="0">
                <a:solidFill>
                  <a:schemeClr val="bg1"/>
                </a:solidFill>
              </a:rPr>
              <a:t>October </a:t>
            </a:r>
            <a:r>
              <a:rPr lang="sl-SI" dirty="0" smtClean="0">
                <a:solidFill>
                  <a:schemeClr val="bg1"/>
                </a:solidFill>
              </a:rPr>
              <a:t>2013</a:t>
            </a:r>
            <a:endParaRPr lang="sl-SI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Decision on granting support</a:t>
            </a:r>
            <a:endParaRPr lang="sl-SI" sz="2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Simple procedures – 2 months, evidence –</a:t>
            </a:r>
            <a:r>
              <a:rPr lang="sl-SI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taking procedures– 4 months (EA)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Entry to the support scheme in the month following the month of issued decision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Contract on the provision of the support in 15 days after final decision, yearly amendments to contracts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Type of support can be changed after two years, following changes possible every third year</a:t>
            </a:r>
            <a:endParaRPr lang="en-GB" dirty="0" smtClean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 dirty="0"/>
              <a:t>9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>
          <a:xfrm>
            <a:off x="1295400" y="6477000"/>
            <a:ext cx="1022350" cy="381000"/>
          </a:xfrm>
        </p:spPr>
        <p:txBody>
          <a:bodyPr/>
          <a:lstStyle/>
          <a:p>
            <a:pPr>
              <a:defRPr/>
            </a:pPr>
            <a:r>
              <a:rPr lang="sl-SI" sz="900" dirty="0" smtClean="0"/>
              <a:t>18. 10. 2013</a:t>
            </a:r>
            <a:endParaRPr lang="sl-SI" sz="900" dirty="0"/>
          </a:p>
        </p:txBody>
      </p:sp>
      <p:sp>
        <p:nvSpPr>
          <p:cNvPr id="8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RES / CHP </a:t>
            </a:r>
            <a:r>
              <a:rPr lang="en-GB" dirty="0" smtClean="0"/>
              <a:t>Support in Slovenia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000" dirty="0" smtClean="0">
                <a:solidFill>
                  <a:schemeClr val="tx1"/>
                </a:solidFill>
              </a:rPr>
              <a:t/>
            </a:r>
            <a:br>
              <a:rPr lang="sl-SI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Effects </a:t>
            </a:r>
            <a:r>
              <a:rPr lang="en-US" sz="2000" dirty="0">
                <a:solidFill>
                  <a:schemeClr val="tx1"/>
                </a:solidFill>
              </a:rPr>
              <a:t>of the support </a:t>
            </a:r>
            <a:r>
              <a:rPr lang="en-US" sz="2000" dirty="0" smtClean="0">
                <a:solidFill>
                  <a:schemeClr val="tx1"/>
                </a:solidFill>
              </a:rPr>
              <a:t>scheme</a:t>
            </a:r>
            <a:r>
              <a:rPr lang="sl-SI" sz="2000" dirty="0" smtClean="0">
                <a:solidFill>
                  <a:schemeClr val="tx1"/>
                </a:solidFill>
              </a:rPr>
              <a:t> (1)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endParaRPr lang="sl-SI" sz="2000" dirty="0">
              <a:solidFill>
                <a:schemeClr val="tx1"/>
              </a:solidFill>
            </a:endParaRP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10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9" name="Pravokotnik 8"/>
          <p:cNvSpPr/>
          <p:nvPr/>
        </p:nvSpPr>
        <p:spPr>
          <a:xfrm>
            <a:off x="395536" y="98072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</a:pPr>
            <a:r>
              <a:rPr lang="sl-SI" b="1" dirty="0" err="1" smtClean="0">
                <a:solidFill>
                  <a:srgbClr val="3333CC"/>
                </a:solidFill>
              </a:rPr>
              <a:t>Production</a:t>
            </a:r>
            <a:endParaRPr lang="sl-SI" b="1" dirty="0">
              <a:solidFill>
                <a:srgbClr val="3333CC"/>
              </a:solidFill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395536" y="5373217"/>
            <a:ext cx="79208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sl-SI" dirty="0" smtClean="0">
                <a:solidFill>
                  <a:schemeClr val="accent2"/>
                </a:solidFill>
              </a:rPr>
              <a:t> </a:t>
            </a:r>
            <a:r>
              <a:rPr lang="en-GB" sz="1200" dirty="0" smtClean="0">
                <a:solidFill>
                  <a:schemeClr val="accent2"/>
                </a:solidFill>
              </a:rPr>
              <a:t>quite intensive development of the photovoltaic, other sources are lagging behind, especially water</a:t>
            </a:r>
          </a:p>
          <a:p>
            <a:pPr lvl="0" algn="just">
              <a:buFont typeface="Arial" pitchFamily="34" charset="0"/>
              <a:buChar char="•"/>
            </a:pPr>
            <a:r>
              <a:rPr lang="en-GB" sz="1200" dirty="0" smtClean="0">
                <a:solidFill>
                  <a:schemeClr val="accent2"/>
                </a:solidFill>
              </a:rPr>
              <a:t> increase in production per year, approx. 30%</a:t>
            </a:r>
          </a:p>
          <a:p>
            <a:pPr lvl="0" algn="just">
              <a:buFont typeface="Arial" pitchFamily="34" charset="0"/>
              <a:buChar char="•"/>
            </a:pPr>
            <a:r>
              <a:rPr lang="en-GB" sz="1200" dirty="0" smtClean="0">
                <a:solidFill>
                  <a:schemeClr val="accent2"/>
                </a:solidFill>
              </a:rPr>
              <a:t> significant increase in installed capacity in 2012, primarily due to photovoltaic</a:t>
            </a:r>
          </a:p>
        </p:txBody>
      </p:sp>
      <p:sp>
        <p:nvSpPr>
          <p:cNvPr id="10" name="Ograda datuma 3"/>
          <p:cNvSpPr>
            <a:spLocks noGrp="1"/>
          </p:cNvSpPr>
          <p:nvPr>
            <p:ph type="dt" sz="half" idx="10"/>
          </p:nvPr>
        </p:nvSpPr>
        <p:spPr>
          <a:xfrm>
            <a:off x="1295400" y="6477000"/>
            <a:ext cx="1022350" cy="381000"/>
          </a:xfrm>
        </p:spPr>
        <p:txBody>
          <a:bodyPr/>
          <a:lstStyle/>
          <a:p>
            <a:pPr>
              <a:defRPr/>
            </a:pPr>
            <a:r>
              <a:rPr lang="sl-SI" sz="900" dirty="0" smtClean="0"/>
              <a:t>18. 10 .2013</a:t>
            </a:r>
            <a:endParaRPr lang="sl-SI" sz="900" dirty="0"/>
          </a:p>
        </p:txBody>
      </p:sp>
      <p:sp>
        <p:nvSpPr>
          <p:cNvPr id="13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RES / CHP </a:t>
            </a:r>
            <a:r>
              <a:rPr lang="en-GB" dirty="0" smtClean="0"/>
              <a:t>Support in Slovenia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3866164" cy="3584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613" y="1165394"/>
            <a:ext cx="4546867" cy="3919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539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en-US" sz="2000" dirty="0" smtClean="0"/>
              <a:t>Effects </a:t>
            </a:r>
            <a:r>
              <a:rPr lang="en-US" sz="2000" dirty="0"/>
              <a:t>of the support </a:t>
            </a:r>
            <a:r>
              <a:rPr lang="en-US" sz="2000" dirty="0" smtClean="0"/>
              <a:t>scheme</a:t>
            </a:r>
            <a:r>
              <a:rPr lang="sl-SI" sz="2000" dirty="0" smtClean="0"/>
              <a:t> (2)</a:t>
            </a:r>
            <a:r>
              <a:rPr lang="en-US" sz="2000" dirty="0"/>
              <a:t/>
            </a:r>
            <a:br>
              <a:rPr lang="en-US" sz="2000" dirty="0"/>
            </a:br>
            <a:endParaRPr lang="sl-SI" sz="2000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11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12" name="Pravokotnik 11"/>
          <p:cNvSpPr/>
          <p:nvPr/>
        </p:nvSpPr>
        <p:spPr>
          <a:xfrm>
            <a:off x="323528" y="908720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</a:pPr>
            <a:r>
              <a:rPr lang="en-GB" b="1" dirty="0" smtClean="0">
                <a:solidFill>
                  <a:srgbClr val="3333CC"/>
                </a:solidFill>
              </a:rPr>
              <a:t>Production</a:t>
            </a:r>
            <a:endParaRPr lang="en-GB" b="1" dirty="0">
              <a:solidFill>
                <a:srgbClr val="3333CC"/>
              </a:solidFill>
            </a:endParaRPr>
          </a:p>
        </p:txBody>
      </p:sp>
      <p:sp>
        <p:nvSpPr>
          <p:cNvPr id="18" name="PoljeZBesedilom 17"/>
          <p:cNvSpPr txBox="1"/>
          <p:nvPr/>
        </p:nvSpPr>
        <p:spPr>
          <a:xfrm>
            <a:off x="179512" y="6093296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sz="1100" dirty="0" smtClean="0">
                <a:solidFill>
                  <a:schemeClr val="accent2"/>
                </a:solidFill>
              </a:rPr>
              <a:t>Comparison of the electricity production and shares of installed capacity of facilities in the support scheme  according to the sources </a:t>
            </a:r>
            <a:r>
              <a:rPr lang="sl-SI" sz="11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4" name="Ograda datuma 3"/>
          <p:cNvSpPr>
            <a:spLocks noGrp="1"/>
          </p:cNvSpPr>
          <p:nvPr>
            <p:ph type="dt" sz="half" idx="10"/>
          </p:nvPr>
        </p:nvSpPr>
        <p:spPr>
          <a:xfrm>
            <a:off x="1295400" y="6477000"/>
            <a:ext cx="1022350" cy="381000"/>
          </a:xfrm>
        </p:spPr>
        <p:txBody>
          <a:bodyPr/>
          <a:lstStyle/>
          <a:p>
            <a:pPr>
              <a:defRPr/>
            </a:pPr>
            <a:r>
              <a:rPr lang="sl-SI" sz="900" dirty="0" smtClean="0"/>
              <a:t>18. 10. 2013</a:t>
            </a:r>
            <a:endParaRPr lang="sl-SI" sz="900" dirty="0"/>
          </a:p>
        </p:txBody>
      </p:sp>
      <p:sp>
        <p:nvSpPr>
          <p:cNvPr id="15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RES / CHP </a:t>
            </a:r>
            <a:r>
              <a:rPr lang="en-GB" dirty="0" smtClean="0"/>
              <a:t>Support in Slovenia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951" y="1388168"/>
            <a:ext cx="2901169" cy="256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412775"/>
            <a:ext cx="3491880" cy="25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8168"/>
            <a:ext cx="2843808" cy="25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17033"/>
            <a:ext cx="2792413" cy="23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803665"/>
            <a:ext cx="2640013" cy="2289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458" y="3652626"/>
            <a:ext cx="3640137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417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sl-SI" dirty="0" smtClean="0"/>
              <a:t>12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 idx="4294967295"/>
          </p:nvPr>
        </p:nvSpPr>
        <p:spPr>
          <a:xfrm>
            <a:off x="1403350" y="0"/>
            <a:ext cx="7740650" cy="68580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Effects of the support scheme </a:t>
            </a:r>
            <a:r>
              <a:rPr lang="sl-SI" sz="2000" dirty="0" smtClean="0">
                <a:solidFill>
                  <a:schemeClr val="tx1"/>
                </a:solidFill>
              </a:rPr>
              <a:t>(3)</a:t>
            </a:r>
            <a:endParaRPr lang="sl-SI" sz="2000" dirty="0">
              <a:solidFill>
                <a:schemeClr val="tx1"/>
              </a:solidFill>
            </a:endParaRPr>
          </a:p>
        </p:txBody>
      </p:sp>
      <p:sp>
        <p:nvSpPr>
          <p:cNvPr id="11" name="Pravokotnik 10"/>
          <p:cNvSpPr/>
          <p:nvPr/>
        </p:nvSpPr>
        <p:spPr>
          <a:xfrm>
            <a:off x="539552" y="980728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en-GB" b="1" dirty="0" smtClean="0">
                <a:solidFill>
                  <a:srgbClr val="3333CC"/>
                </a:solidFill>
              </a:rPr>
              <a:t>Costs</a:t>
            </a:r>
            <a:endParaRPr lang="en-GB" b="1" dirty="0">
              <a:solidFill>
                <a:srgbClr val="3333CC"/>
              </a:solidFill>
            </a:endParaRPr>
          </a:p>
        </p:txBody>
      </p:sp>
      <p:sp>
        <p:nvSpPr>
          <p:cNvPr id="3" name="Pravokotnik 2"/>
          <p:cNvSpPr/>
          <p:nvPr/>
        </p:nvSpPr>
        <p:spPr>
          <a:xfrm>
            <a:off x="1619672" y="4919117"/>
            <a:ext cx="56166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>
                <a:solidFill>
                  <a:schemeClr val="accent2"/>
                </a:solidFill>
              </a:rPr>
              <a:t>Funded electricity from RES and CHP</a:t>
            </a:r>
            <a:endParaRPr lang="en-GB" sz="1100" dirty="0">
              <a:solidFill>
                <a:schemeClr val="accent2"/>
              </a:solidFill>
            </a:endParaRPr>
          </a:p>
        </p:txBody>
      </p:sp>
      <p:sp>
        <p:nvSpPr>
          <p:cNvPr id="12" name="PoljeZBesedilom 11"/>
          <p:cNvSpPr txBox="1"/>
          <p:nvPr/>
        </p:nvSpPr>
        <p:spPr>
          <a:xfrm>
            <a:off x="395536" y="5373216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sl-SI" dirty="0" smtClean="0">
                <a:solidFill>
                  <a:schemeClr val="accent2"/>
                </a:solidFill>
              </a:rPr>
              <a:t> </a:t>
            </a:r>
            <a:r>
              <a:rPr lang="en-GB" dirty="0" smtClean="0">
                <a:solidFill>
                  <a:schemeClr val="accent2"/>
                </a:solidFill>
              </a:rPr>
              <a:t>estimated value of support for 2013 is 144 million euros </a:t>
            </a:r>
            <a:endParaRPr lang="en-GB" sz="1600" dirty="0" smtClean="0">
              <a:solidFill>
                <a:schemeClr val="accent2"/>
              </a:solidFill>
            </a:endParaRPr>
          </a:p>
        </p:txBody>
      </p:sp>
      <p:sp>
        <p:nvSpPr>
          <p:cNvPr id="10" name="Ograda datuma 3"/>
          <p:cNvSpPr>
            <a:spLocks noGrp="1"/>
          </p:cNvSpPr>
          <p:nvPr>
            <p:ph type="dt" sz="half" idx="10"/>
          </p:nvPr>
        </p:nvSpPr>
        <p:spPr>
          <a:xfrm>
            <a:off x="1295400" y="6477000"/>
            <a:ext cx="1022350" cy="381000"/>
          </a:xfrm>
        </p:spPr>
        <p:txBody>
          <a:bodyPr/>
          <a:lstStyle/>
          <a:p>
            <a:pPr>
              <a:defRPr/>
            </a:pPr>
            <a:r>
              <a:rPr lang="sl-SI" sz="900" dirty="0" smtClean="0"/>
              <a:t>18. 10. 2013</a:t>
            </a:r>
            <a:endParaRPr lang="sl-SI" sz="900" dirty="0"/>
          </a:p>
        </p:txBody>
      </p:sp>
      <p:sp>
        <p:nvSpPr>
          <p:cNvPr id="13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RES / CHP </a:t>
            </a:r>
            <a:r>
              <a:rPr lang="en-GB" dirty="0" smtClean="0"/>
              <a:t>Support in Slovenia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331214"/>
            <a:ext cx="5040560" cy="3537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676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slov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Effects of the support scheme 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sl-SI" sz="2000" dirty="0" smtClean="0">
                <a:solidFill>
                  <a:schemeClr val="tx1"/>
                </a:solidFill>
              </a:rPr>
              <a:t>4)</a:t>
            </a:r>
            <a:endParaRPr lang="sl-SI" sz="2000" dirty="0">
              <a:solidFill>
                <a:schemeClr val="tx1"/>
              </a:solidFill>
            </a:endParaRPr>
          </a:p>
        </p:txBody>
      </p:sp>
      <p:sp>
        <p:nvSpPr>
          <p:cNvPr id="3" name="Ograd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13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16" name="Pravokotnik 15"/>
          <p:cNvSpPr/>
          <p:nvPr/>
        </p:nvSpPr>
        <p:spPr>
          <a:xfrm>
            <a:off x="395536" y="980728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en-GB" b="1" dirty="0" smtClean="0">
                <a:solidFill>
                  <a:srgbClr val="3333CC"/>
                </a:solidFill>
              </a:rPr>
              <a:t>Costs</a:t>
            </a:r>
            <a:endParaRPr lang="en-GB" b="1" dirty="0">
              <a:solidFill>
                <a:srgbClr val="3333CC"/>
              </a:solidFill>
            </a:endParaRPr>
          </a:p>
        </p:txBody>
      </p:sp>
      <p:sp>
        <p:nvSpPr>
          <p:cNvPr id="23" name="PoljeZBesedilom 22"/>
          <p:cNvSpPr txBox="1"/>
          <p:nvPr/>
        </p:nvSpPr>
        <p:spPr>
          <a:xfrm>
            <a:off x="179512" y="6093296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sz="1100" dirty="0" smtClean="0">
                <a:solidFill>
                  <a:schemeClr val="accent2"/>
                </a:solidFill>
              </a:rPr>
              <a:t>Comparison of the shares of electricity production and shares of paid support in the support scheme according to the sources.</a:t>
            </a:r>
          </a:p>
        </p:txBody>
      </p:sp>
      <p:sp>
        <p:nvSpPr>
          <p:cNvPr id="17" name="Ograda datuma 3"/>
          <p:cNvSpPr>
            <a:spLocks noGrp="1"/>
          </p:cNvSpPr>
          <p:nvPr>
            <p:ph type="dt" sz="half" idx="10"/>
          </p:nvPr>
        </p:nvSpPr>
        <p:spPr>
          <a:xfrm>
            <a:off x="1295400" y="6477000"/>
            <a:ext cx="1022350" cy="381000"/>
          </a:xfrm>
        </p:spPr>
        <p:txBody>
          <a:bodyPr/>
          <a:lstStyle/>
          <a:p>
            <a:pPr>
              <a:defRPr/>
            </a:pPr>
            <a:r>
              <a:rPr lang="sl-SI" sz="900" dirty="0" smtClean="0"/>
              <a:t>18. 10. 2013</a:t>
            </a:r>
            <a:endParaRPr lang="sl-SI" sz="900" dirty="0"/>
          </a:p>
        </p:txBody>
      </p:sp>
      <p:sp>
        <p:nvSpPr>
          <p:cNvPr id="18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RES / CHP </a:t>
            </a:r>
            <a:r>
              <a:rPr lang="en-GB" dirty="0" smtClean="0"/>
              <a:t>Support in Slovenia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1" y="1412777"/>
            <a:ext cx="2674391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049" y="1165395"/>
            <a:ext cx="2962275" cy="2521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814" y="1165394"/>
            <a:ext cx="4111828" cy="2521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584711"/>
            <a:ext cx="2915816" cy="25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7" y="3671028"/>
            <a:ext cx="2863206" cy="238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492" y="3690979"/>
            <a:ext cx="3359150" cy="240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520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Effects of the support scheme </a:t>
            </a:r>
            <a:r>
              <a:rPr lang="en-US" sz="2000" dirty="0" smtClean="0"/>
              <a:t>(</a:t>
            </a:r>
            <a:r>
              <a:rPr lang="sl-SI" sz="2000" dirty="0" smtClean="0"/>
              <a:t>5</a:t>
            </a:r>
            <a:r>
              <a:rPr lang="en-US" sz="2000" dirty="0" smtClean="0"/>
              <a:t>)</a:t>
            </a:r>
            <a:endParaRPr lang="sl-SI" sz="2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980728"/>
            <a:ext cx="8470900" cy="5294312"/>
          </a:xfrm>
        </p:spPr>
        <p:txBody>
          <a:bodyPr/>
          <a:lstStyle/>
          <a:p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pPr marL="0" lvl="0" indent="0">
              <a:lnSpc>
                <a:spcPts val="3000"/>
              </a:lnSpc>
              <a:spcBef>
                <a:spcPts val="500"/>
              </a:spcBef>
              <a:buClrTx/>
              <a:buNone/>
              <a:tabLst>
                <a:tab pos="292100" algn="l"/>
              </a:tabLst>
            </a:pPr>
            <a:endParaRPr kumimoji="0" lang="sl-SI" sz="1400" b="0" i="0" u="none" strike="noStrike" kern="0" cap="none" spc="0" normalizeH="0" baseline="0" noProof="0" dirty="0" smtClean="0">
              <a:ln>
                <a:noFill/>
              </a:ln>
              <a:solidFill>
                <a:srgbClr val="555555"/>
              </a:solidFill>
              <a:effectLst/>
              <a:uLnTx/>
              <a:uFillTx/>
              <a:latin typeface="Tahoma"/>
            </a:endParaRP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14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8" name="PoljeZBesedilom 7"/>
          <p:cNvSpPr txBox="1"/>
          <p:nvPr/>
        </p:nvSpPr>
        <p:spPr>
          <a:xfrm>
            <a:off x="188262" y="890673"/>
            <a:ext cx="86954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accent2"/>
                </a:solidFill>
              </a:rPr>
              <a:t>Average costs for allocated support per unit according to the source of energy</a:t>
            </a:r>
          </a:p>
        </p:txBody>
      </p:sp>
      <p:sp>
        <p:nvSpPr>
          <p:cNvPr id="9" name="Ograda datuma 3"/>
          <p:cNvSpPr>
            <a:spLocks noGrp="1"/>
          </p:cNvSpPr>
          <p:nvPr>
            <p:ph type="dt" sz="half" idx="10"/>
          </p:nvPr>
        </p:nvSpPr>
        <p:spPr>
          <a:xfrm>
            <a:off x="1295400" y="6477000"/>
            <a:ext cx="1022350" cy="381000"/>
          </a:xfrm>
        </p:spPr>
        <p:txBody>
          <a:bodyPr/>
          <a:lstStyle/>
          <a:p>
            <a:pPr>
              <a:defRPr/>
            </a:pPr>
            <a:r>
              <a:rPr lang="sl-SI" sz="900" dirty="0" smtClean="0"/>
              <a:t>18. 10. 2013</a:t>
            </a:r>
            <a:endParaRPr lang="sl-SI" sz="900" dirty="0"/>
          </a:p>
        </p:txBody>
      </p:sp>
      <p:sp>
        <p:nvSpPr>
          <p:cNvPr id="10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RES / </a:t>
            </a:r>
            <a:r>
              <a:rPr lang="en-GB" dirty="0" smtClean="0"/>
              <a:t>CHP Support in Slovenia</a:t>
            </a:r>
            <a:endParaRPr lang="en-GB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9144000" cy="4896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895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Effects of the support scheme </a:t>
            </a:r>
            <a:r>
              <a:rPr lang="en-US" sz="2000" dirty="0" smtClean="0"/>
              <a:t>(</a:t>
            </a:r>
            <a:r>
              <a:rPr lang="sl-SI" sz="2000" dirty="0" smtClean="0"/>
              <a:t>7</a:t>
            </a:r>
            <a:r>
              <a:rPr lang="en-US" sz="2000" dirty="0" smtClean="0"/>
              <a:t>)</a:t>
            </a:r>
            <a:endParaRPr lang="sl-SI" sz="2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836712"/>
            <a:ext cx="8470900" cy="5294312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16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6300192" y="1412776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en-GB" b="1" dirty="0" smtClean="0">
                <a:solidFill>
                  <a:srgbClr val="3333CC"/>
                </a:solidFill>
              </a:rPr>
              <a:t>Environmental benefits </a:t>
            </a:r>
          </a:p>
        </p:txBody>
      </p:sp>
      <p:sp>
        <p:nvSpPr>
          <p:cNvPr id="10" name="Ograda datuma 3"/>
          <p:cNvSpPr>
            <a:spLocks noGrp="1"/>
          </p:cNvSpPr>
          <p:nvPr>
            <p:ph type="dt" sz="half" idx="10"/>
          </p:nvPr>
        </p:nvSpPr>
        <p:spPr>
          <a:xfrm>
            <a:off x="1295400" y="6477000"/>
            <a:ext cx="1022350" cy="381000"/>
          </a:xfrm>
        </p:spPr>
        <p:txBody>
          <a:bodyPr/>
          <a:lstStyle/>
          <a:p>
            <a:pPr>
              <a:defRPr/>
            </a:pPr>
            <a:r>
              <a:rPr lang="sl-SI" sz="900" dirty="0" smtClean="0"/>
              <a:t>18. 10. 2013</a:t>
            </a:r>
            <a:endParaRPr lang="sl-SI" sz="900" dirty="0"/>
          </a:p>
        </p:txBody>
      </p:sp>
      <p:sp>
        <p:nvSpPr>
          <p:cNvPr id="11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RES / CHP </a:t>
            </a:r>
            <a:r>
              <a:rPr lang="en-GB" dirty="0" smtClean="0"/>
              <a:t>Support in Slovenia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4" y="764704"/>
            <a:ext cx="4202775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782" y="3933056"/>
            <a:ext cx="4469401" cy="2532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965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Effects of the support scheme </a:t>
            </a:r>
            <a:r>
              <a:rPr lang="en-US" sz="2000" dirty="0" smtClean="0"/>
              <a:t>(</a:t>
            </a:r>
            <a:r>
              <a:rPr lang="sl-SI" sz="2000" dirty="0" smtClean="0"/>
              <a:t>8</a:t>
            </a:r>
            <a:r>
              <a:rPr lang="en-US" sz="2000" dirty="0" smtClean="0"/>
              <a:t>)</a:t>
            </a:r>
            <a:endParaRPr lang="sl-SI" sz="2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17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611560" y="9807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0" indent="0">
              <a:buNone/>
            </a:pPr>
            <a:r>
              <a:rPr lang="en-GB" b="1" dirty="0" smtClean="0">
                <a:solidFill>
                  <a:srgbClr val="3333CC"/>
                </a:solidFill>
              </a:rPr>
              <a:t>Economic benefits</a:t>
            </a:r>
            <a:r>
              <a:rPr lang="sl-SI" b="1" dirty="0" smtClean="0">
                <a:solidFill>
                  <a:srgbClr val="3333CC"/>
                </a:solidFill>
              </a:rPr>
              <a:t> (in </a:t>
            </a:r>
            <a:r>
              <a:rPr lang="en-GB" b="1" dirty="0" smtClean="0">
                <a:solidFill>
                  <a:srgbClr val="3333CC"/>
                </a:solidFill>
              </a:rPr>
              <a:t>million</a:t>
            </a:r>
            <a:r>
              <a:rPr lang="sl-SI" b="1" dirty="0" smtClean="0">
                <a:solidFill>
                  <a:srgbClr val="3333CC"/>
                </a:solidFill>
              </a:rPr>
              <a:t> </a:t>
            </a:r>
            <a:r>
              <a:rPr lang="en-GB" b="1" dirty="0" smtClean="0">
                <a:solidFill>
                  <a:srgbClr val="3333CC"/>
                </a:solidFill>
              </a:rPr>
              <a:t>euros</a:t>
            </a:r>
            <a:r>
              <a:rPr lang="sl-SI" b="1" dirty="0">
                <a:solidFill>
                  <a:srgbClr val="3333CC"/>
                </a:solidFill>
              </a:rPr>
              <a:t>)</a:t>
            </a:r>
            <a:endParaRPr lang="en-GB" b="1" dirty="0">
              <a:solidFill>
                <a:srgbClr val="3333CC"/>
              </a:solidFill>
            </a:endParaRPr>
          </a:p>
        </p:txBody>
      </p:sp>
      <p:sp>
        <p:nvSpPr>
          <p:cNvPr id="9" name="Ograda datuma 3"/>
          <p:cNvSpPr>
            <a:spLocks noGrp="1"/>
          </p:cNvSpPr>
          <p:nvPr>
            <p:ph type="dt" sz="half" idx="10"/>
          </p:nvPr>
        </p:nvSpPr>
        <p:spPr>
          <a:xfrm>
            <a:off x="1295400" y="6477000"/>
            <a:ext cx="1022350" cy="381000"/>
          </a:xfrm>
        </p:spPr>
        <p:txBody>
          <a:bodyPr/>
          <a:lstStyle/>
          <a:p>
            <a:pPr>
              <a:defRPr/>
            </a:pPr>
            <a:r>
              <a:rPr lang="sl-SI" sz="900" dirty="0" smtClean="0"/>
              <a:t>18. 10. 2013</a:t>
            </a:r>
            <a:endParaRPr lang="sl-SI" sz="900" dirty="0"/>
          </a:p>
        </p:txBody>
      </p:sp>
      <p:sp>
        <p:nvSpPr>
          <p:cNvPr id="10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RES / CHP </a:t>
            </a:r>
            <a:r>
              <a:rPr lang="en-GB" dirty="0" smtClean="0"/>
              <a:t>Support in Slovenia</a:t>
            </a:r>
            <a:endParaRPr lang="en-GB" dirty="0"/>
          </a:p>
        </p:txBody>
      </p:sp>
      <p:graphicFrame>
        <p:nvGraphicFramePr>
          <p:cNvPr id="11" name="Grafikon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542341"/>
              </p:ext>
            </p:extLst>
          </p:nvPr>
        </p:nvGraphicFramePr>
        <p:xfrm>
          <a:off x="755576" y="1628800"/>
          <a:ext cx="796611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6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000000"/>
                </a:solidFill>
              </a:rPr>
              <a:t>Effects of the support scheme </a:t>
            </a:r>
            <a:r>
              <a:rPr lang="en-US" sz="2000" dirty="0" smtClean="0">
                <a:solidFill>
                  <a:srgbClr val="000000"/>
                </a:solidFill>
              </a:rPr>
              <a:t>(</a:t>
            </a:r>
            <a:r>
              <a:rPr lang="sl-SI" sz="2000" dirty="0" smtClean="0">
                <a:solidFill>
                  <a:srgbClr val="000000"/>
                </a:solidFill>
              </a:rPr>
              <a:t>9</a:t>
            </a:r>
            <a:r>
              <a:rPr lang="en-US" sz="2000" dirty="0" smtClean="0">
                <a:solidFill>
                  <a:srgbClr val="000000"/>
                </a:solidFill>
              </a:rPr>
              <a:t>)</a:t>
            </a:r>
            <a:endParaRPr lang="sl-SI" sz="1600" dirty="0" smtClean="0">
              <a:solidFill>
                <a:srgbClr val="808080"/>
              </a:solidFill>
            </a:endParaRPr>
          </a:p>
        </p:txBody>
      </p:sp>
      <p:sp>
        <p:nvSpPr>
          <p:cNvPr id="26627" name="Ograda vsebine 2"/>
          <p:cNvSpPr>
            <a:spLocks noGrp="1"/>
          </p:cNvSpPr>
          <p:nvPr>
            <p:ph idx="1"/>
          </p:nvPr>
        </p:nvSpPr>
        <p:spPr>
          <a:xfrm>
            <a:off x="422275" y="764704"/>
            <a:ext cx="8470900" cy="5483696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 err="1" smtClean="0">
                <a:solidFill>
                  <a:srgbClr val="002060"/>
                </a:solidFill>
              </a:rPr>
              <a:t>Summary</a:t>
            </a:r>
            <a:endParaRPr lang="sl-SI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l-SI" sz="2400" b="1" dirty="0" smtClean="0">
              <a:solidFill>
                <a:srgbClr val="3333CC"/>
              </a:solidFill>
            </a:endParaRPr>
          </a:p>
          <a:p>
            <a:pPr marL="0" indent="0">
              <a:buNone/>
            </a:pPr>
            <a:endParaRPr lang="sl-SI" sz="2400" b="1" dirty="0" smtClean="0">
              <a:solidFill>
                <a:srgbClr val="3333CC"/>
              </a:solidFill>
            </a:endParaRPr>
          </a:p>
          <a:p>
            <a:pPr marL="0" indent="0">
              <a:buNone/>
            </a:pPr>
            <a:endParaRPr lang="sl-SI" sz="24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l-SI" sz="2400" b="1" dirty="0" smtClean="0">
                <a:solidFill>
                  <a:srgbClr val="00B050"/>
                </a:solidFill>
              </a:rPr>
              <a:t>			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>
                <a:solidFill>
                  <a:srgbClr val="FFFFCC"/>
                </a:solidFill>
              </a:rPr>
              <a:t>18</a:t>
            </a:r>
            <a:endParaRPr lang="sl-SI" dirty="0">
              <a:solidFill>
                <a:srgbClr val="FFFFCC"/>
              </a:solidFill>
            </a:endParaRPr>
          </a:p>
        </p:txBody>
      </p:sp>
      <p:pic>
        <p:nvPicPr>
          <p:cNvPr id="8" name="Picture 2" descr="http://t2.gstatic.com/images?q=tbn:ANd9GcT4FqmHdKTy4yFtuqXaqXrNYyCs9Z4ZysC83HrSL2_wM9KwOowG-CBhbWK_2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23836">
            <a:off x="7317627" y="4738427"/>
            <a:ext cx="1724219" cy="1439366"/>
          </a:xfrm>
          <a:prstGeom prst="rect">
            <a:avLst/>
          </a:prstGeom>
          <a:noFill/>
        </p:spPr>
      </p:pic>
      <p:sp>
        <p:nvSpPr>
          <p:cNvPr id="9" name="Ograda datuma 3"/>
          <p:cNvSpPr>
            <a:spLocks noGrp="1"/>
          </p:cNvSpPr>
          <p:nvPr>
            <p:ph type="dt" sz="half" idx="10"/>
          </p:nvPr>
        </p:nvSpPr>
        <p:spPr>
          <a:xfrm>
            <a:off x="1295400" y="6477000"/>
            <a:ext cx="1022350" cy="381000"/>
          </a:xfrm>
        </p:spPr>
        <p:txBody>
          <a:bodyPr/>
          <a:lstStyle/>
          <a:p>
            <a:pPr>
              <a:defRPr/>
            </a:pPr>
            <a:r>
              <a:rPr lang="sl-SI" sz="900" dirty="0" smtClean="0"/>
              <a:t>18. 10. 2013</a:t>
            </a:r>
            <a:endParaRPr lang="sl-SI" sz="900" dirty="0"/>
          </a:p>
        </p:txBody>
      </p:sp>
      <p:sp>
        <p:nvSpPr>
          <p:cNvPr id="10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RES / </a:t>
            </a:r>
            <a:r>
              <a:rPr lang="en-GB" dirty="0" smtClean="0"/>
              <a:t>CHP Support in Slovenia</a:t>
            </a:r>
            <a:endParaRPr lang="en-GB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72882" y="1338104"/>
          <a:ext cx="6369685" cy="4526280"/>
        </p:xfrm>
        <a:graphic>
          <a:graphicData uri="http://schemas.openxmlformats.org/drawingml/2006/table">
            <a:tbl>
              <a:tblPr firstRow="1" firstCol="1" bandRow="1"/>
              <a:tblGrid>
                <a:gridCol w="1668145"/>
                <a:gridCol w="1596390"/>
                <a:gridCol w="1076960"/>
                <a:gridCol w="1014095"/>
                <a:gridCol w="101409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MAIN INDICATORS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2010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2011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2012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Production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GWh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403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515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654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Installed capacity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MW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104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168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332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Number of facilities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953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1,503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2,543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Contribution to the target share of RES in the use of gross final energy consumption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Percentage point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0.67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0.86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Contribution to the reduction of CO2 emissions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%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1.2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1.7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Primary energy saving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87400" algn="l"/>
                        </a:tabLs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787400" algn="l"/>
                        </a:tabLs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GWh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182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303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Costs for support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Million euros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36.8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63.1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89.8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Average costs of support for RES and CHP 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Verdana"/>
                        <a:buChar char="-"/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Facilities on RES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Verdana"/>
                        <a:buChar char="-"/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CHP facilities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EUR/MWh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68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71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64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98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111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75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98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111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75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Share of electricity in the new scheme in the total production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                        %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2.62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3.43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Investments in new facilities built in 2010 and 2011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Million euros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429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40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Employments on behalf of new facilities built in 2011 and 2011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Verdana"/>
                        <a:buChar char="-"/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Operation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Verdana"/>
                        <a:buChar char="-"/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Manufacturing, construction, installation 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Number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people/year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72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4,835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900" b="1" dirty="0">
                          <a:solidFill>
                            <a:srgbClr val="00B0F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100" dirty="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23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PoljeZBesedilom 1"/>
          <p:cNvSpPr txBox="1">
            <a:spLocks noChangeArrowheads="1"/>
          </p:cNvSpPr>
          <p:nvPr/>
        </p:nvSpPr>
        <p:spPr bwMode="auto">
          <a:xfrm>
            <a:off x="1475656" y="3140968"/>
            <a:ext cx="66007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Thank you for your attention!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pPr algn="ctr"/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The aim of the support scheme</a:t>
            </a:r>
          </a:p>
          <a:p>
            <a:pPr algn="ctr"/>
            <a:endParaRPr lang="en-GB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Renewable energy sources and supporting technologies </a:t>
            </a:r>
          </a:p>
          <a:p>
            <a:pPr algn="ctr"/>
            <a:endParaRPr lang="en-GB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Reference costs and the support level </a:t>
            </a:r>
          </a:p>
          <a:p>
            <a:pPr algn="ctr"/>
            <a:endParaRPr lang="en-GB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Types of support and the process of obtaining the support</a:t>
            </a:r>
          </a:p>
          <a:p>
            <a:pPr algn="ctr"/>
            <a:endParaRPr lang="en-GB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Effects of the support scheme</a:t>
            </a:r>
          </a:p>
          <a:p>
            <a:pPr algn="ctr"/>
            <a:endParaRPr lang="sl-SI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sl-SI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l-SI" sz="900" dirty="0" smtClean="0"/>
              <a:t>18. 10. 2013</a:t>
            </a:r>
            <a:endParaRPr lang="sl-SI" sz="900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1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RES / CHP </a:t>
            </a:r>
            <a:r>
              <a:rPr lang="sl-SI" dirty="0" err="1" smtClean="0"/>
              <a:t>Support</a:t>
            </a:r>
            <a:r>
              <a:rPr lang="sl-SI" dirty="0" smtClean="0"/>
              <a:t> in </a:t>
            </a:r>
            <a:r>
              <a:rPr lang="sl-SI" dirty="0" err="1" smtClean="0"/>
              <a:t>Slovenia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dirty="0" smtClean="0"/>
              <a:t/>
            </a:r>
            <a:br>
              <a:rPr lang="sl-SI" dirty="0" smtClean="0"/>
            </a:br>
            <a:r>
              <a:rPr lang="en-US" dirty="0" smtClean="0"/>
              <a:t>The </a:t>
            </a:r>
            <a:r>
              <a:rPr lang="en-US" dirty="0"/>
              <a:t>aim of the support scheme</a:t>
            </a:r>
            <a:br>
              <a:rPr lang="en-US" dirty="0"/>
            </a:br>
            <a:endParaRPr lang="sl-SI" dirty="0" smtClean="0"/>
          </a:p>
        </p:txBody>
      </p:sp>
      <p:sp>
        <p:nvSpPr>
          <p:cNvPr id="18435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Why does the state grant the support for electricity produced from RES and high-efficiency CHP?</a:t>
            </a:r>
          </a:p>
          <a:p>
            <a:pPr eaLnBrk="1" hangingPunct="1"/>
            <a:endParaRPr lang="en-GB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to compensate the difference between the production costs and revenues</a:t>
            </a:r>
          </a:p>
          <a:p>
            <a:pPr eaLnBrk="1" hangingPunct="1"/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incentives for investors</a:t>
            </a:r>
          </a:p>
          <a:p>
            <a:pPr eaLnBrk="1" hangingPunct="1">
              <a:buFont typeface="Arial" pitchFamily="34" charset="0"/>
              <a:buChar char="•"/>
            </a:pP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to achieve national objectives</a:t>
            </a:r>
          </a:p>
          <a:p>
            <a:pPr eaLnBrk="1" hangingPunct="1">
              <a:buFontTx/>
              <a:buChar char="-"/>
            </a:pP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Community Guidelines on State Aid for Environmental Protection (2008/C 82/01)</a:t>
            </a:r>
          </a:p>
          <a:p>
            <a:pPr eaLnBrk="1" hangingPunct="1">
              <a:buFontTx/>
              <a:buChar char="-"/>
            </a:pPr>
            <a:endParaRPr lang="en-GB" dirty="0" smtClean="0"/>
          </a:p>
          <a:p>
            <a:r>
              <a:rPr lang="en-GB" u="sng" dirty="0" smtClean="0">
                <a:solidFill>
                  <a:schemeClr val="accent6">
                    <a:lumMod val="75000"/>
                  </a:schemeClr>
                </a:solidFill>
              </a:rPr>
              <a:t>Basic grant allocation principle: </a:t>
            </a:r>
          </a:p>
          <a:p>
            <a:r>
              <a:rPr lang="en-GB" b="1" dirty="0" smtClean="0"/>
              <a:t>	</a:t>
            </a:r>
            <a:r>
              <a:rPr lang="en-GB" b="1" dirty="0" smtClean="0">
                <a:solidFill>
                  <a:srgbClr val="C00000"/>
                </a:solidFill>
              </a:rPr>
              <a:t>support may be granted only if the electricity generated in such facilities exceed the price of electricity from these facilities in the open electricity market.</a:t>
            </a:r>
            <a:endParaRPr lang="en-GB" dirty="0" smtClean="0">
              <a:solidFill>
                <a:srgbClr val="C00000"/>
              </a:solidFill>
            </a:endParaRPr>
          </a:p>
        </p:txBody>
      </p:sp>
      <p:sp>
        <p:nvSpPr>
          <p:cNvPr id="18437" name="Ograda številke diapoz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sl-SI" dirty="0"/>
              <a:t>2</a:t>
            </a:r>
            <a:endParaRPr lang="sl-SI" dirty="0" smtClean="0">
              <a:solidFill>
                <a:schemeClr val="tx1"/>
              </a:solidFill>
            </a:endParaRPr>
          </a:p>
        </p:txBody>
      </p:sp>
      <p:sp>
        <p:nvSpPr>
          <p:cNvPr id="8" name="Ograda datuma 3"/>
          <p:cNvSpPr>
            <a:spLocks noGrp="1"/>
          </p:cNvSpPr>
          <p:nvPr>
            <p:ph type="dt" sz="half" idx="10"/>
          </p:nvPr>
        </p:nvSpPr>
        <p:spPr>
          <a:xfrm>
            <a:off x="1295400" y="6477000"/>
            <a:ext cx="1022350" cy="381000"/>
          </a:xfrm>
        </p:spPr>
        <p:txBody>
          <a:bodyPr/>
          <a:lstStyle/>
          <a:p>
            <a:pPr>
              <a:defRPr/>
            </a:pPr>
            <a:r>
              <a:rPr lang="sl-SI" sz="900" dirty="0" smtClean="0"/>
              <a:t>18. 10. 2013</a:t>
            </a:r>
            <a:endParaRPr lang="sl-SI" sz="900" dirty="0"/>
          </a:p>
        </p:txBody>
      </p:sp>
      <p:sp>
        <p:nvSpPr>
          <p:cNvPr id="9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RES / </a:t>
            </a:r>
            <a:r>
              <a:rPr lang="en-GB" dirty="0" smtClean="0"/>
              <a:t>CHP Support in Slovenia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16369">
            <a:off x="5099400" y="2252526"/>
            <a:ext cx="3571894" cy="120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z="2300" dirty="0" smtClean="0"/>
              <a:t/>
            </a:r>
            <a:br>
              <a:rPr lang="sl-SI" sz="2300" dirty="0" smtClean="0"/>
            </a:br>
            <a:r>
              <a:rPr lang="en-US" sz="2000" dirty="0" smtClean="0"/>
              <a:t>Renewable </a:t>
            </a:r>
            <a:r>
              <a:rPr lang="en-US" sz="2000" dirty="0"/>
              <a:t>energy sources and supporting technologies </a:t>
            </a:r>
            <a:r>
              <a:rPr lang="sl-SI" sz="2000" dirty="0"/>
              <a:t>(1)</a:t>
            </a:r>
            <a:r>
              <a:rPr lang="en-US" sz="2000" dirty="0"/>
              <a:t/>
            </a:r>
            <a:br>
              <a:rPr lang="en-US" sz="2000" dirty="0"/>
            </a:br>
            <a:endParaRPr lang="sl-SI" sz="2000" dirty="0" smtClean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22275" y="954088"/>
            <a:ext cx="8470900" cy="5499248"/>
          </a:xfrm>
        </p:spPr>
        <p:txBody>
          <a:bodyPr/>
          <a:lstStyle/>
          <a:p>
            <a:pPr eaLnBrk="1" hangingPunct="1"/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Eligible for support from RES </a:t>
            </a:r>
            <a:r>
              <a:rPr lang="en-GB" sz="2000" b="1" dirty="0" smtClean="0">
                <a:solidFill>
                  <a:srgbClr val="FF0000"/>
                </a:solidFill>
                <a:latin typeface="Calibri"/>
              </a:rPr>
              <a:t>→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  electricity produced by energy technologies using: </a:t>
            </a:r>
          </a:p>
          <a:p>
            <a:pPr eaLnBrk="1" hangingPunct="1"/>
            <a:endParaRPr lang="en-GB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Hydropower </a:t>
            </a:r>
            <a:r>
              <a:rPr lang="en-GB" sz="1200" dirty="0" smtClean="0">
                <a:solidFill>
                  <a:srgbClr val="C00000"/>
                </a:solidFill>
              </a:rPr>
              <a:t>(ecologically acceptable flow)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Wind power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Solar power </a:t>
            </a:r>
            <a:r>
              <a:rPr lang="en-GB" sz="1200" dirty="0" smtClean="0">
                <a:solidFill>
                  <a:srgbClr val="C00000"/>
                </a:solidFill>
              </a:rPr>
              <a:t>(5 MW)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Geothermal energy </a:t>
            </a:r>
            <a:r>
              <a:rPr lang="en-GB" sz="1200" dirty="0" smtClean="0">
                <a:solidFill>
                  <a:srgbClr val="C00000"/>
                </a:solidFill>
              </a:rPr>
              <a:t>(potential bonus for useful heat)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Biomass </a:t>
            </a:r>
            <a:r>
              <a:rPr lang="en-GB" sz="1200" dirty="0" smtClean="0">
                <a:solidFill>
                  <a:srgbClr val="C00000"/>
                </a:solidFill>
              </a:rPr>
              <a:t>(min 60% efficiency, support depends on the type of biomass used)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Biogas </a:t>
            </a:r>
            <a:r>
              <a:rPr lang="en-GB" sz="1200" dirty="0" smtClean="0">
                <a:solidFill>
                  <a:srgbClr val="C00000"/>
                </a:solidFill>
              </a:rPr>
              <a:t>(bonus for useful heat and higher share of liquid manure; restriction on the use of cereals)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Sewage</a:t>
            </a:r>
            <a:r>
              <a:rPr lang="sl-SI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gas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Biodegradable waste</a:t>
            </a:r>
          </a:p>
          <a:p>
            <a:pPr>
              <a:buFont typeface="Arial" pitchFamily="34" charset="0"/>
              <a:buChar char="•"/>
            </a:pPr>
            <a:r>
              <a:rPr lang="en-GB" u="sng" dirty="0" smtClean="0">
                <a:solidFill>
                  <a:schemeClr val="accent6">
                    <a:lumMod val="75000"/>
                  </a:schemeClr>
                </a:solidFill>
              </a:rPr>
              <a:t>Other sources that meet the definition of RES – are considered individually in determining support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sl-SI" b="1" dirty="0" smtClean="0">
              <a:solidFill>
                <a:srgbClr val="C00000"/>
              </a:solidFill>
            </a:endParaRPr>
          </a:p>
          <a:p>
            <a:pPr algn="ctr"/>
            <a:r>
              <a:rPr lang="sl-SI" b="1" dirty="0" smtClean="0">
                <a:solidFill>
                  <a:srgbClr val="C00000"/>
                </a:solidFill>
              </a:rPr>
              <a:t>SUPPORT FOR ELECTRICITY FROM RES– </a:t>
            </a:r>
            <a:r>
              <a:rPr lang="sl-SI" b="1" u="sng" dirty="0" smtClean="0">
                <a:solidFill>
                  <a:srgbClr val="C00000"/>
                </a:solidFill>
              </a:rPr>
              <a:t>15 YEARS</a:t>
            </a:r>
          </a:p>
          <a:p>
            <a:pPr>
              <a:buFont typeface="Arial" pitchFamily="34" charset="0"/>
              <a:buChar char="•"/>
            </a:pPr>
            <a:endParaRPr lang="sl-SI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 dirty="0"/>
              <a:t>3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12" name="Pravokotnik 11"/>
          <p:cNvSpPr/>
          <p:nvPr/>
        </p:nvSpPr>
        <p:spPr bwMode="auto">
          <a:xfrm>
            <a:off x="6372200" y="1556792"/>
            <a:ext cx="2232248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PoljeZBesedilom 12"/>
          <p:cNvSpPr txBox="1"/>
          <p:nvPr/>
        </p:nvSpPr>
        <p:spPr>
          <a:xfrm rot="1230557">
            <a:off x="6340389" y="1754721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 smtClean="0">
                <a:solidFill>
                  <a:srgbClr val="C00000"/>
                </a:solidFill>
              </a:rPr>
              <a:t>SUSTAINABILITY CRITERIA</a:t>
            </a:r>
            <a:endParaRPr lang="sl-SI" sz="1600" dirty="0">
              <a:solidFill>
                <a:srgbClr val="C00000"/>
              </a:solidFill>
            </a:endParaRPr>
          </a:p>
        </p:txBody>
      </p:sp>
      <p:sp>
        <p:nvSpPr>
          <p:cNvPr id="14" name="Ograda datuma 3"/>
          <p:cNvSpPr>
            <a:spLocks noGrp="1"/>
          </p:cNvSpPr>
          <p:nvPr>
            <p:ph type="dt" sz="half" idx="10"/>
          </p:nvPr>
        </p:nvSpPr>
        <p:spPr>
          <a:xfrm>
            <a:off x="1295400" y="6477000"/>
            <a:ext cx="1022350" cy="381000"/>
          </a:xfrm>
        </p:spPr>
        <p:txBody>
          <a:bodyPr/>
          <a:lstStyle/>
          <a:p>
            <a:pPr>
              <a:defRPr/>
            </a:pPr>
            <a:r>
              <a:rPr lang="sl-SI" sz="900" dirty="0" smtClean="0"/>
              <a:t>18. 10. 2013</a:t>
            </a:r>
            <a:endParaRPr lang="sl-SI" sz="900" dirty="0"/>
          </a:p>
        </p:txBody>
      </p:sp>
      <p:sp>
        <p:nvSpPr>
          <p:cNvPr id="15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RES / </a:t>
            </a:r>
            <a:r>
              <a:rPr lang="en-GB" dirty="0" smtClean="0"/>
              <a:t>CHP Support in Slovenia</a:t>
            </a:r>
            <a:endParaRPr lang="en-GB" dirty="0"/>
          </a:p>
        </p:txBody>
      </p:sp>
      <p:sp>
        <p:nvSpPr>
          <p:cNvPr id="6" name="Desna puščica 5"/>
          <p:cNvSpPr/>
          <p:nvPr/>
        </p:nvSpPr>
        <p:spPr bwMode="auto">
          <a:xfrm>
            <a:off x="4355976" y="1124744"/>
            <a:ext cx="72008" cy="45719"/>
          </a:xfrm>
          <a:prstGeom prst="rightArrow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lika 11" descr="energetski_objekt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454462">
            <a:off x="6132495" y="4711204"/>
            <a:ext cx="3047317" cy="1591377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31640" y="0"/>
            <a:ext cx="7437438" cy="685800"/>
          </a:xfrm>
        </p:spPr>
        <p:txBody>
          <a:bodyPr/>
          <a:lstStyle/>
          <a:p>
            <a:r>
              <a:rPr lang="en-US" sz="2000" dirty="0"/>
              <a:t>Renewable energy sources and supporting technologies </a:t>
            </a:r>
            <a:r>
              <a:rPr lang="sl-SI" sz="2000" dirty="0" smtClean="0"/>
              <a:t>(2)</a:t>
            </a:r>
            <a:endParaRPr lang="sl-SI" sz="2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/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Eligible for support from CHP </a:t>
            </a:r>
            <a:r>
              <a:rPr lang="en-GB" sz="2000" b="1" dirty="0" smtClean="0">
                <a:solidFill>
                  <a:srgbClr val="FF0000"/>
                </a:solidFill>
                <a:latin typeface="Calibri"/>
              </a:rPr>
              <a:t>→  </a:t>
            </a:r>
            <a:r>
              <a:rPr lang="en-GB" b="1" dirty="0" smtClean="0">
                <a:solidFill>
                  <a:srgbClr val="2D2DB9">
                    <a:lumMod val="75000"/>
                  </a:srgbClr>
                </a:solidFill>
              </a:rPr>
              <a:t>electricity produced by following energy technologies using: </a:t>
            </a:r>
          </a:p>
          <a:p>
            <a:pPr eaLnBrk="1" hangingPunct="1"/>
            <a:endParaRPr lang="sl-SI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Combined cycle gas turbine with heat recovery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Steam backpressure turbine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Steam condensing extraction turbine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Gas turbine with heat recovery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Internal combustion engine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Microturbines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Steam engines</a:t>
            </a:r>
          </a:p>
          <a:p>
            <a:pPr>
              <a:buFont typeface="Arial" pitchFamily="34" charset="0"/>
              <a:buChar char="•"/>
            </a:pPr>
            <a:r>
              <a:rPr lang="en-GB" u="sng" dirty="0" smtClean="0">
                <a:solidFill>
                  <a:schemeClr val="accent6">
                    <a:lumMod val="75000"/>
                  </a:schemeClr>
                </a:solidFill>
              </a:rPr>
              <a:t>All other technologies in accordance with the definition of CHP–individual evaluation of support</a:t>
            </a:r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GB" sz="1200" dirty="0" smtClean="0">
                <a:solidFill>
                  <a:srgbClr val="C00000"/>
                </a:solidFill>
              </a:rPr>
              <a:t>(reference fuel: wood biomass, natural gas</a:t>
            </a:r>
            <a:r>
              <a:rPr lang="sl-SI" sz="1200" dirty="0" smtClean="0">
                <a:solidFill>
                  <a:srgbClr val="C00000"/>
                </a:solidFill>
              </a:rPr>
              <a:t> -</a:t>
            </a:r>
            <a:r>
              <a:rPr lang="en-GB" sz="1200" dirty="0" smtClean="0">
                <a:solidFill>
                  <a:srgbClr val="C00000"/>
                </a:solidFill>
              </a:rPr>
              <a:t> subject to useful heat,</a:t>
            </a:r>
          </a:p>
          <a:p>
            <a:r>
              <a:rPr lang="en-GB" sz="1200" dirty="0" smtClean="0">
                <a:solidFill>
                  <a:srgbClr val="C00000"/>
                </a:solidFill>
              </a:rPr>
              <a:t>	 75%, or 80% of fuel efficiency)</a:t>
            </a:r>
          </a:p>
          <a:p>
            <a:pPr algn="ctr"/>
            <a:r>
              <a:rPr lang="en-GB" b="1" dirty="0" smtClean="0">
                <a:solidFill>
                  <a:srgbClr val="C00000"/>
                </a:solidFill>
              </a:rPr>
              <a:t>SUPPORT FOR ELECTRICITY PRODUCED IN CHP</a:t>
            </a:r>
          </a:p>
          <a:p>
            <a:pPr algn="ctr"/>
            <a:r>
              <a:rPr lang="en-GB" b="1" dirty="0" smtClean="0">
                <a:solidFill>
                  <a:srgbClr val="C00000"/>
                </a:solidFill>
              </a:rPr>
              <a:t>– </a:t>
            </a:r>
            <a:r>
              <a:rPr lang="en-GB" b="1" u="sng" dirty="0" smtClean="0">
                <a:solidFill>
                  <a:srgbClr val="C00000"/>
                </a:solidFill>
              </a:rPr>
              <a:t>10 YEARS</a:t>
            </a:r>
          </a:p>
          <a:p>
            <a:endParaRPr lang="sl-SI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sl-SI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</a:pPr>
            <a:endParaRPr lang="sl-SI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/>
            <a:endParaRPr lang="sl-SI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/>
            <a:r>
              <a:rPr lang="sl-SI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 dirty="0"/>
              <a:t>4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13" name="PoljeZBesedilom 12"/>
          <p:cNvSpPr txBox="1"/>
          <p:nvPr/>
        </p:nvSpPr>
        <p:spPr>
          <a:xfrm rot="1343981">
            <a:off x="7060469" y="4244223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 smtClean="0">
                <a:solidFill>
                  <a:srgbClr val="C00000"/>
                </a:solidFill>
              </a:rPr>
              <a:t>SUSTAINABILITY CRITERIA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10" name="Ograda datuma 3"/>
          <p:cNvSpPr>
            <a:spLocks noGrp="1"/>
          </p:cNvSpPr>
          <p:nvPr>
            <p:ph type="dt" sz="half" idx="10"/>
          </p:nvPr>
        </p:nvSpPr>
        <p:spPr>
          <a:xfrm>
            <a:off x="1295400" y="6477000"/>
            <a:ext cx="1022350" cy="381000"/>
          </a:xfrm>
        </p:spPr>
        <p:txBody>
          <a:bodyPr/>
          <a:lstStyle/>
          <a:p>
            <a:pPr>
              <a:defRPr/>
            </a:pPr>
            <a:r>
              <a:rPr lang="sl-SI" sz="900" dirty="0" smtClean="0"/>
              <a:t>18. 10. 2013</a:t>
            </a:r>
            <a:endParaRPr lang="sl-SI" sz="900" dirty="0"/>
          </a:p>
        </p:txBody>
      </p:sp>
      <p:sp>
        <p:nvSpPr>
          <p:cNvPr id="11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RES / </a:t>
            </a:r>
            <a:r>
              <a:rPr lang="en-GB" dirty="0" smtClean="0"/>
              <a:t>CHP Support in Slovenia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Reference costs and the support level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What are the reference costs? </a:t>
            </a:r>
          </a:p>
          <a:p>
            <a:pPr>
              <a:buFont typeface="Arial" pitchFamily="34" charset="0"/>
              <a:buChar char="•"/>
            </a:pPr>
            <a:r>
              <a:rPr lang="en-GB" sz="1600" b="1" u="sng" dirty="0" smtClean="0">
                <a:solidFill>
                  <a:srgbClr val="C00000"/>
                </a:solidFill>
              </a:rPr>
              <a:t>They define the level of support.</a:t>
            </a:r>
            <a:endParaRPr lang="en-GB" sz="1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The annual costs of electricity production, in EUR/MWh</a:t>
            </a:r>
            <a:endParaRPr lang="en-GB" sz="1600" dirty="0" smtClean="0"/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Cost estimation is based on technological and operational parameters, and the annuity method of valuing investment costs</a:t>
            </a:r>
            <a:r>
              <a:rPr lang="sl-SI" sz="16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GB" sz="1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Investment costs (annual, determined by the annuity method) + operational costs</a:t>
            </a:r>
          </a:p>
          <a:p>
            <a:r>
              <a:rPr lang="en-GB" sz="1600" dirty="0" smtClean="0"/>
              <a:t>	</a:t>
            </a:r>
            <a:r>
              <a:rPr lang="en-GB" sz="1600" b="1" dirty="0" smtClean="0">
                <a:solidFill>
                  <a:srgbClr val="5598D8"/>
                </a:solidFill>
              </a:rPr>
              <a:t>(amortization, operation, maintenance, insurance)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Taken into account return on equity – 12%, for solar power plants 6,4% </a:t>
            </a:r>
            <a:endParaRPr lang="en-GB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Determination of the costs is transparently explained in the</a:t>
            </a:r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 Methodology for determining reference costs of electricity  generated from renewable resources</a:t>
            </a: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r>
              <a:rPr lang="en-GB" sz="1600" dirty="0" smtClean="0"/>
              <a:t>	</a:t>
            </a:r>
            <a:r>
              <a:rPr lang="en-GB" sz="1600" dirty="0" smtClean="0">
                <a:solidFill>
                  <a:srgbClr val="00B050"/>
                </a:solidFill>
                <a:hlinkClick r:id="rId2"/>
              </a:rPr>
              <a:t>http://www.mg.gov.si/fileadmin/mg.gov.si/pageuploads/Energetika/Sprejeti_predpisi/Met_RS_OVE_2009.pdf</a:t>
            </a:r>
            <a:endParaRPr lang="en-GB" sz="1600" dirty="0" smtClean="0">
              <a:solidFill>
                <a:srgbClr val="00B050"/>
              </a:solidFill>
            </a:endParaRPr>
          </a:p>
          <a:p>
            <a:r>
              <a:rPr lang="en-GB" sz="1600" dirty="0" smtClean="0">
                <a:solidFill>
                  <a:srgbClr val="00B050"/>
                </a:solidFill>
              </a:rPr>
              <a:t>	</a:t>
            </a:r>
            <a:r>
              <a:rPr lang="en-GB" sz="1600" dirty="0" smtClean="0">
                <a:solidFill>
                  <a:srgbClr val="00B050"/>
                </a:solidFill>
                <a:hlinkClick r:id="rId3"/>
              </a:rPr>
              <a:t>http://www.mg.gov.si/fileadmin/mg.gov.si/pageuploads/Energetika/Sprejeti_predpisi/Met_RS_SPTE_2009.pdf</a:t>
            </a:r>
            <a:endParaRPr lang="en-GB" sz="1600" dirty="0" smtClean="0">
              <a:solidFill>
                <a:srgbClr val="00B05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The reference costs change yearly, their value depends on the reference prices for energy.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In case of other subsidies the reference costs are reduced.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 dirty="0"/>
              <a:t>5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>
          <a:xfrm>
            <a:off x="1295400" y="6477000"/>
            <a:ext cx="1022350" cy="381000"/>
          </a:xfrm>
        </p:spPr>
        <p:txBody>
          <a:bodyPr/>
          <a:lstStyle/>
          <a:p>
            <a:pPr>
              <a:defRPr/>
            </a:pPr>
            <a:r>
              <a:rPr lang="sl-SI" sz="900" dirty="0" smtClean="0"/>
              <a:t>18. 10. 2013</a:t>
            </a:r>
            <a:endParaRPr lang="sl-SI" sz="900" dirty="0"/>
          </a:p>
        </p:txBody>
      </p:sp>
      <p:sp>
        <p:nvSpPr>
          <p:cNvPr id="8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RES / </a:t>
            </a:r>
            <a:r>
              <a:rPr lang="en-GB" dirty="0" smtClean="0"/>
              <a:t>CHP Support in Slovenia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000" dirty="0" smtClean="0"/>
              <a:t>Types of support </a:t>
            </a:r>
          </a:p>
        </p:txBody>
      </p:sp>
      <p:sp>
        <p:nvSpPr>
          <p:cNvPr id="23556" name="Ograda številke diapoz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sl-SI" dirty="0"/>
              <a:t>6</a:t>
            </a:r>
            <a:endParaRPr lang="sl-SI" dirty="0" smtClean="0">
              <a:solidFill>
                <a:schemeClr val="tx1"/>
              </a:solidFill>
            </a:endParaRPr>
          </a:p>
        </p:txBody>
      </p:sp>
      <p:pic>
        <p:nvPicPr>
          <p:cNvPr id="23558" name="Picture 7" descr="C:\Users\aspec\AppData\Local\Temp\Temporary Internet Files\Content.IE5\VOMOWZ11\MPj0438401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214438"/>
            <a:ext cx="1681163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oljeZBesedilom 7"/>
          <p:cNvSpPr txBox="1"/>
          <p:nvPr/>
        </p:nvSpPr>
        <p:spPr>
          <a:xfrm>
            <a:off x="6286512" y="1500174"/>
            <a:ext cx="2428875" cy="12001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sl-SI" dirty="0"/>
          </a:p>
          <a:p>
            <a:pPr>
              <a:defRPr/>
            </a:pPr>
            <a:r>
              <a:rPr lang="en-GB" dirty="0" smtClean="0"/>
              <a:t>Centre for support</a:t>
            </a:r>
          </a:p>
          <a:p>
            <a:pPr>
              <a:defRPr/>
            </a:pPr>
            <a:endParaRPr lang="sl-SI" dirty="0"/>
          </a:p>
        </p:txBody>
      </p:sp>
      <p:pic>
        <p:nvPicPr>
          <p:cNvPr id="23560" name="Picture 7" descr="C:\Users\aspec\AppData\Local\Temp\Temporary Internet Files\Content.IE5\VOMOWZ11\MPj0438401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4429125"/>
            <a:ext cx="1681162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jeZBesedilom 9"/>
          <p:cNvSpPr txBox="1"/>
          <p:nvPr/>
        </p:nvSpPr>
        <p:spPr>
          <a:xfrm>
            <a:off x="4000496" y="3214686"/>
            <a:ext cx="17145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sl-SI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</a:t>
            </a:r>
            <a:endParaRPr lang="sl-SI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23562" name="Raven konektor 11"/>
          <p:cNvCxnSpPr>
            <a:cxnSpLocks noChangeShapeType="1"/>
          </p:cNvCxnSpPr>
          <p:nvPr/>
        </p:nvCxnSpPr>
        <p:spPr bwMode="auto">
          <a:xfrm>
            <a:off x="214282" y="3214686"/>
            <a:ext cx="87153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3563" name="Raven konektor 14"/>
          <p:cNvCxnSpPr>
            <a:cxnSpLocks noChangeShapeType="1"/>
          </p:cNvCxnSpPr>
          <p:nvPr/>
        </p:nvCxnSpPr>
        <p:spPr bwMode="auto">
          <a:xfrm>
            <a:off x="214282" y="3643314"/>
            <a:ext cx="87153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6" name="PoljeZBesedilom 15"/>
          <p:cNvSpPr txBox="1"/>
          <p:nvPr/>
        </p:nvSpPr>
        <p:spPr>
          <a:xfrm>
            <a:off x="285750" y="714356"/>
            <a:ext cx="63579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Guaranteed purchase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PoljeZBesedilom 16"/>
          <p:cNvSpPr txBox="1"/>
          <p:nvPr/>
        </p:nvSpPr>
        <p:spPr>
          <a:xfrm>
            <a:off x="285720" y="3714752"/>
            <a:ext cx="55104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Operational support</a:t>
            </a: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23566" name="Raven puščični konektor 27"/>
          <p:cNvCxnSpPr>
            <a:cxnSpLocks noChangeShapeType="1"/>
          </p:cNvCxnSpPr>
          <p:nvPr/>
        </p:nvCxnSpPr>
        <p:spPr bwMode="auto">
          <a:xfrm>
            <a:off x="2071688" y="1643063"/>
            <a:ext cx="4071937" cy="1587"/>
          </a:xfrm>
          <a:prstGeom prst="straightConnector1">
            <a:avLst/>
          </a:prstGeom>
          <a:noFill/>
          <a:ln w="5080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3567" name="PoljeZBesedilom 29"/>
          <p:cNvSpPr txBox="1">
            <a:spLocks noChangeArrowheads="1"/>
          </p:cNvSpPr>
          <p:nvPr/>
        </p:nvSpPr>
        <p:spPr bwMode="auto">
          <a:xfrm>
            <a:off x="2143125" y="1214438"/>
            <a:ext cx="3571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 smtClean="0"/>
              <a:t>Electricity</a:t>
            </a:r>
            <a:endParaRPr lang="en-GB" dirty="0"/>
          </a:p>
        </p:txBody>
      </p:sp>
      <p:cxnSp>
        <p:nvCxnSpPr>
          <p:cNvPr id="31" name="Raven puščični konektor 30"/>
          <p:cNvCxnSpPr/>
          <p:nvPr/>
        </p:nvCxnSpPr>
        <p:spPr bwMode="auto">
          <a:xfrm>
            <a:off x="2071688" y="2071688"/>
            <a:ext cx="4071937" cy="1587"/>
          </a:xfrm>
          <a:prstGeom prst="straightConnector1">
            <a:avLst/>
          </a:prstGeom>
          <a:noFill/>
          <a:ln w="508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3569" name="PoljeZBesedilom 31"/>
          <p:cNvSpPr txBox="1">
            <a:spLocks noChangeArrowheads="1"/>
          </p:cNvSpPr>
          <p:nvPr/>
        </p:nvSpPr>
        <p:spPr bwMode="auto">
          <a:xfrm>
            <a:off x="2357438" y="1714500"/>
            <a:ext cx="3714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 smtClean="0"/>
              <a:t>Guaranteed purchase</a:t>
            </a:r>
            <a:endParaRPr lang="en-GB" dirty="0"/>
          </a:p>
        </p:txBody>
      </p:sp>
      <p:sp>
        <p:nvSpPr>
          <p:cNvPr id="33" name="PoljeZBesedilom 32"/>
          <p:cNvSpPr txBox="1"/>
          <p:nvPr/>
        </p:nvSpPr>
        <p:spPr>
          <a:xfrm>
            <a:off x="6286500" y="6000750"/>
            <a:ext cx="2428875" cy="369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dirty="0" smtClean="0"/>
              <a:t>Centre for Support</a:t>
            </a:r>
            <a:endParaRPr lang="en-GB" dirty="0"/>
          </a:p>
        </p:txBody>
      </p:sp>
      <p:sp>
        <p:nvSpPr>
          <p:cNvPr id="23571" name="PoljeZBesedilom 34"/>
          <p:cNvSpPr txBox="1">
            <a:spLocks noChangeArrowheads="1"/>
          </p:cNvSpPr>
          <p:nvPr/>
        </p:nvSpPr>
        <p:spPr bwMode="auto">
          <a:xfrm>
            <a:off x="2286000" y="4929188"/>
            <a:ext cx="3571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 smtClean="0"/>
              <a:t>Electricity</a:t>
            </a:r>
            <a:endParaRPr lang="en-GB" dirty="0"/>
          </a:p>
        </p:txBody>
      </p:sp>
      <p:cxnSp>
        <p:nvCxnSpPr>
          <p:cNvPr id="36" name="Raven puščični konektor 35"/>
          <p:cNvCxnSpPr/>
          <p:nvPr/>
        </p:nvCxnSpPr>
        <p:spPr bwMode="auto">
          <a:xfrm>
            <a:off x="2071688" y="6215063"/>
            <a:ext cx="4071937" cy="1587"/>
          </a:xfrm>
          <a:prstGeom prst="straightConnector1">
            <a:avLst/>
          </a:prstGeom>
          <a:noFill/>
          <a:ln w="508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3573" name="PoljeZBesedilom 36"/>
          <p:cNvSpPr txBox="1">
            <a:spLocks noChangeArrowheads="1"/>
          </p:cNvSpPr>
          <p:nvPr/>
        </p:nvSpPr>
        <p:spPr bwMode="auto">
          <a:xfrm>
            <a:off x="2428875" y="5857875"/>
            <a:ext cx="3643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 smtClean="0"/>
              <a:t>Operational support</a:t>
            </a:r>
            <a:endParaRPr lang="en-GB" dirty="0"/>
          </a:p>
        </p:txBody>
      </p:sp>
      <p:sp>
        <p:nvSpPr>
          <p:cNvPr id="41" name="Elipsa 40"/>
          <p:cNvSpPr/>
          <p:nvPr/>
        </p:nvSpPr>
        <p:spPr bwMode="auto">
          <a:xfrm>
            <a:off x="6215063" y="4786313"/>
            <a:ext cx="2071687" cy="1000125"/>
          </a:xfrm>
          <a:prstGeom prst="ellipse">
            <a:avLst/>
          </a:prstGeom>
          <a:gradFill>
            <a:gsLst>
              <a:gs pos="0">
                <a:schemeClr val="bg2">
                  <a:lumMod val="20000"/>
                  <a:lumOff val="80000"/>
                </a:schemeClr>
              </a:gs>
              <a:gs pos="35000">
                <a:srgbClr val="DF273E"/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27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rIns="0" bIns="0"/>
          <a:lstStyle/>
          <a:p>
            <a:pPr>
              <a:defRPr/>
            </a:pPr>
            <a:endParaRPr lang="sl-SI"/>
          </a:p>
        </p:txBody>
      </p:sp>
      <p:sp>
        <p:nvSpPr>
          <p:cNvPr id="23575" name="PoljeZBesedilom 41"/>
          <p:cNvSpPr txBox="1">
            <a:spLocks noChangeArrowheads="1"/>
          </p:cNvSpPr>
          <p:nvPr/>
        </p:nvSpPr>
        <p:spPr bwMode="auto">
          <a:xfrm>
            <a:off x="6715125" y="4929188"/>
            <a:ext cx="10715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 smtClean="0"/>
              <a:t>Selling in the market</a:t>
            </a:r>
            <a:endParaRPr lang="en-GB" dirty="0"/>
          </a:p>
        </p:txBody>
      </p:sp>
      <p:grpSp>
        <p:nvGrpSpPr>
          <p:cNvPr id="23576" name="Skupina 52"/>
          <p:cNvGrpSpPr>
            <a:grpSpLocks/>
          </p:cNvGrpSpPr>
          <p:nvPr/>
        </p:nvGrpSpPr>
        <p:grpSpPr bwMode="auto">
          <a:xfrm>
            <a:off x="1928813" y="4572000"/>
            <a:ext cx="4214812" cy="1428750"/>
            <a:chOff x="1928794" y="4857760"/>
            <a:chExt cx="4214842" cy="1428760"/>
          </a:xfrm>
        </p:grpSpPr>
        <p:cxnSp>
          <p:nvCxnSpPr>
            <p:cNvPr id="23579" name="Raven puščični konektor 33"/>
            <p:cNvCxnSpPr>
              <a:cxnSpLocks noChangeShapeType="1"/>
            </p:cNvCxnSpPr>
            <p:nvPr/>
          </p:nvCxnSpPr>
          <p:spPr bwMode="auto">
            <a:xfrm>
              <a:off x="2071670" y="5572140"/>
              <a:ext cx="4071966" cy="1588"/>
            </a:xfrm>
            <a:prstGeom prst="straightConnector1">
              <a:avLst/>
            </a:prstGeom>
            <a:noFill/>
            <a:ln w="50800" algn="ctr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sp>
          <p:nvSpPr>
            <p:cNvPr id="48" name="Lok 47"/>
            <p:cNvSpPr/>
            <p:nvPr/>
          </p:nvSpPr>
          <p:spPr bwMode="auto">
            <a:xfrm>
              <a:off x="2071670" y="4857760"/>
              <a:ext cx="428628" cy="1428760"/>
            </a:xfrm>
            <a:prstGeom prst="arc">
              <a:avLst/>
            </a:prstGeom>
            <a:noFill/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tIns="0" rIns="0" bIns="0"/>
            <a:lstStyle/>
            <a:p>
              <a:pPr>
                <a:defRPr/>
              </a:pPr>
              <a:endParaRPr lang="sl-SI"/>
            </a:p>
          </p:txBody>
        </p:sp>
        <p:cxnSp>
          <p:nvCxnSpPr>
            <p:cNvPr id="23581" name="Raven puščični konektor 48"/>
            <p:cNvCxnSpPr>
              <a:cxnSpLocks noChangeShapeType="1"/>
              <a:endCxn id="48" idx="0"/>
            </p:cNvCxnSpPr>
            <p:nvPr/>
          </p:nvCxnSpPr>
          <p:spPr bwMode="auto">
            <a:xfrm>
              <a:off x="1928794" y="4857760"/>
              <a:ext cx="357191" cy="1588"/>
            </a:xfrm>
            <a:prstGeom prst="straightConnector1">
              <a:avLst/>
            </a:prstGeom>
            <a:noFill/>
            <a:ln w="50800" algn="ctr">
              <a:solidFill>
                <a:srgbClr val="FF0000"/>
              </a:solidFill>
              <a:round/>
              <a:headEnd type="arrow" w="med" len="med"/>
              <a:tailEnd/>
            </a:ln>
          </p:spPr>
        </p:cxnSp>
      </p:grpSp>
      <p:sp>
        <p:nvSpPr>
          <p:cNvPr id="54" name="Elipsa 53"/>
          <p:cNvSpPr/>
          <p:nvPr/>
        </p:nvSpPr>
        <p:spPr bwMode="auto">
          <a:xfrm>
            <a:off x="285720" y="4429132"/>
            <a:ext cx="1500217" cy="714370"/>
          </a:xfrm>
          <a:prstGeom prst="ellipse">
            <a:avLst/>
          </a:prstGeom>
          <a:gradFill>
            <a:gsLst>
              <a:gs pos="0">
                <a:schemeClr val="bg2">
                  <a:lumMod val="20000"/>
                  <a:lumOff val="80000"/>
                </a:schemeClr>
              </a:gs>
              <a:gs pos="35000">
                <a:srgbClr val="DF273E"/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27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rIns="0" bIns="0"/>
          <a:lstStyle/>
          <a:p>
            <a:pPr>
              <a:defRPr/>
            </a:pPr>
            <a:endParaRPr lang="sl-SI"/>
          </a:p>
        </p:txBody>
      </p:sp>
      <p:sp>
        <p:nvSpPr>
          <p:cNvPr id="23578" name="PoljeZBesedilom 54"/>
          <p:cNvSpPr txBox="1">
            <a:spLocks noChangeArrowheads="1"/>
          </p:cNvSpPr>
          <p:nvPr/>
        </p:nvSpPr>
        <p:spPr bwMode="auto">
          <a:xfrm>
            <a:off x="395535" y="4429132"/>
            <a:ext cx="1390401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400" dirty="0" smtClean="0"/>
              <a:t>Own consumption</a:t>
            </a:r>
          </a:p>
          <a:p>
            <a:endParaRPr lang="sl-SI" dirty="0"/>
          </a:p>
        </p:txBody>
      </p:sp>
      <p:sp>
        <p:nvSpPr>
          <p:cNvPr id="30" name="Ograda datuma 3"/>
          <p:cNvSpPr>
            <a:spLocks noGrp="1"/>
          </p:cNvSpPr>
          <p:nvPr>
            <p:ph type="dt" sz="half" idx="10"/>
          </p:nvPr>
        </p:nvSpPr>
        <p:spPr>
          <a:xfrm>
            <a:off x="1295400" y="6477000"/>
            <a:ext cx="1022350" cy="381000"/>
          </a:xfrm>
        </p:spPr>
        <p:txBody>
          <a:bodyPr/>
          <a:lstStyle/>
          <a:p>
            <a:pPr>
              <a:defRPr/>
            </a:pPr>
            <a:r>
              <a:rPr lang="sl-SI" sz="900" dirty="0" smtClean="0"/>
              <a:t>18. 10. 2013</a:t>
            </a:r>
            <a:endParaRPr lang="sl-SI" sz="900" dirty="0"/>
          </a:p>
        </p:txBody>
      </p:sp>
      <p:sp>
        <p:nvSpPr>
          <p:cNvPr id="32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RES / CHP </a:t>
            </a:r>
            <a:r>
              <a:rPr lang="en-GB" dirty="0" smtClean="0"/>
              <a:t>Support in Slovenia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000" dirty="0" smtClean="0"/>
              <a:t>Procedure for obtaining support</a:t>
            </a:r>
            <a:r>
              <a:rPr lang="sl-SI" sz="2000" dirty="0" smtClean="0"/>
              <a:t> </a:t>
            </a:r>
            <a:r>
              <a:rPr lang="en-GB" sz="2000" dirty="0" smtClean="0"/>
              <a:t>(1</a:t>
            </a:r>
            <a:r>
              <a:rPr lang="sl-SI" sz="2000" dirty="0" smtClean="0"/>
              <a:t>)</a:t>
            </a:r>
          </a:p>
        </p:txBody>
      </p:sp>
      <p:sp>
        <p:nvSpPr>
          <p:cNvPr id="22533" name="Ograda številke diapoz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sl-SI" dirty="0"/>
              <a:t>7</a:t>
            </a:r>
            <a:endParaRPr lang="sl-SI" dirty="0" smtClean="0">
              <a:solidFill>
                <a:schemeClr val="tx1"/>
              </a:solidFill>
            </a:endParaRPr>
          </a:p>
        </p:txBody>
      </p:sp>
      <p:sp>
        <p:nvSpPr>
          <p:cNvPr id="8" name="Ograda vsebine 2"/>
          <p:cNvSpPr>
            <a:spLocks noGrp="1"/>
          </p:cNvSpPr>
          <p:nvPr>
            <p:ph idx="1"/>
          </p:nvPr>
        </p:nvSpPr>
        <p:spPr>
          <a:xfrm>
            <a:off x="422275" y="954088"/>
            <a:ext cx="8470900" cy="5499248"/>
          </a:xfrm>
        </p:spPr>
        <p:txBody>
          <a:bodyPr/>
          <a:lstStyle/>
          <a:p>
            <a:pPr eaLnBrk="1" hangingPunct="1"/>
            <a:endParaRPr lang="sl-SI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/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Requirements:</a:t>
            </a:r>
          </a:p>
          <a:p>
            <a:pPr eaLnBrk="1" hangingPunct="1"/>
            <a:endParaRPr lang="en-GB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Generating facility in operation</a:t>
            </a:r>
          </a:p>
          <a:p>
            <a:pPr lvl="1" eaLnBrk="1" hangingPunct="1">
              <a:buFont typeface="Arial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Valid declaration for production facility </a:t>
            </a:r>
            <a:r>
              <a:rPr lang="en-GB" sz="1400" b="1" dirty="0" smtClean="0">
                <a:solidFill>
                  <a:srgbClr val="5598D8"/>
                </a:solidFill>
                <a:ea typeface="+mn-ea"/>
                <a:cs typeface="+mn-cs"/>
              </a:rPr>
              <a:t>(application filed at AGEN-RS, final decision)</a:t>
            </a:r>
          </a:p>
          <a:p>
            <a:pPr lvl="1" eaLnBrk="1" hangingPunct="1">
              <a:buFont typeface="Arial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Issuing and transferring guarantees of the origin to the Centre of Support </a:t>
            </a:r>
            <a:r>
              <a:rPr lang="en-GB" sz="1400" b="1" dirty="0" smtClean="0">
                <a:solidFill>
                  <a:srgbClr val="5598D8"/>
                </a:solidFill>
                <a:ea typeface="+mn-ea"/>
                <a:cs typeface="+mn-cs"/>
              </a:rPr>
              <a:t>(Application for Opening a Producer‘s Account)</a:t>
            </a:r>
          </a:p>
          <a:p>
            <a:pPr lvl="1" eaLnBrk="1" hangingPunct="1">
              <a:buFont typeface="Arial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Measurements of the net electricity generated </a:t>
            </a:r>
            <a:r>
              <a:rPr lang="en-GB" sz="1400" b="1" dirty="0" smtClean="0">
                <a:solidFill>
                  <a:srgbClr val="5598D8"/>
                </a:solidFill>
                <a:ea typeface="+mn-ea"/>
                <a:cs typeface="+mn-cs"/>
              </a:rPr>
              <a:t>(N=B-</a:t>
            </a:r>
            <a:r>
              <a:rPr lang="sl-SI" sz="1400" b="1" dirty="0" smtClean="0">
                <a:solidFill>
                  <a:srgbClr val="5598D8"/>
                </a:solidFill>
                <a:ea typeface="+mn-ea"/>
                <a:cs typeface="+mn-cs"/>
              </a:rPr>
              <a:t>OC</a:t>
            </a:r>
            <a:r>
              <a:rPr lang="en-GB" sz="1400" b="1" dirty="0" smtClean="0">
                <a:solidFill>
                  <a:srgbClr val="5598D8"/>
                </a:solidFill>
                <a:ea typeface="+mn-ea"/>
                <a:cs typeface="+mn-cs"/>
              </a:rPr>
              <a:t>)</a:t>
            </a:r>
          </a:p>
          <a:p>
            <a:pPr lvl="1" eaLnBrk="1" hangingPunct="1">
              <a:buFont typeface="Arial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Age of production facility up to 15</a:t>
            </a:r>
            <a:r>
              <a:rPr lang="sl-SI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years (RES) and up to 10 years (CHP)</a:t>
            </a:r>
          </a:p>
          <a:p>
            <a:pPr lvl="1" eaLnBrk="1" hangingPunct="1">
              <a:buFont typeface="Arial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Fulfilment of sustainability criteria </a:t>
            </a:r>
          </a:p>
          <a:p>
            <a:pPr marL="457200" lvl="1" indent="0" eaLnBrk="1" hangingPunct="1"/>
            <a:endParaRPr lang="en-GB" dirty="0" smtClean="0"/>
          </a:p>
          <a:p>
            <a:pPr marL="457200" lvl="1" indent="0" eaLnBrk="1" hangingPunct="1"/>
            <a:endParaRPr lang="sl-SI" dirty="0" smtClean="0"/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>
          <a:xfrm>
            <a:off x="1295400" y="6477000"/>
            <a:ext cx="1022350" cy="381000"/>
          </a:xfrm>
        </p:spPr>
        <p:txBody>
          <a:bodyPr/>
          <a:lstStyle/>
          <a:p>
            <a:pPr>
              <a:defRPr/>
            </a:pPr>
            <a:r>
              <a:rPr lang="sl-SI" sz="900" dirty="0" smtClean="0"/>
              <a:t>18. 10. 2013</a:t>
            </a:r>
            <a:endParaRPr lang="sl-SI" sz="900" dirty="0"/>
          </a:p>
        </p:txBody>
      </p:sp>
      <p:sp>
        <p:nvSpPr>
          <p:cNvPr id="9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RES / </a:t>
            </a:r>
            <a:r>
              <a:rPr lang="en-GB" dirty="0" smtClean="0"/>
              <a:t>CHP Support in Slovenia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Procedure for obtaining support </a:t>
            </a:r>
            <a:r>
              <a:rPr lang="en-US" sz="2000" dirty="0" smtClean="0"/>
              <a:t>(</a:t>
            </a:r>
            <a:r>
              <a:rPr lang="sl-SI" sz="2000" dirty="0" smtClean="0"/>
              <a:t>2</a:t>
            </a:r>
            <a:r>
              <a:rPr lang="en-US" sz="2000" dirty="0" smtClean="0"/>
              <a:t>)</a:t>
            </a:r>
            <a:endParaRPr lang="sl-SI" sz="2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22275" y="954088"/>
            <a:ext cx="8470900" cy="5499248"/>
          </a:xfrm>
        </p:spPr>
        <p:txBody>
          <a:bodyPr/>
          <a:lstStyle/>
          <a:p>
            <a:pPr eaLnBrk="1" hangingPunct="1"/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Application for obtaining a decision on support:</a:t>
            </a:r>
          </a:p>
          <a:p>
            <a:pPr lvl="1" eaLnBrk="1" hangingPunct="1">
              <a:buFont typeface="Arial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Information on a producer – an owner or a tenant of the production facility</a:t>
            </a:r>
          </a:p>
          <a:p>
            <a:pPr lvl="1" eaLnBrk="1" hangingPunct="1">
              <a:buFont typeface="Arial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Estimation of the production, data on beginning of operation</a:t>
            </a:r>
          </a:p>
          <a:p>
            <a:pPr lvl="1" eaLnBrk="1" hangingPunct="1">
              <a:buFont typeface="Arial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Information on metering devices, which measure net production</a:t>
            </a:r>
          </a:p>
          <a:p>
            <a:pPr lvl="1" eaLnBrk="1" hangingPunct="1">
              <a:buFont typeface="Arial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Data on all subsidies received</a:t>
            </a:r>
          </a:p>
          <a:p>
            <a:pPr lvl="1" eaLnBrk="1" hangingPunct="1">
              <a:buFont typeface="Arial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The type of the requested support </a:t>
            </a:r>
          </a:p>
          <a:p>
            <a:pPr lvl="1" eaLnBrk="1" hangingPunct="1">
              <a:buFont typeface="Arial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Operating permit, contract on the access</a:t>
            </a:r>
          </a:p>
          <a:p>
            <a:pPr eaLnBrk="1" hangingPunct="1"/>
            <a:r>
              <a:rPr lang="sl-SI" dirty="0"/>
              <a:t>							 </a:t>
            </a:r>
            <a:endParaRPr lang="sl-SI" dirty="0" smtClean="0"/>
          </a:p>
          <a:p>
            <a:pPr eaLnBrk="1" hangingPunct="1"/>
            <a:r>
              <a:rPr lang="sl-SI" dirty="0"/>
              <a:t>	</a:t>
            </a:r>
            <a:r>
              <a:rPr lang="sl-SI" dirty="0" smtClean="0"/>
              <a:t>						</a:t>
            </a:r>
            <a:endParaRPr lang="sl-SI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/>
            <a:endParaRPr lang="sl-SI" dirty="0"/>
          </a:p>
          <a:p>
            <a:pPr eaLnBrk="1" hangingPunct="1"/>
            <a:r>
              <a:rPr lang="sl-SI" dirty="0" smtClean="0"/>
              <a:t>							</a:t>
            </a:r>
            <a:r>
              <a:rPr lang="en-GB" dirty="0" smtClean="0"/>
              <a:t>   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Decision</a:t>
            </a:r>
            <a:endParaRPr lang="en-GB" dirty="0" smtClean="0"/>
          </a:p>
          <a:p>
            <a:pPr eaLnBrk="1" hangingPunct="1"/>
            <a:endParaRPr lang="sl-SI" dirty="0"/>
          </a:p>
          <a:p>
            <a:pPr eaLnBrk="1" hangingPunct="1"/>
            <a:r>
              <a:rPr lang="sl-SI" dirty="0"/>
              <a:t>			         			</a:t>
            </a:r>
            <a:endParaRPr lang="sl-SI" dirty="0" smtClean="0"/>
          </a:p>
          <a:p>
            <a:pPr eaLnBrk="1" hangingPunct="1"/>
            <a:r>
              <a:rPr lang="sl-SI" dirty="0" smtClean="0">
                <a:solidFill>
                  <a:schemeClr val="accent6">
                    <a:lumMod val="75000"/>
                  </a:schemeClr>
                </a:solidFill>
              </a:rPr>
              <a:t>					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Contract for the provision of support 						– Centre for Support 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 dirty="0"/>
              <a:t>8</a:t>
            </a:r>
          </a:p>
        </p:txBody>
      </p:sp>
      <p:sp>
        <p:nvSpPr>
          <p:cNvPr id="7" name="Prisekana desna puščica 6"/>
          <p:cNvSpPr>
            <a:spLocks noChangeArrowheads="1"/>
          </p:cNvSpPr>
          <p:nvPr/>
        </p:nvSpPr>
        <p:spPr bwMode="auto">
          <a:xfrm rot="5400000">
            <a:off x="6444555" y="4076725"/>
            <a:ext cx="647700" cy="360362"/>
          </a:xfrm>
          <a:prstGeom prst="notchedRightArrow">
            <a:avLst>
              <a:gd name="adj1" fmla="val 50000"/>
              <a:gd name="adj2" fmla="val 49927"/>
            </a:avLst>
          </a:prstGeom>
          <a:solidFill>
            <a:srgbClr val="DF273E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tIns="0" rIns="0" bIns="0"/>
          <a:lstStyle/>
          <a:p>
            <a:pPr>
              <a:defRPr/>
            </a:pPr>
            <a:endParaRPr lang="sl-SI"/>
          </a:p>
        </p:txBody>
      </p:sp>
      <p:sp>
        <p:nvSpPr>
          <p:cNvPr id="8" name="Prisekana desna puščica 7"/>
          <p:cNvSpPr>
            <a:spLocks noChangeArrowheads="1"/>
          </p:cNvSpPr>
          <p:nvPr/>
        </p:nvSpPr>
        <p:spPr bwMode="auto">
          <a:xfrm rot="5400000">
            <a:off x="6444555" y="5049019"/>
            <a:ext cx="647700" cy="360362"/>
          </a:xfrm>
          <a:prstGeom prst="notchedRightArrow">
            <a:avLst>
              <a:gd name="adj1" fmla="val 50000"/>
              <a:gd name="adj2" fmla="val 49927"/>
            </a:avLst>
          </a:prstGeom>
          <a:solidFill>
            <a:srgbClr val="DF273E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tIns="0" rIns="0" bIns="0"/>
          <a:lstStyle/>
          <a:p>
            <a:pPr>
              <a:defRPr/>
            </a:pPr>
            <a:endParaRPr lang="sl-SI"/>
          </a:p>
        </p:txBody>
      </p:sp>
      <p:sp>
        <p:nvSpPr>
          <p:cNvPr id="9" name="Ograda datuma 3"/>
          <p:cNvSpPr>
            <a:spLocks noGrp="1"/>
          </p:cNvSpPr>
          <p:nvPr>
            <p:ph type="dt" sz="half" idx="10"/>
          </p:nvPr>
        </p:nvSpPr>
        <p:spPr>
          <a:xfrm>
            <a:off x="1331640" y="6477000"/>
            <a:ext cx="1022350" cy="381000"/>
          </a:xfrm>
        </p:spPr>
        <p:txBody>
          <a:bodyPr/>
          <a:lstStyle/>
          <a:p>
            <a:pPr>
              <a:defRPr/>
            </a:pPr>
            <a:r>
              <a:rPr lang="sl-SI" sz="900" dirty="0" smtClean="0"/>
              <a:t>18. 10. 2013</a:t>
            </a:r>
            <a:endParaRPr lang="sl-SI" sz="900" dirty="0"/>
          </a:p>
        </p:txBody>
      </p:sp>
      <p:sp>
        <p:nvSpPr>
          <p:cNvPr id="10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RES / </a:t>
            </a:r>
            <a:r>
              <a:rPr lang="en-GB" dirty="0" smtClean="0"/>
              <a:t>CHP Support in Slovenia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789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O prezentacija">
  <a:themeElements>
    <a:clrScheme name="AERS 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ERS PowerPoi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l-S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l-S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AERS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RS PowerPoin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ERS PowerPoin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RS PowerPoin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RS PowerPoi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RS PowerPoi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RS PowerPoi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isarn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SLO prezentacija</Template>
  <TotalTime>7988</TotalTime>
  <Words>1060</Words>
  <Application>Microsoft Office PowerPoint</Application>
  <PresentationFormat>Diaprojekcija na zaslonu (4:3)</PresentationFormat>
  <Paragraphs>320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19</vt:i4>
      </vt:variant>
    </vt:vector>
  </HeadingPairs>
  <TitlesOfParts>
    <vt:vector size="20" baseType="lpstr">
      <vt:lpstr>SLO prezentacija</vt:lpstr>
      <vt:lpstr> RES/CHP Support Scheme in Slovenia</vt:lpstr>
      <vt:lpstr>Content</vt:lpstr>
      <vt:lpstr> The aim of the support scheme </vt:lpstr>
      <vt:lpstr> Renewable energy sources and supporting technologies (1) </vt:lpstr>
      <vt:lpstr>Renewable energy sources and supporting technologies (2)</vt:lpstr>
      <vt:lpstr>Reference costs and the support level </vt:lpstr>
      <vt:lpstr>Types of support </vt:lpstr>
      <vt:lpstr>Procedure for obtaining support (1)</vt:lpstr>
      <vt:lpstr>Procedure for obtaining support (2)</vt:lpstr>
      <vt:lpstr>Decision on granting support</vt:lpstr>
      <vt:lpstr> Effects of the support scheme (1) </vt:lpstr>
      <vt:lpstr> Effects of the support scheme (2) </vt:lpstr>
      <vt:lpstr>Effects of the support scheme (3)</vt:lpstr>
      <vt:lpstr>Effects of the support scheme (4)</vt:lpstr>
      <vt:lpstr>Effects of the support scheme (5)</vt:lpstr>
      <vt:lpstr>Effects of the support scheme (7)</vt:lpstr>
      <vt:lpstr>Effects of the support scheme (8)</vt:lpstr>
      <vt:lpstr>Effects of the support scheme (9)</vt:lpstr>
      <vt:lpstr>PowerPointova predstavitev</vt:lpstr>
    </vt:vector>
  </TitlesOfParts>
  <Company>Bla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 PREDAVANJA</dc:title>
  <dc:creator>Andrej Špec</dc:creator>
  <cp:lastModifiedBy>Tomaž Lah</cp:lastModifiedBy>
  <cp:revision>377</cp:revision>
  <cp:lastPrinted>2013-10-08T13:33:54Z</cp:lastPrinted>
  <dcterms:created xsi:type="dcterms:W3CDTF">2010-04-09T10:26:43Z</dcterms:created>
  <dcterms:modified xsi:type="dcterms:W3CDTF">2013-10-16T12:18:31Z</dcterms:modified>
</cp:coreProperties>
</file>