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63" r:id="rId4"/>
    <p:sldId id="260" r:id="rId5"/>
    <p:sldId id="261" r:id="rId6"/>
    <p:sldId id="262" r:id="rId7"/>
    <p:sldId id="264" r:id="rId8"/>
    <p:sldId id="265" r:id="rId9"/>
    <p:sldId id="291" r:id="rId10"/>
    <p:sldId id="267" r:id="rId11"/>
    <p:sldId id="292" r:id="rId12"/>
    <p:sldId id="269" r:id="rId13"/>
    <p:sldId id="270" r:id="rId14"/>
    <p:sldId id="27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638" y="96"/>
      </p:cViewPr>
      <p:guideLst>
        <p:guide orient="horz" pos="2160"/>
        <p:guide pos="2880"/>
      </p:guideLst>
    </p:cSldViewPr>
  </p:slideViewPr>
  <p:notesTextViewPr>
    <p:cViewPr>
      <p:scale>
        <a:sx n="1" d="1"/>
        <a:sy n="1" d="1"/>
      </p:scale>
      <p:origin x="0" y="0"/>
    </p:cViewPr>
  </p:notesTextViewPr>
  <p:sorterViewPr>
    <p:cViewPr>
      <p:scale>
        <a:sx n="100" d="100"/>
        <a:sy n="100" d="100"/>
      </p:scale>
      <p:origin x="0" y="156"/>
    </p:cViewPr>
  </p:sorterViewPr>
  <p:notesViewPr>
    <p:cSldViewPr>
      <p:cViewPr>
        <p:scale>
          <a:sx n="90" d="100"/>
          <a:sy n="90" d="100"/>
        </p:scale>
        <p:origin x="-203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C7D8D-04E4-4DCE-901D-86DBD9C1F514}" type="datetimeFigureOut">
              <a:rPr lang="en-US" smtClean="0"/>
              <a:t>11/7/2013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F8B21-BDF5-4A08-9392-F6C481CCC299}" type="slidenum">
              <a:rPr lang="en-US" smtClean="0"/>
              <a:t>‹#›</a:t>
            </a:fld>
            <a:endParaRPr lang="en-US"/>
          </a:p>
        </p:txBody>
      </p:sp>
    </p:spTree>
    <p:extLst>
      <p:ext uri="{BB962C8B-B14F-4D97-AF65-F5344CB8AC3E}">
        <p14:creationId xmlns:p14="http://schemas.microsoft.com/office/powerpoint/2010/main" val="205457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5F8B21-BDF5-4A08-9392-F6C481CCC299}" type="slidenum">
              <a:rPr lang="en-US" smtClean="0"/>
              <a:t>1</a:t>
            </a:fld>
            <a:endParaRPr lang="en-US"/>
          </a:p>
        </p:txBody>
      </p:sp>
    </p:spTree>
    <p:extLst>
      <p:ext uri="{BB962C8B-B14F-4D97-AF65-F5344CB8AC3E}">
        <p14:creationId xmlns:p14="http://schemas.microsoft.com/office/powerpoint/2010/main" val="2896592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867400" cy="4114800"/>
          </a:xfrm>
        </p:spPr>
        <p:txBody>
          <a:bodyPr/>
          <a:lstStyle/>
          <a:p>
            <a:pPr marL="171450" indent="-171450">
              <a:buFont typeface="Arial" panose="020B0604020202020204" pitchFamily="34" charset="0"/>
              <a:buChar char="•"/>
            </a:pPr>
            <a:r>
              <a:rPr lang="en-US" sz="1400" dirty="0" smtClean="0"/>
              <a:t>“Supervision” of MCCs doesn’t entail type of onsite and offsite monitoring applicable to deposit-taking institutions</a:t>
            </a:r>
          </a:p>
          <a:p>
            <a:pPr marL="171450" indent="-171450">
              <a:buFont typeface="Arial" panose="020B0604020202020204" pitchFamily="34" charset="0"/>
              <a:buChar char="•"/>
            </a:pPr>
            <a:r>
              <a:rPr lang="en-US" sz="1400" dirty="0" smtClean="0"/>
              <a:t>More “monitoring” than supervision in the typical sense – i.e. registration – NEED TO MAKE POLICY DECISION</a:t>
            </a:r>
          </a:p>
          <a:p>
            <a:pPr marL="171450" indent="-171450">
              <a:buFont typeface="Arial" panose="020B0604020202020204" pitchFamily="34" charset="0"/>
              <a:buChar char="•"/>
            </a:pPr>
            <a:r>
              <a:rPr lang="en-US" sz="1400" dirty="0" smtClean="0"/>
              <a:t>Direct supervision by NBS or </a:t>
            </a:r>
            <a:r>
              <a:rPr lang="en-US" sz="1400" dirty="0" err="1" smtClean="0"/>
              <a:t>MoFE</a:t>
            </a:r>
            <a:r>
              <a:rPr lang="en-US" sz="1400" dirty="0" smtClean="0"/>
              <a:t> not justified as good use of supervisory resources</a:t>
            </a:r>
          </a:p>
          <a:p>
            <a:pPr marL="171450" indent="-171450">
              <a:buFont typeface="Arial" panose="020B0604020202020204" pitchFamily="34" charset="0"/>
              <a:buChar char="•"/>
            </a:pPr>
            <a:r>
              <a:rPr lang="en-US" sz="1400" dirty="0" smtClean="0"/>
              <a:t>If Option 1 chosen, either law or bylaws need to clearly define relationship and assigned responsibilities of various parties involved </a:t>
            </a:r>
            <a:r>
              <a:rPr lang="en-US" sz="1400" b="1" dirty="0" smtClean="0"/>
              <a:t>(RECOMMENDED GIVEN STATED PRIORITIES OF POLICYMAKERS)</a:t>
            </a:r>
          </a:p>
          <a:p>
            <a:pPr marL="171450" indent="-171450">
              <a:buFont typeface="Arial" panose="020B0604020202020204" pitchFamily="34" charset="0"/>
              <a:buChar char="•"/>
            </a:pPr>
            <a:r>
              <a:rPr lang="en-US" sz="1400" dirty="0" smtClean="0"/>
              <a:t>In both cases, MCC industry association will likely play a major role </a:t>
            </a:r>
            <a:r>
              <a:rPr lang="en-US" sz="1400" dirty="0" smtClean="0">
                <a:sym typeface="Wingdings" panose="05000000000000000000" pitchFamily="2" charset="2"/>
              </a:rPr>
              <a:t> need to consider how will be funded, time for build up of capacity, training, staff, potential conflicts of interest</a:t>
            </a:r>
          </a:p>
          <a:p>
            <a:pPr marL="171450" indent="-171450">
              <a:buFont typeface="Arial" panose="020B0604020202020204" pitchFamily="34" charset="0"/>
              <a:buChar char="•"/>
            </a:pPr>
            <a:r>
              <a:rPr lang="en-US" sz="1400" dirty="0" smtClean="0">
                <a:sym typeface="Wingdings" panose="05000000000000000000" pitchFamily="2" charset="2"/>
              </a:rPr>
              <a:t>In Romania and Kyrgyz Republic, NBFIs and MFIs currently </a:t>
            </a:r>
            <a:r>
              <a:rPr lang="en-US" sz="1400" b="1" dirty="0" smtClean="0">
                <a:sym typeface="Wingdings" panose="05000000000000000000" pitchFamily="2" charset="2"/>
              </a:rPr>
              <a:t>registered (NOT licensed)</a:t>
            </a:r>
            <a:r>
              <a:rPr lang="en-US" sz="1400" dirty="0" smtClean="0">
                <a:sym typeface="Wingdings" panose="05000000000000000000" pitchFamily="2" charset="2"/>
              </a:rPr>
              <a:t> and overseen/monitored by respective national banks</a:t>
            </a:r>
            <a:r>
              <a:rPr lang="en-US" sz="1400" dirty="0" smtClean="0"/>
              <a:t> – only deposit-taking MFIs (microfinance companies) in Kyrgyz Rep licensed by National Bank (accept time deposits)</a:t>
            </a: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10</a:t>
            </a:fld>
            <a:endParaRPr lang="en-US"/>
          </a:p>
        </p:txBody>
      </p:sp>
    </p:spTree>
    <p:extLst>
      <p:ext uri="{BB962C8B-B14F-4D97-AF65-F5344CB8AC3E}">
        <p14:creationId xmlns:p14="http://schemas.microsoft.com/office/powerpoint/2010/main" val="3190759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791200" cy="4343400"/>
          </a:xfrm>
        </p:spPr>
        <p:txBody>
          <a:bodyPr/>
          <a:lstStyle/>
          <a:p>
            <a:pPr marL="285750" indent="-285750">
              <a:buFont typeface="Arial" panose="020B0604020202020204" pitchFamily="34" charset="0"/>
              <a:buChar char="•"/>
            </a:pPr>
            <a:r>
              <a:rPr lang="en-US" sz="1400" dirty="0" smtClean="0"/>
              <a:t>Separate from drafting a MCC law itself, important to consider HARMONIZING treatment of MCCs and microcredit clients within existing legal and regulatory framework</a:t>
            </a:r>
          </a:p>
          <a:p>
            <a:pPr marL="285750" indent="-285750">
              <a:buFont typeface="Arial" panose="020B0604020202020204" pitchFamily="34" charset="0"/>
              <a:buChar char="•"/>
            </a:pPr>
            <a:r>
              <a:rPr lang="en-US" sz="1400" dirty="0" smtClean="0">
                <a:sym typeface="Wingdings" pitchFamily="2" charset="2"/>
              </a:rPr>
              <a:t>CONSUMER PROTECTION: Key example. </a:t>
            </a:r>
          </a:p>
          <a:p>
            <a:pPr marL="285750" indent="-285750">
              <a:buFont typeface="Arial" panose="020B0604020202020204" pitchFamily="34" charset="0"/>
              <a:buChar char="•"/>
            </a:pPr>
            <a:r>
              <a:rPr lang="en-US" sz="1400" dirty="0" smtClean="0">
                <a:sym typeface="Wingdings" pitchFamily="2" charset="2"/>
              </a:rPr>
              <a:t>CP rules should cover (1) adequacy and transparency of information, (2) fair treatment of clients, and (3) recourse mechanisms</a:t>
            </a:r>
          </a:p>
          <a:p>
            <a:pPr marL="285750" indent="-285750">
              <a:buFont typeface="Arial" panose="020B0604020202020204" pitchFamily="34" charset="0"/>
              <a:buChar char="•"/>
            </a:pPr>
            <a:r>
              <a:rPr lang="en-US" sz="1400" dirty="0" smtClean="0">
                <a:sym typeface="Wingdings" pitchFamily="2" charset="2"/>
              </a:rPr>
              <a:t>“Law on the Protection of Financial Services Consumers” (covers natural persons only), Decision on Calculating Effective Interest Rate and Layout and Content of Forms to Consumers, Decision on Handling Customer Complaints of Banks</a:t>
            </a:r>
          </a:p>
          <a:p>
            <a:pPr marL="285750" indent="-285750">
              <a:buFont typeface="Arial" panose="020B0604020202020204" pitchFamily="34" charset="0"/>
              <a:buChar char="•"/>
            </a:pPr>
            <a:r>
              <a:rPr lang="en-US" sz="1400" dirty="0" smtClean="0">
                <a:sym typeface="Wingdings" pitchFamily="2" charset="2"/>
              </a:rPr>
              <a:t>Consider how to supervise, since these rules are issued by NBS – NBS could supervise w/r/t CP, or delegate to industry association</a:t>
            </a:r>
          </a:p>
          <a:p>
            <a:pPr marL="285750" indent="-285750">
              <a:buFont typeface="Arial" panose="020B0604020202020204" pitchFamily="34" charset="0"/>
              <a:buChar char="•"/>
            </a:pPr>
            <a:r>
              <a:rPr lang="en-US" sz="1400" dirty="0" smtClean="0">
                <a:sym typeface="Wingdings" pitchFamily="2" charset="2"/>
              </a:rPr>
              <a:t>Generally, on a broader level, need to consider what other existing laws and </a:t>
            </a:r>
            <a:r>
              <a:rPr lang="en-US" sz="1400" dirty="0" err="1" smtClean="0">
                <a:sym typeface="Wingdings" pitchFamily="2" charset="2"/>
              </a:rPr>
              <a:t>regs</a:t>
            </a:r>
            <a:r>
              <a:rPr lang="en-US" sz="1400" dirty="0" smtClean="0">
                <a:sym typeface="Wingdings" pitchFamily="2" charset="2"/>
              </a:rPr>
              <a:t> may affect MCCs and should be harmonized</a:t>
            </a:r>
          </a:p>
          <a:p>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11</a:t>
            </a:fld>
            <a:endParaRPr lang="en-US"/>
          </a:p>
        </p:txBody>
      </p:sp>
    </p:spTree>
    <p:extLst>
      <p:ext uri="{BB962C8B-B14F-4D97-AF65-F5344CB8AC3E}">
        <p14:creationId xmlns:p14="http://schemas.microsoft.com/office/powerpoint/2010/main" val="3532853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4800" y="4191000"/>
            <a:ext cx="6248400" cy="4114800"/>
          </a:xfrm>
        </p:spPr>
        <p:txBody>
          <a:bodyPr/>
          <a:lstStyle/>
          <a:p>
            <a:pPr marL="285750" indent="-285750">
              <a:buFont typeface="Arial" panose="020B0604020202020204" pitchFamily="34" charset="0"/>
              <a:buChar char="•"/>
            </a:pPr>
            <a:r>
              <a:rPr lang="en-US" u="sng" dirty="0" smtClean="0"/>
              <a:t>OVERINDEBTEDNESS</a:t>
            </a:r>
            <a:r>
              <a:rPr lang="en-US" dirty="0" smtClean="0"/>
              <a:t>: Many topics covered in MCC law help prevent unscrupulous microcredit providers/loan sharks</a:t>
            </a:r>
          </a:p>
          <a:p>
            <a:pPr marL="285750" indent="-285750">
              <a:buFont typeface="Arial" panose="020B0604020202020204" pitchFamily="34" charset="0"/>
              <a:buChar char="•"/>
            </a:pPr>
            <a:r>
              <a:rPr lang="en-US" dirty="0" smtClean="0"/>
              <a:t>Other tools can be used as well, particularly: </a:t>
            </a:r>
          </a:p>
          <a:p>
            <a:pPr marL="800100" lvl="1" indent="-342900">
              <a:buAutoNum type="arabicParenBoth"/>
            </a:pPr>
            <a:r>
              <a:rPr lang="en-US" dirty="0" smtClean="0"/>
              <a:t>Requiring assessment of creditworthiness and repayment capacity, which requires </a:t>
            </a:r>
          </a:p>
          <a:p>
            <a:pPr marL="800100" lvl="1" indent="-342900">
              <a:buAutoNum type="arabicParenBoth"/>
            </a:pPr>
            <a:r>
              <a:rPr lang="en-US" dirty="0" smtClean="0"/>
              <a:t>Credit bureau with comprehensive payment data – so </a:t>
            </a:r>
            <a:r>
              <a:rPr lang="en-US" b="1" dirty="0" smtClean="0"/>
              <a:t>mandate that MCCs report to EXISTING credit bureau</a:t>
            </a:r>
            <a:r>
              <a:rPr lang="en-US" dirty="0" smtClean="0"/>
              <a:t> operated by Association of Serbian Banks AND have access to data, and work to expand data to include all types of payments and all types of clients</a:t>
            </a:r>
          </a:p>
          <a:p>
            <a:pPr marL="342900" indent="-342900">
              <a:buFont typeface="Arial" panose="020B0604020202020204" pitchFamily="34" charset="0"/>
              <a:buChar char="•"/>
            </a:pPr>
            <a:r>
              <a:rPr lang="en-US" dirty="0" smtClean="0"/>
              <a:t>Market monitoring via early warning systems, using leading indicators such as market penetration, MFI liquidity, multiple lending, growth rate of total loan portfolio, etc.</a:t>
            </a:r>
          </a:p>
          <a:p>
            <a:pPr marL="285750" indent="-285750">
              <a:buFont typeface="Arial" panose="020B0604020202020204" pitchFamily="34" charset="0"/>
              <a:buChar char="•"/>
            </a:pPr>
            <a:r>
              <a:rPr lang="en-US" u="sng" dirty="0" smtClean="0"/>
              <a:t>FINANCIAL CRIMES</a:t>
            </a:r>
            <a:r>
              <a:rPr lang="en-US" dirty="0" smtClean="0"/>
              <a:t>: Apply “Law </a:t>
            </a:r>
            <a:r>
              <a:rPr lang="en-US" dirty="0"/>
              <a:t>on </a:t>
            </a:r>
            <a:r>
              <a:rPr lang="en-US" dirty="0" smtClean="0"/>
              <a:t>Prevention </a:t>
            </a:r>
            <a:r>
              <a:rPr lang="en-US" dirty="0"/>
              <a:t>of Money Laundering and </a:t>
            </a:r>
            <a:r>
              <a:rPr lang="en-US" dirty="0" smtClean="0"/>
              <a:t>Financing </a:t>
            </a:r>
            <a:r>
              <a:rPr lang="en-US" dirty="0"/>
              <a:t>of Terrorism” </a:t>
            </a:r>
            <a:r>
              <a:rPr lang="en-US" dirty="0" smtClean="0"/>
              <a:t>to MCCs where applicable (adjust as needed, e.g. revise trigger of 25,000 EUR for typical microcredit transaction, adjust for nature of microcredit </a:t>
            </a:r>
            <a:r>
              <a:rPr lang="en-US" dirty="0"/>
              <a:t>transactions </a:t>
            </a:r>
            <a:r>
              <a:rPr lang="en-US" dirty="0" smtClean="0"/>
              <a:t>(smaller, more frequent, informal/semi-formal entities)</a:t>
            </a:r>
            <a:endParaRPr lang="en-US" dirty="0"/>
          </a:p>
          <a:p>
            <a:pPr marL="285750" indent="-285750">
              <a:buFont typeface="Arial" panose="020B0604020202020204" pitchFamily="34" charset="0"/>
              <a:buChar char="•"/>
            </a:pPr>
            <a:r>
              <a:rPr lang="en-US" dirty="0" smtClean="0"/>
              <a:t>Risk-based approach = simplified </a:t>
            </a:r>
            <a:r>
              <a:rPr lang="en-US" dirty="0"/>
              <a:t>measures where lower risks are </a:t>
            </a:r>
            <a:r>
              <a:rPr lang="en-US" dirty="0" smtClean="0"/>
              <a:t>identified</a:t>
            </a:r>
          </a:p>
          <a:p>
            <a:pPr marL="285750" indent="-285750">
              <a:buFont typeface="Arial" panose="020B0604020202020204" pitchFamily="34" charset="0"/>
              <a:buChar char="•"/>
            </a:pPr>
            <a:r>
              <a:rPr lang="en-US" dirty="0" smtClean="0"/>
              <a:t>Customer </a:t>
            </a:r>
            <a:r>
              <a:rPr lang="en-US" dirty="0"/>
              <a:t>due </a:t>
            </a:r>
            <a:r>
              <a:rPr lang="en-US" dirty="0" smtClean="0"/>
              <a:t>diligence </a:t>
            </a:r>
            <a:r>
              <a:rPr lang="en-US" dirty="0" smtClean="0">
                <a:sym typeface="Wingdings" panose="05000000000000000000" pitchFamily="2" charset="2"/>
              </a:rPr>
              <a:t> </a:t>
            </a:r>
            <a:r>
              <a:rPr lang="en-US" dirty="0" smtClean="0"/>
              <a:t>relax/simplified rules </a:t>
            </a:r>
            <a:r>
              <a:rPr lang="en-US" dirty="0"/>
              <a:t>on formal </a:t>
            </a:r>
            <a:r>
              <a:rPr lang="en-US" dirty="0" smtClean="0"/>
              <a:t>identification, too extensive and may be impossible to obtain for </a:t>
            </a:r>
            <a:r>
              <a:rPr lang="en-US" dirty="0" err="1" smtClean="0"/>
              <a:t>microenterpreneurs</a:t>
            </a:r>
            <a:r>
              <a:rPr lang="en-US" dirty="0" smtClean="0"/>
              <a:t>, permit electronic </a:t>
            </a:r>
            <a:r>
              <a:rPr lang="en-US" dirty="0"/>
              <a:t>storage of records to lower </a:t>
            </a:r>
            <a:r>
              <a:rPr lang="en-US" dirty="0" smtClean="0"/>
              <a:t>administrative </a:t>
            </a:r>
            <a:r>
              <a:rPr lang="en-US" dirty="0"/>
              <a:t>costs </a:t>
            </a:r>
            <a:r>
              <a:rPr lang="en-US" dirty="0" smtClean="0"/>
              <a:t>for MCCs, allow agents </a:t>
            </a:r>
            <a:r>
              <a:rPr lang="en-US" dirty="0"/>
              <a:t>or thirds parties to </a:t>
            </a:r>
            <a:r>
              <a:rPr lang="en-US" dirty="0" smtClean="0"/>
              <a:t>conduct CDD</a:t>
            </a:r>
            <a:endParaRPr lang="en-US" dirty="0"/>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65F8B21-BDF5-4A08-9392-F6C481CCC299}" type="slidenum">
              <a:rPr lang="en-US" smtClean="0"/>
              <a:t>12</a:t>
            </a:fld>
            <a:endParaRPr lang="en-US"/>
          </a:p>
        </p:txBody>
      </p:sp>
    </p:spTree>
    <p:extLst>
      <p:ext uri="{BB962C8B-B14F-4D97-AF65-F5344CB8AC3E}">
        <p14:creationId xmlns:p14="http://schemas.microsoft.com/office/powerpoint/2010/main" val="251154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191000"/>
            <a:ext cx="5867400" cy="4114800"/>
          </a:xfrm>
        </p:spPr>
        <p:txBody>
          <a:bodyPr/>
          <a:lstStyle/>
          <a:p>
            <a:pPr marL="171450" indent="-171450">
              <a:buFont typeface="Arial" panose="020B0604020202020204" pitchFamily="34" charset="0"/>
              <a:buChar char="•"/>
            </a:pPr>
            <a:r>
              <a:rPr lang="en-US" sz="1400" dirty="0" smtClean="0"/>
              <a:t>Just a few preliminary ideas based on what was heard during interviews, policymakers should consider others</a:t>
            </a:r>
          </a:p>
          <a:p>
            <a:pPr marL="171450" indent="-171450">
              <a:buFont typeface="Arial" panose="020B0604020202020204" pitchFamily="34" charset="0"/>
              <a:buChar char="•"/>
            </a:pPr>
            <a:r>
              <a:rPr lang="en-US" sz="1400" dirty="0" smtClean="0"/>
              <a:t>Long-term financial inclusion strategy is VERY IMPORTANT though, MCC law is only first step, think about where policymakers want to go from there</a:t>
            </a:r>
          </a:p>
          <a:p>
            <a:pPr marL="171450" indent="-171450">
              <a:buFont typeface="Arial" panose="020B0604020202020204" pitchFamily="34" charset="0"/>
              <a:buChar char="•"/>
            </a:pPr>
            <a:r>
              <a:rPr lang="en-US" sz="1400" dirty="0" smtClean="0"/>
              <a:t>Need a comprehensive vision</a:t>
            </a:r>
          </a:p>
          <a:p>
            <a:pPr marL="171450" indent="-171450">
              <a:buFont typeface="Arial" panose="020B0604020202020204" pitchFamily="34" charset="0"/>
              <a:buChar char="•"/>
            </a:pPr>
            <a:r>
              <a:rPr lang="en-US" sz="1400" dirty="0" smtClean="0"/>
              <a:t>THE PROBLEM with current prudential framework: by definition, borrowers of microcredit self-employed or informally employed (i.e. not salaried by formal employer), and have no conventional collateral = 100% reserve </a:t>
            </a:r>
            <a:r>
              <a:rPr lang="en-US" sz="1400" dirty="0" err="1" smtClean="0"/>
              <a:t>reqs</a:t>
            </a:r>
            <a:endParaRPr lang="en-US" sz="1400" dirty="0" smtClean="0"/>
          </a:p>
          <a:p>
            <a:pPr marL="171450" indent="-171450">
              <a:buFont typeface="Arial" panose="020B0604020202020204" pitchFamily="34" charset="0"/>
              <a:buChar char="•"/>
            </a:pPr>
            <a:r>
              <a:rPr lang="en-US" sz="1400" dirty="0" smtClean="0"/>
              <a:t>Prudential adjustments: </a:t>
            </a:r>
          </a:p>
          <a:p>
            <a:pPr marL="742950" lvl="1" indent="-285750">
              <a:buFont typeface="Courier New" panose="02070309020205020404" pitchFamily="49" charset="0"/>
              <a:buChar char="o"/>
            </a:pPr>
            <a:r>
              <a:rPr lang="en-US" sz="1400" dirty="0" smtClean="0"/>
              <a:t>Revise loan loss provisioning to match estimated losses</a:t>
            </a:r>
          </a:p>
          <a:p>
            <a:pPr marL="742950" lvl="1" indent="-285750">
              <a:buFont typeface="Courier New" panose="02070309020205020404" pitchFamily="49" charset="0"/>
              <a:buChar char="o"/>
            </a:pPr>
            <a:r>
              <a:rPr lang="en-US" sz="1400" dirty="0" smtClean="0"/>
              <a:t>Reduce overcollateralization and expand types of acceptable collateral</a:t>
            </a:r>
          </a:p>
          <a:p>
            <a:pPr marL="742950" lvl="1" indent="-285750">
              <a:buFont typeface="Courier New" panose="02070309020205020404" pitchFamily="49" charset="0"/>
              <a:buChar char="o"/>
            </a:pPr>
            <a:r>
              <a:rPr lang="en-US" sz="1400" dirty="0" smtClean="0"/>
              <a:t>Remove disincentives to lending to start-ups</a:t>
            </a:r>
          </a:p>
          <a:p>
            <a:pPr marL="742950" lvl="1" indent="-285750">
              <a:buFont typeface="Courier New" panose="02070309020205020404" pitchFamily="49" charset="0"/>
              <a:buChar char="o"/>
            </a:pPr>
            <a:r>
              <a:rPr lang="en-US" sz="1400" dirty="0" smtClean="0"/>
              <a:t>Relax tax compliance monitoring requirements</a:t>
            </a:r>
          </a:p>
          <a:p>
            <a:pPr marL="742950" lvl="1" indent="-285750">
              <a:buFont typeface="Courier New" panose="02070309020205020404" pitchFamily="49" charset="0"/>
              <a:buChar char="o"/>
            </a:pPr>
            <a:r>
              <a:rPr lang="en-US" sz="1400" dirty="0" smtClean="0"/>
              <a:t>Revise credit file documentation requirements for SMEs (this item has come up multiple times)</a:t>
            </a: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13</a:t>
            </a:fld>
            <a:endParaRPr lang="en-US"/>
          </a:p>
        </p:txBody>
      </p:sp>
    </p:spTree>
    <p:extLst>
      <p:ext uri="{BB962C8B-B14F-4D97-AF65-F5344CB8AC3E}">
        <p14:creationId xmlns:p14="http://schemas.microsoft.com/office/powerpoint/2010/main" val="43493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smtClean="0"/>
              <a:t>Have included some clear recommendations, but other topics require policy decisions, weighing of pros and cons and considerations and determination by policymaker of their chosen approach and priorities</a:t>
            </a:r>
          </a:p>
          <a:p>
            <a:pPr marL="171450" indent="-171450">
              <a:buFont typeface="Arial" panose="020B0604020202020204" pitchFamily="34" charset="0"/>
              <a:buChar char="•"/>
            </a:pPr>
            <a:r>
              <a:rPr lang="en-US" sz="1400" dirty="0" smtClean="0"/>
              <a:t>Assess potential impact: analyze current unmet need for microcredit further, extent to which introduction of MCC law will increase availability of microcredit, and impact of increased access to finance</a:t>
            </a:r>
          </a:p>
          <a:p>
            <a:pPr marL="171450" indent="-171450">
              <a:buFont typeface="Arial" panose="020B0604020202020204" pitchFamily="34" charset="0"/>
              <a:buChar char="•"/>
            </a:pPr>
            <a:r>
              <a:rPr lang="en-US" sz="1400" dirty="0" smtClean="0"/>
              <a:t>Assess potential for investment: Talk to potential investors, study comparisons in Romania and </a:t>
            </a:r>
            <a:r>
              <a:rPr lang="en-US" sz="1400" dirty="0" err="1" smtClean="0"/>
              <a:t>Kyrygz</a:t>
            </a:r>
            <a:r>
              <a:rPr lang="en-US" sz="1400" dirty="0" smtClean="0"/>
              <a:t> Rep after introduction of microcredit laws</a:t>
            </a:r>
          </a:p>
          <a:p>
            <a:pPr marL="171450" indent="-171450">
              <a:buFont typeface="Arial" panose="020B0604020202020204" pitchFamily="34" charset="0"/>
              <a:buChar char="•"/>
            </a:pPr>
            <a:r>
              <a:rPr lang="en-US" sz="1400" dirty="0" smtClean="0"/>
              <a:t>Formal working group = needs a CHAMPION, someone with strong voice to provide consistent, long-term leadership</a:t>
            </a:r>
          </a:p>
          <a:p>
            <a:pPr marL="171450" indent="-171450">
              <a:buFont typeface="Arial" panose="020B0604020202020204" pitchFamily="34" charset="0"/>
              <a:buChar char="•"/>
            </a:pPr>
            <a:r>
              <a:rPr lang="en-US" sz="1400" dirty="0" smtClean="0"/>
              <a:t>Use transparent process to start drafting law, address concerns of relevant stakeholders</a:t>
            </a: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14</a:t>
            </a:fld>
            <a:endParaRPr lang="en-US"/>
          </a:p>
        </p:txBody>
      </p:sp>
    </p:spTree>
    <p:extLst>
      <p:ext uri="{BB962C8B-B14F-4D97-AF65-F5344CB8AC3E}">
        <p14:creationId xmlns:p14="http://schemas.microsoft.com/office/powerpoint/2010/main" val="2738361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267200"/>
            <a:ext cx="5867400" cy="4114800"/>
          </a:xfrm>
        </p:spPr>
        <p:txBody>
          <a:bodyPr/>
          <a:lstStyle/>
          <a:p>
            <a:pPr marL="285750" indent="-285750">
              <a:buFont typeface="Arial" panose="020B0604020202020204" pitchFamily="34" charset="0"/>
              <a:buChar char="•"/>
            </a:pPr>
            <a:r>
              <a:rPr lang="en-US" sz="1400" dirty="0" smtClean="0"/>
              <a:t>SMEs account for large percentage of employment, total turnover, and gross added value of Serbian economy</a:t>
            </a:r>
          </a:p>
          <a:p>
            <a:pPr marL="285750" indent="-285750">
              <a:buFont typeface="Arial" panose="020B0604020202020204" pitchFamily="34" charset="0"/>
              <a:buChar char="•"/>
            </a:pPr>
            <a:r>
              <a:rPr lang="en-US" sz="1400" dirty="0" smtClean="0"/>
              <a:t>Healthy growth of SME sector is strategically critical to addressing problems of high unemployment and low economic growth in Serbia</a:t>
            </a:r>
          </a:p>
          <a:p>
            <a:pPr marL="285750" indent="-285750">
              <a:buFont typeface="Arial" panose="020B0604020202020204" pitchFamily="34" charset="0"/>
              <a:buChar char="•"/>
            </a:pPr>
            <a:r>
              <a:rPr lang="en-US" sz="1400" dirty="0" smtClean="0"/>
              <a:t>HOWEVER, SMEs face numerous hurdles in accessing finance, impeding their growth – loan sizes a particular constraint to start-up enterprises and MSMEs – need EUR 5,000-10,000 loans, whereas banks often don’t go below EUR 10,000</a:t>
            </a:r>
          </a:p>
          <a:p>
            <a:pPr marL="285750" indent="-285750">
              <a:buFont typeface="Arial" panose="020B0604020202020204" pitchFamily="34" charset="0"/>
              <a:buChar char="•"/>
            </a:pPr>
            <a:r>
              <a:rPr lang="en-US" sz="1400" dirty="0" smtClean="0"/>
              <a:t>Microfinance the SOLUTION – better suited to SME needs, proven methodology around the world</a:t>
            </a:r>
          </a:p>
          <a:p>
            <a:pPr marL="285750" indent="-285750">
              <a:buFont typeface="Arial" panose="020B0604020202020204" pitchFamily="34" charset="0"/>
              <a:buChar char="•"/>
            </a:pPr>
            <a:r>
              <a:rPr lang="en-US" sz="1400" dirty="0" smtClean="0"/>
              <a:t>Legal and regulatory framework a SIGNIFICANT BARRIER – two microcredit institutions operate in grey zone without clear legal standing, forced to provide microcredit through banks</a:t>
            </a:r>
          </a:p>
          <a:p>
            <a:pPr marL="285750" indent="-285750">
              <a:buFont typeface="Arial" panose="020B0604020202020204" pitchFamily="34" charset="0"/>
              <a:buChar char="•"/>
            </a:pPr>
            <a:r>
              <a:rPr lang="en-US" sz="1400" dirty="0" smtClean="0"/>
              <a:t>Complicated arrangements lead to higher operational costs and lower margins </a:t>
            </a:r>
            <a:r>
              <a:rPr lang="en-US" sz="1400" dirty="0" smtClean="0">
                <a:sym typeface="Wingdings" panose="05000000000000000000" pitchFamily="2" charset="2"/>
              </a:rPr>
              <a:t> </a:t>
            </a:r>
            <a:r>
              <a:rPr lang="en-US" sz="1400" i="1" u="sng" dirty="0" smtClean="0">
                <a:sym typeface="Wingdings" panose="05000000000000000000" pitchFamily="2" charset="2"/>
              </a:rPr>
              <a:t>limiting outreach and artificially increasing costs, translating to higher interest rates</a:t>
            </a:r>
          </a:p>
          <a:p>
            <a:pPr marL="285750" indent="-285750">
              <a:buFont typeface="Arial" panose="020B0604020202020204" pitchFamily="34" charset="0"/>
              <a:buChar char="•"/>
            </a:pPr>
            <a:r>
              <a:rPr lang="en-US" sz="1400" dirty="0" smtClean="0">
                <a:sym typeface="Wingdings" panose="05000000000000000000" pitchFamily="2" charset="2"/>
              </a:rPr>
              <a:t>Lack of regulatory framework also a SERIOUS DISINCENTIVE to donors and investors</a:t>
            </a:r>
            <a:endParaRPr lang="en-US" sz="1400" dirty="0" smtClean="0"/>
          </a:p>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2</a:t>
            </a:fld>
            <a:endParaRPr lang="en-US"/>
          </a:p>
        </p:txBody>
      </p:sp>
    </p:spTree>
    <p:extLst>
      <p:ext uri="{BB962C8B-B14F-4D97-AF65-F5344CB8AC3E}">
        <p14:creationId xmlns:p14="http://schemas.microsoft.com/office/powerpoint/2010/main" val="574236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867400" cy="4114800"/>
          </a:xfrm>
        </p:spPr>
        <p:txBody>
          <a:bodyPr/>
          <a:lstStyle/>
          <a:p>
            <a:pPr marL="171450" indent="-171450">
              <a:buFont typeface="Arial" panose="020B0604020202020204" pitchFamily="34" charset="0"/>
              <a:buChar char="•"/>
            </a:pPr>
            <a:r>
              <a:rPr lang="en-US" sz="1400" dirty="0" smtClean="0"/>
              <a:t>Microfinance has REAL POTENTIAL in Serbia, and </a:t>
            </a:r>
            <a:r>
              <a:rPr lang="en-US" sz="1400" dirty="0">
                <a:sym typeface="Wingdings" panose="05000000000000000000" pitchFamily="2" charset="2"/>
              </a:rPr>
              <a:t>MCC Law is the </a:t>
            </a:r>
            <a:r>
              <a:rPr lang="en-US" sz="1400" b="1" dirty="0">
                <a:sym typeface="Wingdings" panose="05000000000000000000" pitchFamily="2" charset="2"/>
              </a:rPr>
              <a:t>critical first step </a:t>
            </a:r>
            <a:r>
              <a:rPr lang="en-US" sz="1400" dirty="0">
                <a:sym typeface="Wingdings" panose="05000000000000000000" pitchFamily="2" charset="2"/>
              </a:rPr>
              <a:t>to expanding access to finance in Serbia</a:t>
            </a:r>
            <a:endParaRPr lang="en-US" sz="1400" dirty="0"/>
          </a:p>
          <a:p>
            <a:pPr marL="171450" indent="-171450">
              <a:buFont typeface="Arial" panose="020B0604020202020204" pitchFamily="34" charset="0"/>
              <a:buChar char="•"/>
            </a:pPr>
            <a:r>
              <a:rPr lang="en-US" sz="1400" dirty="0" smtClean="0"/>
              <a:t>Clear need to adopt a MCC law, as lack of a law is </a:t>
            </a:r>
            <a:r>
              <a:rPr lang="en-US" sz="1400" b="1" dirty="0" smtClean="0"/>
              <a:t>primary barrier </a:t>
            </a:r>
            <a:r>
              <a:rPr lang="en-US" sz="1400" dirty="0" smtClean="0"/>
              <a:t>preventing meeting the financing needs of MSMEs AND preventing investors from investing in Serbia (as stated by all - investors themselves, MCCs, etc.)</a:t>
            </a:r>
          </a:p>
          <a:p>
            <a:pPr marL="171450" indent="-171450">
              <a:buFont typeface="Arial" panose="020B0604020202020204" pitchFamily="34" charset="0"/>
              <a:buChar char="•"/>
            </a:pPr>
            <a:r>
              <a:rPr lang="en-US" sz="1400" dirty="0" smtClean="0"/>
              <a:t>Serbian Chamber of Commerce reports that MSMEs most in need of loans between EUR 5,000-10,000  - </a:t>
            </a:r>
            <a:r>
              <a:rPr lang="en-US" sz="1400" b="1" dirty="0" smtClean="0"/>
              <a:t>missing middle</a:t>
            </a:r>
          </a:p>
          <a:p>
            <a:pPr marL="171450" indent="-171450">
              <a:buFont typeface="Arial" panose="020B0604020202020204" pitchFamily="34" charset="0"/>
              <a:buChar char="•"/>
            </a:pPr>
            <a:r>
              <a:rPr lang="en-US" sz="1400" dirty="0" smtClean="0"/>
              <a:t>Enabling legal framework would have immediate, beneficial impact </a:t>
            </a:r>
            <a:r>
              <a:rPr lang="en-US" sz="1400" dirty="0" smtClean="0">
                <a:sym typeface="Wingdings" panose="05000000000000000000" pitchFamily="2" charset="2"/>
              </a:rPr>
              <a:t> RESULT IN expanding loan portfolios, increased investment in microfinance, potentially new MCCs, broader range of microcredit loan sizes and clients served  ALL LEADING TO increased growth of SMEs, economic growth, higher employment, etc.</a:t>
            </a:r>
          </a:p>
          <a:p>
            <a:pPr marL="171450" indent="-171450">
              <a:buFont typeface="Arial" panose="020B0604020202020204" pitchFamily="34" charset="0"/>
              <a:buChar char="•"/>
            </a:pPr>
            <a:r>
              <a:rPr lang="en-US" sz="1400" dirty="0" smtClean="0">
                <a:sym typeface="Wingdings" panose="05000000000000000000" pitchFamily="2" charset="2"/>
              </a:rPr>
              <a:t>Need COMMERCIALLY ORIENTED, SUSTAINBLE MCCs – which can only come through </a:t>
            </a:r>
            <a:r>
              <a:rPr lang="en-US" sz="1400" b="1" dirty="0" smtClean="0">
                <a:sym typeface="Wingdings" panose="05000000000000000000" pitchFamily="2" charset="2"/>
              </a:rPr>
              <a:t>stable and enabling legal environment and long-term investment</a:t>
            </a:r>
          </a:p>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3</a:t>
            </a:fld>
            <a:endParaRPr lang="en-US"/>
          </a:p>
        </p:txBody>
      </p:sp>
    </p:spTree>
    <p:extLst>
      <p:ext uri="{BB962C8B-B14F-4D97-AF65-F5344CB8AC3E}">
        <p14:creationId xmlns:p14="http://schemas.microsoft.com/office/powerpoint/2010/main" val="715149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715000" cy="4114800"/>
          </a:xfrm>
        </p:spPr>
        <p:txBody>
          <a:bodyPr/>
          <a:lstStyle/>
          <a:p>
            <a:pPr marL="171450" indent="-171450">
              <a:buFont typeface="Arial" panose="020B0604020202020204" pitchFamily="34" charset="0"/>
              <a:buChar char="•"/>
            </a:pPr>
            <a:r>
              <a:rPr lang="en-US" sz="1400" dirty="0" smtClean="0"/>
              <a:t>Presentation will discuss </a:t>
            </a:r>
            <a:r>
              <a:rPr lang="en-US" sz="1400" u="sng" dirty="0" smtClean="0"/>
              <a:t>three main components </a:t>
            </a:r>
            <a:r>
              <a:rPr lang="en-US" sz="1400" dirty="0" smtClean="0"/>
              <a:t>to a legal and regulatory framework for microcredit</a:t>
            </a:r>
          </a:p>
          <a:p>
            <a:pPr marL="742950" lvl="1" indent="-285750">
              <a:buFont typeface="Courier New" panose="02070309020205020404" pitchFamily="49" charset="0"/>
              <a:buChar char="o"/>
            </a:pPr>
            <a:r>
              <a:rPr lang="en-US" sz="1400" dirty="0" smtClean="0"/>
              <a:t>Using terminology </a:t>
            </a:r>
            <a:r>
              <a:rPr lang="en-US" sz="1400" b="1" dirty="0" smtClean="0"/>
              <a:t>“MCC”</a:t>
            </a:r>
            <a:r>
              <a:rPr lang="en-US" sz="1400" dirty="0" smtClean="0"/>
              <a:t> to differentiate from MFIs, since we are talking about </a:t>
            </a:r>
            <a:r>
              <a:rPr lang="en-US" sz="1400" u="sng" dirty="0" smtClean="0"/>
              <a:t>non-deposit-taking</a:t>
            </a:r>
            <a:r>
              <a:rPr lang="en-US" sz="1400" dirty="0" smtClean="0"/>
              <a:t> here (though should consider transition to deposit-taking in long-term), and at the moment focusing on MCCs, not all NBFIs (since there aren’t other types)</a:t>
            </a:r>
          </a:p>
          <a:p>
            <a:pPr marL="171450" indent="-171450">
              <a:buFont typeface="Arial" panose="020B0604020202020204" pitchFamily="34" charset="0"/>
              <a:buChar char="•"/>
            </a:pPr>
            <a:r>
              <a:rPr lang="en-US" sz="1400" dirty="0" smtClean="0"/>
              <a:t>More than just law itself – creating a new class of financial institution, need to ensure that it is harmonized within existing regulatory framework, for example with respect to consumer protection and financial crimes</a:t>
            </a:r>
          </a:p>
          <a:p>
            <a:pPr marL="171450" indent="-171450">
              <a:buFont typeface="Arial" panose="020B0604020202020204" pitchFamily="34" charset="0"/>
              <a:buChar char="•"/>
            </a:pPr>
            <a:r>
              <a:rPr lang="en-US" sz="1400" dirty="0" smtClean="0"/>
              <a:t>Will also briefly discuss how to address policy concerns regarding the potential for </a:t>
            </a:r>
            <a:r>
              <a:rPr lang="en-US" sz="1400" dirty="0" err="1" smtClean="0"/>
              <a:t>overindebtedness</a:t>
            </a:r>
            <a:r>
              <a:rPr lang="en-US" sz="1400" dirty="0" smtClean="0"/>
              <a:t>, and concrete tools to mitigate these risks</a:t>
            </a: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4</a:t>
            </a:fld>
            <a:endParaRPr lang="en-US"/>
          </a:p>
        </p:txBody>
      </p:sp>
    </p:spTree>
    <p:extLst>
      <p:ext uri="{BB962C8B-B14F-4D97-AF65-F5344CB8AC3E}">
        <p14:creationId xmlns:p14="http://schemas.microsoft.com/office/powerpoint/2010/main" val="1010457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267200"/>
            <a:ext cx="6019800" cy="4114800"/>
          </a:xfrm>
        </p:spPr>
        <p:txBody>
          <a:bodyPr/>
          <a:lstStyle/>
          <a:p>
            <a:pPr marL="171450" indent="-171450">
              <a:buFont typeface="Arial" panose="020B0604020202020204" pitchFamily="34" charset="0"/>
              <a:buChar char="•"/>
            </a:pPr>
            <a:r>
              <a:rPr lang="en-US" sz="1400" dirty="0" smtClean="0"/>
              <a:t>There are some of the KEY COMPONENTS that should be captured in a MCC law. </a:t>
            </a:r>
          </a:p>
          <a:p>
            <a:pPr marL="171450" indent="-171450">
              <a:buFont typeface="Arial" panose="020B0604020202020204" pitchFamily="34" charset="0"/>
              <a:buChar char="•"/>
            </a:pPr>
            <a:r>
              <a:rPr lang="en-US" sz="1400" dirty="0" smtClean="0"/>
              <a:t>Will explore each of these briefly, more detail can be found on these and additional topics in report itself.</a:t>
            </a:r>
          </a:p>
          <a:p>
            <a:pPr marL="171450" indent="-171450">
              <a:buFont typeface="Arial" panose="020B0604020202020204" pitchFamily="34" charset="0"/>
              <a:buChar char="•"/>
            </a:pPr>
            <a:r>
              <a:rPr lang="en-US" sz="1400" dirty="0" smtClean="0"/>
              <a:t>Obviously more, this isn’t an exhaustive list – but important thing to keep in mind is that MCC law should </a:t>
            </a:r>
            <a:r>
              <a:rPr lang="en-US" sz="1400" u="sng" dirty="0" smtClean="0"/>
              <a:t>NOT BE UNDULY COMPLEX.</a:t>
            </a:r>
            <a:r>
              <a:rPr lang="en-US" sz="1400" dirty="0" smtClean="0"/>
              <a:t> </a:t>
            </a:r>
          </a:p>
          <a:p>
            <a:pPr marL="742950" lvl="1" indent="-285750">
              <a:buFont typeface="Courier New" panose="02070309020205020404" pitchFamily="49" charset="0"/>
              <a:buChar char="o"/>
            </a:pPr>
            <a:r>
              <a:rPr lang="en-US" sz="1400" dirty="0" smtClean="0"/>
              <a:t>Because these are non-deposit-taking institutions, do NOT need overly sophisticated rules and regulations.</a:t>
            </a:r>
          </a:p>
          <a:p>
            <a:pPr marL="742950" lvl="1" indent="-285750">
              <a:buFont typeface="Courier New" panose="02070309020205020404" pitchFamily="49" charset="0"/>
              <a:buChar char="o"/>
            </a:pPr>
            <a:r>
              <a:rPr lang="en-US" sz="1400" dirty="0" smtClean="0"/>
              <a:t>“Microcredit” laws in other countries vary, but are often relatively short and straight-forward.</a:t>
            </a:r>
          </a:p>
          <a:p>
            <a:pPr marL="285750" indent="-285750">
              <a:buFont typeface="Arial" panose="020B0604020202020204" pitchFamily="34" charset="0"/>
              <a:buChar char="•"/>
            </a:pPr>
            <a:r>
              <a:rPr lang="en-US" sz="1400" dirty="0" smtClean="0"/>
              <a:t>Basically, should draft law with premise that simpler is better. BUT, draft specifically for Serbian context and concerns. Why need to think through POLICY GOALS in Serbia. If goal is commercially viable MCCs, can add provisions related to this.</a:t>
            </a:r>
          </a:p>
          <a:p>
            <a:pPr marL="285750" indent="-285750">
              <a:buFont typeface="Arial" panose="020B0604020202020204" pitchFamily="34" charset="0"/>
              <a:buChar char="•"/>
            </a:pPr>
            <a:r>
              <a:rPr lang="en-US" sz="1400" dirty="0" smtClean="0"/>
              <a:t>ALSO, good idea to keep framework of law basic and flexible, leave room to evolve as observe development of MCC industry over next few years.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5</a:t>
            </a:fld>
            <a:endParaRPr lang="en-US"/>
          </a:p>
        </p:txBody>
      </p:sp>
    </p:spTree>
    <p:extLst>
      <p:ext uri="{BB962C8B-B14F-4D97-AF65-F5344CB8AC3E}">
        <p14:creationId xmlns:p14="http://schemas.microsoft.com/office/powerpoint/2010/main" val="228318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191000"/>
            <a:ext cx="6096000" cy="4114800"/>
          </a:xfrm>
        </p:spPr>
        <p:txBody>
          <a:bodyPr/>
          <a:lstStyle/>
          <a:p>
            <a:pPr marL="171450" indent="-171450">
              <a:buFont typeface="Arial" panose="020B0604020202020204" pitchFamily="34" charset="0"/>
              <a:buChar char="•"/>
            </a:pPr>
            <a:r>
              <a:rPr lang="en-US" sz="1400" dirty="0" smtClean="0"/>
              <a:t>“Type of client” = unsalaried individuals, poor persons, excluded classes, microenterprise, low-income household, </a:t>
            </a:r>
            <a:r>
              <a:rPr lang="en-US" sz="1400" dirty="0" err="1" smtClean="0"/>
              <a:t>etc</a:t>
            </a:r>
            <a:r>
              <a:rPr lang="en-US" sz="1400" dirty="0" smtClean="0"/>
              <a:t>; use of funds = microenterprise</a:t>
            </a:r>
          </a:p>
          <a:p>
            <a:pPr marL="171450" indent="-171450">
              <a:buFont typeface="Arial" panose="020B0604020202020204" pitchFamily="34" charset="0"/>
              <a:buChar char="•"/>
            </a:pPr>
            <a:r>
              <a:rPr lang="en-US" sz="1400" dirty="0" smtClean="0"/>
              <a:t>EXPLAIN TWO-PRONGED APPROACH</a:t>
            </a:r>
          </a:p>
          <a:p>
            <a:pPr marL="171450" indent="-171450">
              <a:buFont typeface="Arial" panose="020B0604020202020204" pitchFamily="34" charset="0"/>
              <a:buChar char="•"/>
            </a:pPr>
            <a:r>
              <a:rPr lang="en-US" sz="1400" dirty="0" smtClean="0"/>
              <a:t>Max loan size limit = EUR 25,000 or a bit higher – this is the UPPER LIMIT, when combined with much lower average outstanding loan balance for total portfolio (~EUR 5,000 – EUR 10,000) is more effective in balancing policy objectives with needs of </a:t>
            </a:r>
            <a:r>
              <a:rPr lang="en-US" sz="1400" u="sng" dirty="0" smtClean="0"/>
              <a:t>SUSTAINABLE AND COMMERCIALLY VIABLE MCCs</a:t>
            </a:r>
            <a:r>
              <a:rPr lang="en-US" sz="1400" dirty="0" smtClean="0"/>
              <a:t> (high transaction costs for servicing lots of small loans)</a:t>
            </a:r>
          </a:p>
          <a:p>
            <a:pPr marL="171450" indent="-171450">
              <a:buFont typeface="Arial" panose="020B0604020202020204" pitchFamily="34" charset="0"/>
              <a:buChar char="•"/>
            </a:pPr>
            <a:r>
              <a:rPr lang="en-US" sz="1400" dirty="0" smtClean="0"/>
              <a:t>MCCs need to be able to serve at least SOME clients with larger loans, particularly as clients graduate to larger and larger loans, which is the GOAL – don’t force them to go to banks at that point</a:t>
            </a:r>
          </a:p>
          <a:p>
            <a:pPr marL="171450" indent="-171450">
              <a:buFont typeface="Arial" panose="020B0604020202020204" pitchFamily="34" charset="0"/>
              <a:buChar char="•"/>
            </a:pPr>
            <a:r>
              <a:rPr lang="en-US" sz="1400" dirty="0" smtClean="0"/>
              <a:t>BUT, do want MCC to maintain focus on low-income clients, hence the two-pronged approach</a:t>
            </a:r>
          </a:p>
          <a:p>
            <a:pPr marL="171450" indent="-171450">
              <a:buFont typeface="Arial" panose="020B0604020202020204" pitchFamily="34" charset="0"/>
              <a:buChar char="•"/>
            </a:pPr>
            <a:r>
              <a:rPr lang="en-US" sz="1400" dirty="0" smtClean="0"/>
              <a:t>Average outstanding loan balance should be HIGHER than the average now (EUR 960-1,600), this is probably both artificially low for the market AND not meeting all needs of SMEs – maybe aim for EUR 5,000?</a:t>
            </a:r>
          </a:p>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6</a:t>
            </a:fld>
            <a:endParaRPr lang="en-US"/>
          </a:p>
        </p:txBody>
      </p:sp>
    </p:spTree>
    <p:extLst>
      <p:ext uri="{BB962C8B-B14F-4D97-AF65-F5344CB8AC3E}">
        <p14:creationId xmlns:p14="http://schemas.microsoft.com/office/powerpoint/2010/main" val="425473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191000"/>
            <a:ext cx="6019800" cy="4114800"/>
          </a:xfrm>
        </p:spPr>
        <p:txBody>
          <a:bodyPr/>
          <a:lstStyle/>
          <a:p>
            <a:pPr marL="171450" indent="-171450">
              <a:buFont typeface="Arial" panose="020B0604020202020204" pitchFamily="34" charset="0"/>
              <a:buChar char="•"/>
            </a:pPr>
            <a:r>
              <a:rPr lang="en-US" sz="1300" dirty="0" smtClean="0"/>
              <a:t>Min cap requirement: policy decision by regulators, specific to Serbia context, types of financial institutions – high enough to ensure adequate performance, proper infrastructure, cover start-up losses, </a:t>
            </a:r>
            <a:r>
              <a:rPr lang="en-US" sz="1300" dirty="0" err="1" smtClean="0"/>
              <a:t>etc</a:t>
            </a:r>
            <a:r>
              <a:rPr lang="en-US" sz="1300" dirty="0" smtClean="0"/>
              <a:t> (can also revise as needed as MCC activities increase)</a:t>
            </a:r>
          </a:p>
          <a:p>
            <a:pPr marL="171450" indent="-171450">
              <a:buFont typeface="Arial" panose="020B0604020202020204" pitchFamily="34" charset="0"/>
              <a:buChar char="•"/>
            </a:pPr>
            <a:r>
              <a:rPr lang="en-US" sz="1300" dirty="0"/>
              <a:t>Licensing requirements and analysis should be commensurate to institution’s size, complexity, structure and scope of operations</a:t>
            </a:r>
          </a:p>
          <a:p>
            <a:pPr marL="171450" indent="-171450">
              <a:buFont typeface="Arial" panose="020B0604020202020204" pitchFamily="34" charset="0"/>
              <a:buChar char="•"/>
            </a:pPr>
            <a:r>
              <a:rPr lang="en-US" sz="1300" dirty="0" smtClean="0"/>
              <a:t>Registration requirements should be LESS EXTENSIVE than for banks, be made appropriate for MCCs which are </a:t>
            </a:r>
            <a:r>
              <a:rPr lang="en-US" sz="1300" b="1" dirty="0" smtClean="0"/>
              <a:t>non-depository</a:t>
            </a:r>
          </a:p>
          <a:p>
            <a:pPr marL="171450" indent="-171450">
              <a:buFont typeface="Arial" panose="020B0604020202020204" pitchFamily="34" charset="0"/>
              <a:buChar char="•"/>
            </a:pPr>
            <a:r>
              <a:rPr lang="en-US" sz="1300" dirty="0" smtClean="0"/>
              <a:t>Minimal </a:t>
            </a:r>
            <a:r>
              <a:rPr lang="en-US" sz="1300" dirty="0"/>
              <a:t>systemic significance </a:t>
            </a:r>
            <a:r>
              <a:rPr lang="en-US" sz="1300" dirty="0">
                <a:sym typeface="Wingdings"/>
              </a:rPr>
              <a:t> </a:t>
            </a:r>
            <a:r>
              <a:rPr lang="en-US" sz="1300" dirty="0"/>
              <a:t>risk-based </a:t>
            </a:r>
            <a:r>
              <a:rPr lang="en-US" sz="1300" dirty="0" smtClean="0"/>
              <a:t>approach</a:t>
            </a:r>
          </a:p>
          <a:p>
            <a:pPr marL="171450" indent="-171450">
              <a:buFont typeface="Arial" panose="020B0604020202020204" pitchFamily="34" charset="0"/>
              <a:buChar char="•"/>
            </a:pPr>
            <a:r>
              <a:rPr lang="en-US" sz="1300" dirty="0" smtClean="0"/>
              <a:t>Need to decide if we’re talking </a:t>
            </a:r>
            <a:r>
              <a:rPr lang="en-US" sz="1300" i="1" u="sng" dirty="0" smtClean="0"/>
              <a:t>“licensing” or “registering”</a:t>
            </a:r>
            <a:r>
              <a:rPr lang="en-US" sz="1300" dirty="0" smtClean="0"/>
              <a:t> </a:t>
            </a:r>
            <a:r>
              <a:rPr lang="en-US" sz="1300" dirty="0" smtClean="0">
                <a:sym typeface="Wingdings" panose="05000000000000000000" pitchFamily="2" charset="2"/>
              </a:rPr>
              <a:t> </a:t>
            </a:r>
            <a:r>
              <a:rPr lang="en-US" sz="1300" dirty="0" smtClean="0"/>
              <a:t>for unsupervised (only </a:t>
            </a:r>
            <a:r>
              <a:rPr lang="en-US" sz="1300" dirty="0"/>
              <a:t>registered) </a:t>
            </a:r>
            <a:r>
              <a:rPr lang="en-US" sz="1300" dirty="0" smtClean="0"/>
              <a:t>MFIs, </a:t>
            </a:r>
            <a:r>
              <a:rPr lang="en-US" sz="1300" dirty="0"/>
              <a:t>monitoring </a:t>
            </a:r>
            <a:r>
              <a:rPr lang="en-US" sz="1300" dirty="0" smtClean="0"/>
              <a:t>useful </a:t>
            </a:r>
            <a:r>
              <a:rPr lang="en-US" sz="1300" dirty="0"/>
              <a:t>to seek signs of risks that would justify starting licensing and supervising </a:t>
            </a:r>
            <a:r>
              <a:rPr lang="en-US" sz="1300" dirty="0" smtClean="0"/>
              <a:t>(e.g</a:t>
            </a:r>
            <a:r>
              <a:rPr lang="en-US" sz="1300" dirty="0"/>
              <a:t>. business conduct, or deposit </a:t>
            </a:r>
            <a:r>
              <a:rPr lang="en-US" sz="1300" dirty="0" smtClean="0"/>
              <a:t>taking)</a:t>
            </a:r>
          </a:p>
          <a:p>
            <a:pPr marL="171450" indent="-171450">
              <a:buFont typeface="Arial" panose="020B0604020202020204" pitchFamily="34" charset="0"/>
              <a:buChar char="•"/>
            </a:pPr>
            <a:r>
              <a:rPr lang="en-US" sz="1300" dirty="0" smtClean="0"/>
              <a:t>Registering </a:t>
            </a:r>
            <a:r>
              <a:rPr lang="en-US" sz="1300" dirty="0"/>
              <a:t>is useful for “mental accountability”</a:t>
            </a:r>
          </a:p>
          <a:p>
            <a:pPr marL="171450" indent="-171450">
              <a:buFont typeface="Arial" panose="020B0604020202020204" pitchFamily="34" charset="0"/>
              <a:buChar char="•"/>
            </a:pPr>
            <a:r>
              <a:rPr lang="en-US" sz="1300" dirty="0"/>
              <a:t>Think about what actual regulatory objectives are, and match registration requirements, for </a:t>
            </a:r>
            <a:r>
              <a:rPr lang="en-US" sz="1300" dirty="0" smtClean="0"/>
              <a:t>example:</a:t>
            </a:r>
            <a:endParaRPr lang="en-US" sz="1300" dirty="0"/>
          </a:p>
          <a:p>
            <a:pPr marL="742950" lvl="1" indent="-285750">
              <a:buFont typeface="Courier New" panose="02070309020205020404" pitchFamily="49" charset="0"/>
              <a:buChar char="o"/>
            </a:pPr>
            <a:r>
              <a:rPr lang="en-US" sz="1300" dirty="0"/>
              <a:t>Ownership </a:t>
            </a:r>
            <a:r>
              <a:rPr lang="en-US" sz="1300" dirty="0" smtClean="0"/>
              <a:t>structure to identify responsible parties</a:t>
            </a:r>
            <a:endParaRPr lang="en-US" sz="1300" dirty="0"/>
          </a:p>
          <a:p>
            <a:pPr marL="742950" lvl="1" indent="-285750">
              <a:buFont typeface="Courier New" panose="02070309020205020404" pitchFamily="49" charset="0"/>
              <a:buChar char="o"/>
            </a:pPr>
            <a:r>
              <a:rPr lang="en-US" sz="1300" dirty="0" smtClean="0"/>
              <a:t>Info on directors </a:t>
            </a:r>
            <a:r>
              <a:rPr lang="en-US" sz="1300" dirty="0"/>
              <a:t>and senior </a:t>
            </a:r>
            <a:r>
              <a:rPr lang="en-US" sz="1300" dirty="0" smtClean="0"/>
              <a:t>management to do fit-and-proper screening of principals</a:t>
            </a:r>
            <a:endParaRPr lang="en-US" sz="1300" dirty="0"/>
          </a:p>
          <a:p>
            <a:pPr marL="285750" indent="-285750">
              <a:buFont typeface="Arial" panose="020B0604020202020204" pitchFamily="34" charset="0"/>
              <a:buChar char="•"/>
            </a:pPr>
            <a:endParaRPr lang="en-US" sz="1300" dirty="0"/>
          </a:p>
          <a:p>
            <a:pPr marL="285750" indent="-285750">
              <a:buFont typeface="Arial" panose="020B0604020202020204" pitchFamily="34" charset="0"/>
              <a:buChar char="•"/>
            </a:pPr>
            <a:endParaRPr lang="en-US" sz="1300" dirty="0"/>
          </a:p>
        </p:txBody>
      </p:sp>
      <p:sp>
        <p:nvSpPr>
          <p:cNvPr id="4" name="Slide Number Placeholder 3"/>
          <p:cNvSpPr>
            <a:spLocks noGrp="1"/>
          </p:cNvSpPr>
          <p:nvPr>
            <p:ph type="sldNum" sz="quarter" idx="10"/>
          </p:nvPr>
        </p:nvSpPr>
        <p:spPr/>
        <p:txBody>
          <a:bodyPr/>
          <a:lstStyle/>
          <a:p>
            <a:fld id="{B65F8B21-BDF5-4A08-9392-F6C481CCC299}" type="slidenum">
              <a:rPr lang="en-US" smtClean="0"/>
              <a:t>7</a:t>
            </a:fld>
            <a:endParaRPr lang="en-US"/>
          </a:p>
        </p:txBody>
      </p:sp>
    </p:spTree>
    <p:extLst>
      <p:ext uri="{BB962C8B-B14F-4D97-AF65-F5344CB8AC3E}">
        <p14:creationId xmlns:p14="http://schemas.microsoft.com/office/powerpoint/2010/main" val="198419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191000"/>
            <a:ext cx="5943600" cy="4114800"/>
          </a:xfrm>
        </p:spPr>
        <p:txBody>
          <a:bodyPr/>
          <a:lstStyle/>
          <a:p>
            <a:pPr marL="285750" indent="-285750">
              <a:buFont typeface="Arial" panose="020B0604020202020204" pitchFamily="34" charset="0"/>
              <a:buChar char="•"/>
            </a:pPr>
            <a:r>
              <a:rPr lang="en-US" sz="1400" dirty="0" smtClean="0"/>
              <a:t>OWNERSHIP AND GOVERNANCE: Foreign investors likely needed for some time to bring new capital and technical expertise for existing and new greenfield MCCs (since domestic investors not interested)</a:t>
            </a:r>
          </a:p>
          <a:p>
            <a:pPr marL="285750" indent="-285750">
              <a:buFont typeface="Arial" panose="020B0604020202020204" pitchFamily="34" charset="0"/>
              <a:buChar char="•"/>
            </a:pPr>
            <a:r>
              <a:rPr lang="en-US" sz="1400" dirty="0" smtClean="0"/>
              <a:t>“Fit and proper” requirements – provide flexibility, for example including experience at microcredit providers and MFIs as valid professional experience</a:t>
            </a:r>
          </a:p>
          <a:p>
            <a:pPr marL="285750" indent="-285750">
              <a:buFont typeface="Arial" panose="020B0604020202020204" pitchFamily="34" charset="0"/>
              <a:buChar char="•"/>
            </a:pPr>
            <a:r>
              <a:rPr lang="en-US" sz="1400" dirty="0" smtClean="0"/>
              <a:t>As noted with guiding principles, don’t make requirements excessive, should be adapted to risk posed by these types of institutions </a:t>
            </a:r>
          </a:p>
          <a:p>
            <a:pPr marL="285750" indent="-285750">
              <a:buFont typeface="Arial" panose="020B0604020202020204" pitchFamily="34" charset="0"/>
              <a:buChar char="•"/>
            </a:pPr>
            <a:r>
              <a:rPr lang="en-US" sz="1400" dirty="0" smtClean="0"/>
              <a:t>PERMISSIBLE ACTIVITIES: Key is obviously permission to lend</a:t>
            </a:r>
          </a:p>
          <a:p>
            <a:pPr marL="285750" indent="-285750">
              <a:buFont typeface="Arial" panose="020B0604020202020204" pitchFamily="34" charset="0"/>
              <a:buChar char="•"/>
            </a:pPr>
            <a:r>
              <a:rPr lang="en-US" sz="1400" dirty="0" smtClean="0"/>
              <a:t>ALSO should consider additional credit-related activities, depending on observed needs of low-income clients and perceived risks</a:t>
            </a:r>
          </a:p>
          <a:p>
            <a:pPr marL="285750" indent="-285750">
              <a:buFont typeface="Arial" panose="020B0604020202020204" pitchFamily="34" charset="0"/>
              <a:buChar char="•"/>
            </a:pPr>
            <a:r>
              <a:rPr lang="en-US" sz="1400" dirty="0" smtClean="0"/>
              <a:t>Could start with some of these deemed less risky, </a:t>
            </a:r>
            <a:r>
              <a:rPr lang="en-US" sz="1400" b="1" dirty="0" smtClean="0"/>
              <a:t>add on </a:t>
            </a:r>
            <a:r>
              <a:rPr lang="en-US" sz="1400" dirty="0" smtClean="0"/>
              <a:t>from there after observe operations of MCCs under new law – make it explicitly possible to add to list via future bylaws</a:t>
            </a:r>
          </a:p>
          <a:p>
            <a:pPr marL="285750" indent="-285750">
              <a:buFont typeface="Arial" panose="020B0604020202020204" pitchFamily="34" charset="0"/>
              <a:buChar char="•"/>
            </a:pPr>
            <a:endParaRPr lang="en-US" sz="1400" dirty="0" smtClean="0"/>
          </a:p>
          <a:p>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8</a:t>
            </a:fld>
            <a:endParaRPr lang="en-US"/>
          </a:p>
        </p:txBody>
      </p:sp>
    </p:spTree>
    <p:extLst>
      <p:ext uri="{BB962C8B-B14F-4D97-AF65-F5344CB8AC3E}">
        <p14:creationId xmlns:p14="http://schemas.microsoft.com/office/powerpoint/2010/main" val="3064469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486400" cy="4114800"/>
          </a:xfrm>
        </p:spPr>
        <p:txBody>
          <a:bodyPr/>
          <a:lstStyle/>
          <a:p>
            <a:pPr marL="285750" indent="-285750">
              <a:buFont typeface="Arial" panose="020B0604020202020204" pitchFamily="34" charset="0"/>
              <a:buChar char="•"/>
            </a:pPr>
            <a:r>
              <a:rPr lang="en-US" sz="1400" dirty="0" smtClean="0"/>
              <a:t>For example, loan file documentation should be simpler, adapt for realities of microcredit lending methodology and microcredit client</a:t>
            </a:r>
          </a:p>
          <a:p>
            <a:pPr marL="742950" lvl="1" indent="-285750">
              <a:buFont typeface="Courier New" panose="02070309020205020404" pitchFamily="49" charset="0"/>
              <a:buChar char="o"/>
            </a:pPr>
            <a:r>
              <a:rPr lang="en-US" sz="1400" dirty="0"/>
              <a:t>Should not require documents less applicable to microenterprises (formal financial statements, collateral documents)</a:t>
            </a:r>
          </a:p>
          <a:p>
            <a:pPr marL="285750" indent="-285750">
              <a:buFont typeface="Arial" panose="020B0604020202020204" pitchFamily="34" charset="0"/>
              <a:buChar char="•"/>
            </a:pPr>
            <a:r>
              <a:rPr lang="en-US" sz="1400" dirty="0" smtClean="0"/>
              <a:t>LOAN LOSS PROVISIONING</a:t>
            </a:r>
          </a:p>
          <a:p>
            <a:pPr marL="742950" lvl="1" indent="-285750">
              <a:buFont typeface="Courier New" panose="02070309020205020404" pitchFamily="49" charset="0"/>
              <a:buChar char="o"/>
            </a:pPr>
            <a:r>
              <a:rPr lang="en-US" sz="1400" dirty="0" smtClean="0"/>
              <a:t>Same general provisioning requirements for microloans as with traditional bank loans, NOT riskier</a:t>
            </a:r>
          </a:p>
          <a:p>
            <a:pPr marL="742950" lvl="1" indent="-285750">
              <a:buFont typeface="Courier New" panose="02070309020205020404" pitchFamily="49" charset="0"/>
              <a:buChar char="o"/>
            </a:pPr>
            <a:r>
              <a:rPr lang="en-US" sz="1400" dirty="0" smtClean="0"/>
              <a:t>BUT, provisioning for </a:t>
            </a:r>
            <a:r>
              <a:rPr lang="en-US" sz="1400" u="sng" dirty="0" smtClean="0"/>
              <a:t>delinquent</a:t>
            </a:r>
            <a:r>
              <a:rPr lang="en-US" sz="1400" dirty="0" smtClean="0"/>
              <a:t> microloans should be more aggressive </a:t>
            </a:r>
            <a:r>
              <a:rPr lang="en-US" sz="1400" dirty="0" smtClean="0">
                <a:sym typeface="Wingdings" pitchFamily="2" charset="2"/>
              </a:rPr>
              <a:t> riskier faster since unsecured and short-term loans, with faster repayment schedules</a:t>
            </a:r>
          </a:p>
          <a:p>
            <a:endParaRPr lang="en-US" sz="1400" dirty="0"/>
          </a:p>
        </p:txBody>
      </p:sp>
      <p:sp>
        <p:nvSpPr>
          <p:cNvPr id="4" name="Slide Number Placeholder 3"/>
          <p:cNvSpPr>
            <a:spLocks noGrp="1"/>
          </p:cNvSpPr>
          <p:nvPr>
            <p:ph type="sldNum" sz="quarter" idx="10"/>
          </p:nvPr>
        </p:nvSpPr>
        <p:spPr/>
        <p:txBody>
          <a:bodyPr/>
          <a:lstStyle/>
          <a:p>
            <a:fld id="{B65F8B21-BDF5-4A08-9392-F6C481CCC299}" type="slidenum">
              <a:rPr lang="en-US" smtClean="0"/>
              <a:t>9</a:t>
            </a:fld>
            <a:endParaRPr lang="en-US"/>
          </a:p>
        </p:txBody>
      </p:sp>
    </p:spTree>
    <p:extLst>
      <p:ext uri="{BB962C8B-B14F-4D97-AF65-F5344CB8AC3E}">
        <p14:creationId xmlns:p14="http://schemas.microsoft.com/office/powerpoint/2010/main" val="3532853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lgn="ctr" eaLnBrk="0" hangingPunct="0">
              <a:buClr>
                <a:srgbClr val="1E4ABD"/>
              </a:buClr>
              <a:buSzPct val="80000"/>
              <a:buFont typeface="Wingdings" pitchFamily="2" charset="2"/>
              <a:buChar char="Ø"/>
            </a:pPr>
            <a:endParaRPr lang="en-US" sz="1400" b="1">
              <a:solidFill>
                <a:srgbClr val="000000"/>
              </a:solidFill>
            </a:endParaRPr>
          </a:p>
        </p:txBody>
      </p:sp>
      <p:sp>
        <p:nvSpPr>
          <p:cNvPr id="5" name="Rectangle 8"/>
          <p:cNvSpPr>
            <a:spLocks noChangeArrowheads="1"/>
          </p:cNvSpPr>
          <p:nvPr userDrawn="1"/>
        </p:nvSpPr>
        <p:spPr bwMode="auto">
          <a:xfrm>
            <a:off x="0" y="1752600"/>
            <a:ext cx="9144000" cy="152400"/>
          </a:xfrm>
          <a:prstGeom prst="rect">
            <a:avLst/>
          </a:prstGeom>
          <a:solidFill>
            <a:srgbClr val="C2113A"/>
          </a:solidFill>
          <a:ln w="9525">
            <a:noFill/>
            <a:miter lim="800000"/>
            <a:headEnd/>
            <a:tailEnd/>
          </a:ln>
          <a:effectLst/>
        </p:spPr>
        <p:txBody>
          <a:bodyPr wrap="none" anchor="ctr"/>
          <a:lstStyle/>
          <a:p>
            <a:pPr algn="ctr" eaLnBrk="0" hangingPunct="0">
              <a:buClr>
                <a:srgbClr val="1E4ABD"/>
              </a:buClr>
              <a:buSzPct val="80000"/>
              <a:buFont typeface="Wingdings" pitchFamily="2" charset="2"/>
              <a:buChar char="Ø"/>
            </a:pPr>
            <a:endParaRPr lang="en-US" sz="1400" b="1">
              <a:solidFill>
                <a:srgbClr val="000000"/>
              </a:solidFill>
            </a:endParaRPr>
          </a:p>
        </p:txBody>
      </p:sp>
      <p:sp>
        <p:nvSpPr>
          <p:cNvPr id="6" name="Rectangle 9"/>
          <p:cNvSpPr>
            <a:spLocks noChangeArrowheads="1"/>
          </p:cNvSpPr>
          <p:nvPr userDrawn="1"/>
        </p:nvSpPr>
        <p:spPr bwMode="auto">
          <a:xfrm>
            <a:off x="0" y="1905000"/>
            <a:ext cx="152400" cy="4953000"/>
          </a:xfrm>
          <a:prstGeom prst="rect">
            <a:avLst/>
          </a:prstGeom>
          <a:solidFill>
            <a:srgbClr val="002A6C"/>
          </a:solidFill>
          <a:ln w="9525">
            <a:noFill/>
            <a:miter lim="800000"/>
            <a:headEnd/>
            <a:tailEnd/>
          </a:ln>
          <a:effectLst/>
        </p:spPr>
        <p:txBody>
          <a:bodyPr wrap="none" anchor="ctr"/>
          <a:lstStyle/>
          <a:p>
            <a:pPr algn="ctr" eaLnBrk="0" hangingPunct="0">
              <a:buClr>
                <a:srgbClr val="1E4ABD"/>
              </a:buClr>
              <a:buSzPct val="80000"/>
              <a:buFont typeface="Wingdings" pitchFamily="2" charset="2"/>
              <a:buChar char="Ø"/>
            </a:pPr>
            <a:endParaRPr lang="en-US" sz="1400" b="1">
              <a:solidFill>
                <a:srgbClr val="000000"/>
              </a:solidFill>
            </a:endParaRPr>
          </a:p>
        </p:txBody>
      </p:sp>
      <p:pic>
        <p:nvPicPr>
          <p:cNvPr id="7" name="Picture 25" descr="Brand_SERBIA_RGB_LO"/>
          <p:cNvPicPr>
            <a:picLocks noChangeAspect="1" noChangeArrowheads="1"/>
          </p:cNvPicPr>
          <p:nvPr userDrawn="1"/>
        </p:nvPicPr>
        <p:blipFill>
          <a:blip r:embed="rId2" cstate="print"/>
          <a:srcRect/>
          <a:stretch>
            <a:fillRect/>
          </a:stretch>
        </p:blipFill>
        <p:spPr bwMode="auto">
          <a:xfrm>
            <a:off x="457200" y="609600"/>
            <a:ext cx="3713163" cy="530225"/>
          </a:xfrm>
          <a:prstGeom prst="rect">
            <a:avLst/>
          </a:prstGeom>
          <a:noFill/>
          <a:ln w="9525">
            <a:noFill/>
            <a:miter lim="800000"/>
            <a:headEnd/>
            <a:tailEnd/>
          </a:ln>
        </p:spPr>
      </p:pic>
      <p:pic>
        <p:nvPicPr>
          <p:cNvPr id="8" name="Picture 2"/>
          <p:cNvPicPr>
            <a:picLocks noChangeAspect="1" noChangeArrowheads="1"/>
          </p:cNvPicPr>
          <p:nvPr userDrawn="1"/>
        </p:nvPicPr>
        <p:blipFill>
          <a:blip r:embed="rId3" cstate="print"/>
          <a:srcRect l="48688"/>
          <a:stretch>
            <a:fillRect/>
          </a:stretch>
        </p:blipFill>
        <p:spPr bwMode="auto">
          <a:xfrm>
            <a:off x="4522788" y="303213"/>
            <a:ext cx="4611687" cy="992187"/>
          </a:xfrm>
          <a:prstGeom prst="rect">
            <a:avLst/>
          </a:prstGeom>
          <a:noFill/>
          <a:ln w="9525">
            <a:noFill/>
            <a:miter lim="800000"/>
            <a:headEnd/>
            <a:tailEnd/>
          </a:ln>
          <a:effectLst/>
        </p:spPr>
      </p:pic>
      <p:pic>
        <p:nvPicPr>
          <p:cNvPr id="9" name="Picture 14"/>
          <p:cNvPicPr>
            <a:picLocks noChangeAspect="1" noChangeArrowheads="1"/>
          </p:cNvPicPr>
          <p:nvPr userDrawn="1"/>
        </p:nvPicPr>
        <p:blipFill>
          <a:blip r:embed="rId4" cstate="print"/>
          <a:srcRect/>
          <a:stretch>
            <a:fillRect/>
          </a:stretch>
        </p:blipFill>
        <p:spPr bwMode="auto">
          <a:xfrm>
            <a:off x="152400" y="2743200"/>
            <a:ext cx="8991600" cy="4064000"/>
          </a:xfrm>
          <a:prstGeom prst="rect">
            <a:avLst/>
          </a:prstGeom>
          <a:noFill/>
          <a:ln w="9525">
            <a:noFill/>
            <a:miter lim="800000"/>
            <a:headEnd/>
            <a:tailEnd/>
          </a:ln>
          <a:effectLst/>
        </p:spPr>
      </p:pic>
      <p:sp>
        <p:nvSpPr>
          <p:cNvPr id="5122" name="Rectangle 2"/>
          <p:cNvSpPr>
            <a:spLocks noGrp="1" noChangeArrowheads="1"/>
          </p:cNvSpPr>
          <p:nvPr>
            <p:ph type="ctrTitle"/>
          </p:nvPr>
        </p:nvSpPr>
        <p:spPr>
          <a:xfrm>
            <a:off x="685800" y="3429000"/>
            <a:ext cx="7772400" cy="1143000"/>
          </a:xfrm>
        </p:spPr>
        <p:txBody>
          <a:bodyPr/>
          <a:lstStyle>
            <a:lvl1pPr algn="ctr">
              <a:defRPr sz="4000"/>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3716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11"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12"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F520F6A4-05FB-4F9D-8AF6-2EF326409CF3}" type="slidenum">
              <a:rPr lang="en-US"/>
              <a:pPr>
                <a:defRPr/>
              </a:pPr>
              <a:t>‹#›</a:t>
            </a:fld>
            <a:r>
              <a:rPr lang="en-US"/>
              <a:t>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1EE0EAC1-A36D-4927-844A-17FA99CC0D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447800"/>
            <a:ext cx="1943100" cy="464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447800"/>
            <a:ext cx="5676900" cy="464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4A26936D-0A46-4415-9210-3A2F7AC1BE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447800"/>
            <a:ext cx="7772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2A23D8D4-8ABB-49D1-8809-1FD8A14B423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1447800"/>
            <a:ext cx="7772400"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2209800"/>
            <a:ext cx="38100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209800"/>
            <a:ext cx="38100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229100"/>
            <a:ext cx="38100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229100"/>
            <a:ext cx="38100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782D34E7-13A8-4235-AB0C-2B0ECDDCD1B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4FC59EBE-ACF4-4645-8CBE-8C8744904FD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20C5BBF8-590D-4EF0-925E-A73D9999D93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2ED51D09-E853-4049-A7C5-D5D6D9E5D12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8EC78678-512F-4CA1-A55D-DB7A0DA04B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BB996CA0-78AE-474B-90EA-C754342364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A861313D-6308-4AB7-B588-4765580EEE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0F9A3216-930B-4037-9BAF-10E45F37567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1" fontAlgn="auto" hangingPunct="1">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1" fontAlgn="auto" hangingPunct="1">
              <a:spcBef>
                <a:spcPts val="0"/>
              </a:spcBef>
              <a:spcAft>
                <a:spcPts val="0"/>
              </a:spcAft>
              <a:defRPr/>
            </a:lvl1pPr>
          </a:lstStyle>
          <a:p>
            <a:pPr>
              <a:defRPr/>
            </a:pPr>
            <a:fld id="{46CDFD42-002B-4814-813B-591756F18F8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447800"/>
            <a:ext cx="7772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209800"/>
            <a:ext cx="77724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buClrTx/>
              <a:buSzTx/>
              <a:buFontTx/>
              <a:buNone/>
              <a:defRPr sz="1200" b="0">
                <a:solidFill>
                  <a:srgbClr val="000000"/>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buClrTx/>
              <a:buSzTx/>
              <a:buFontTx/>
              <a:buNone/>
              <a:defRPr sz="1200" b="0">
                <a:solidFill>
                  <a:srgbClr val="000000"/>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buClrTx/>
              <a:buSzTx/>
              <a:buFontTx/>
              <a:buNone/>
              <a:defRPr sz="1200" b="0">
                <a:solidFill>
                  <a:srgbClr val="000000"/>
                </a:solidFill>
                <a:latin typeface="+mn-lt"/>
                <a:cs typeface="+mn-cs"/>
              </a:defRPr>
            </a:lvl1pPr>
          </a:lstStyle>
          <a:p>
            <a:pPr>
              <a:defRPr/>
            </a:pPr>
            <a:fld id="{DFE8BB69-7E42-4ADC-AD6F-F784CEA43126}" type="slidenum">
              <a:rPr lang="en-US"/>
              <a:pPr>
                <a:defRPr/>
              </a:pPr>
              <a:t>‹#›</a:t>
            </a:fld>
            <a:endParaRPr lang="en-US"/>
          </a:p>
        </p:txBody>
      </p:sp>
      <p:sp>
        <p:nvSpPr>
          <p:cNvPr id="1031" name="Rectangle 10"/>
          <p:cNvSpPr>
            <a:spLocks noChangeArrowheads="1"/>
          </p:cNvSpPr>
          <p:nvPr userDrawn="1"/>
        </p:nvSpPr>
        <p:spPr bwMode="auto">
          <a:xfrm>
            <a:off x="0" y="685800"/>
            <a:ext cx="9144000" cy="152400"/>
          </a:xfrm>
          <a:prstGeom prst="rect">
            <a:avLst/>
          </a:prstGeom>
          <a:solidFill>
            <a:srgbClr val="C2113A"/>
          </a:solidFill>
          <a:ln w="9525">
            <a:noFill/>
            <a:miter lim="800000"/>
            <a:headEnd/>
            <a:tailEnd/>
          </a:ln>
          <a:effectLst/>
        </p:spPr>
        <p:txBody>
          <a:bodyPr wrap="none" anchor="ctr"/>
          <a:lstStyle/>
          <a:p>
            <a:pPr algn="ctr" eaLnBrk="0" hangingPunct="0">
              <a:buClr>
                <a:srgbClr val="1E4ABD"/>
              </a:buClr>
              <a:buSzPct val="80000"/>
              <a:buFont typeface="Wingdings" pitchFamily="2" charset="2"/>
              <a:buChar char="Ø"/>
            </a:pPr>
            <a:endParaRPr lang="en-US" sz="1400" b="1">
              <a:solidFill>
                <a:srgbClr val="000000"/>
              </a:solidFill>
            </a:endParaRPr>
          </a:p>
        </p:txBody>
      </p:sp>
      <p:sp>
        <p:nvSpPr>
          <p:cNvPr id="1032" name="Rectangle 11"/>
          <p:cNvSpPr>
            <a:spLocks noChangeArrowheads="1"/>
          </p:cNvSpPr>
          <p:nvPr userDrawn="1"/>
        </p:nvSpPr>
        <p:spPr bwMode="auto">
          <a:xfrm>
            <a:off x="0" y="838200"/>
            <a:ext cx="152400" cy="6019800"/>
          </a:xfrm>
          <a:prstGeom prst="rect">
            <a:avLst/>
          </a:prstGeom>
          <a:solidFill>
            <a:srgbClr val="002A6C"/>
          </a:solidFill>
          <a:ln w="9525">
            <a:noFill/>
            <a:miter lim="800000"/>
            <a:headEnd/>
            <a:tailEnd/>
          </a:ln>
          <a:effectLst/>
        </p:spPr>
        <p:txBody>
          <a:bodyPr wrap="none" anchor="ctr"/>
          <a:lstStyle/>
          <a:p>
            <a:pPr algn="ctr" eaLnBrk="0" hangingPunct="0"/>
            <a:endParaRPr lang="en-US" sz="2800">
              <a:solidFill>
                <a:srgbClr val="002A6C"/>
              </a:solidFill>
              <a:latin typeface="Times" pitchFamily="18" charset="0"/>
            </a:endParaRPr>
          </a:p>
        </p:txBody>
      </p:sp>
      <p:pic>
        <p:nvPicPr>
          <p:cNvPr id="1033" name="Picture 24" descr="Brand_SERBIA_RGB_LO"/>
          <p:cNvPicPr>
            <a:picLocks noChangeAspect="1" noChangeArrowheads="1"/>
          </p:cNvPicPr>
          <p:nvPr userDrawn="1"/>
        </p:nvPicPr>
        <p:blipFill>
          <a:blip r:embed="rId15" cstate="print"/>
          <a:srcRect/>
          <a:stretch>
            <a:fillRect/>
          </a:stretch>
        </p:blipFill>
        <p:spPr bwMode="auto">
          <a:xfrm>
            <a:off x="304800" y="228600"/>
            <a:ext cx="2743200" cy="392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timing>
    <p:tnLst>
      <p:par>
        <p:cTn id="1" dur="indefinite" restart="never" nodeType="tmRoot"/>
      </p:par>
    </p:tnLst>
  </p:timing>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1877705"/>
            <a:ext cx="9144000" cy="861774"/>
          </a:xfrm>
          <a:prstGeom prst="rect">
            <a:avLst/>
          </a:prstGeom>
          <a:noFill/>
          <a:ln w="9525">
            <a:noFill/>
            <a:miter lim="800000"/>
            <a:headEnd/>
            <a:tailEnd/>
          </a:ln>
        </p:spPr>
        <p:txBody>
          <a:bodyPr wrap="square">
            <a:spAutoFit/>
          </a:bodyPr>
          <a:lstStyle/>
          <a:p>
            <a:pPr algn="ctr" eaLnBrk="0" hangingPunct="0">
              <a:buClr>
                <a:srgbClr val="1E4ABD"/>
              </a:buClr>
              <a:buSzPct val="80000"/>
              <a:buFont typeface="Wingdings" pitchFamily="2" charset="2"/>
              <a:buNone/>
            </a:pPr>
            <a:r>
              <a:rPr lang="en-US" sz="2500" b="1" dirty="0" smtClean="0">
                <a:solidFill>
                  <a:srgbClr val="000000"/>
                </a:solidFill>
              </a:rPr>
              <a:t>Recommendations for a Legal and Regulatory </a:t>
            </a:r>
          </a:p>
          <a:p>
            <a:pPr algn="ctr" eaLnBrk="0" hangingPunct="0">
              <a:buClr>
                <a:srgbClr val="1E4ABD"/>
              </a:buClr>
              <a:buSzPct val="80000"/>
              <a:buFont typeface="Wingdings" pitchFamily="2" charset="2"/>
              <a:buNone/>
            </a:pPr>
            <a:r>
              <a:rPr lang="en-US" sz="2500" b="1" dirty="0" smtClean="0">
                <a:solidFill>
                  <a:srgbClr val="000000"/>
                </a:solidFill>
              </a:rPr>
              <a:t>Framework for Microfinance in Serbia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The supervision question</a:t>
            </a:r>
          </a:p>
        </p:txBody>
      </p:sp>
      <p:sp>
        <p:nvSpPr>
          <p:cNvPr id="6" name="Rectangle 5"/>
          <p:cNvSpPr>
            <a:spLocks noChangeArrowheads="1"/>
          </p:cNvSpPr>
          <p:nvPr/>
        </p:nvSpPr>
        <p:spPr bwMode="gray">
          <a:xfrm>
            <a:off x="540544" y="1600199"/>
            <a:ext cx="8062913" cy="1295401"/>
          </a:xfrm>
          <a:prstGeom prst="rect">
            <a:avLst/>
          </a:prstGeom>
          <a:solidFill>
            <a:schemeClr val="accent2">
              <a:lumMod val="40000"/>
              <a:lumOff val="60000"/>
            </a:schemeClr>
          </a:solidFill>
          <a:ln w="9525" algn="ctr">
            <a:noFill/>
            <a:miter lim="800000"/>
            <a:headEnd/>
            <a:tailEnd/>
          </a:ln>
        </p:spPr>
        <p:txBody>
          <a:bodyPr wrap="none" lIns="99253" tIns="49626" rIns="99253" bIns="49626" anchor="ctr" anchorCtr="1">
            <a:noAutofit/>
          </a:bodyP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endParaRPr lang="en-US" altLang="en-US" sz="1600" dirty="0"/>
          </a:p>
        </p:txBody>
      </p:sp>
      <p:cxnSp>
        <p:nvCxnSpPr>
          <p:cNvPr id="7" name="AutoShape 14"/>
          <p:cNvCxnSpPr>
            <a:cxnSpLocks noChangeShapeType="1"/>
            <a:stCxn id="6" idx="2"/>
            <a:endCxn id="9" idx="0"/>
          </p:cNvCxnSpPr>
          <p:nvPr/>
        </p:nvCxnSpPr>
        <p:spPr bwMode="auto">
          <a:xfrm flipH="1">
            <a:off x="2399214" y="2895600"/>
            <a:ext cx="2172787" cy="48274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 name="AutoShape 15"/>
          <p:cNvCxnSpPr>
            <a:cxnSpLocks noChangeShapeType="1"/>
            <a:stCxn id="6" idx="2"/>
            <a:endCxn id="10" idx="0"/>
          </p:cNvCxnSpPr>
          <p:nvPr/>
        </p:nvCxnSpPr>
        <p:spPr bwMode="auto">
          <a:xfrm>
            <a:off x="4572001" y="2895600"/>
            <a:ext cx="2025432" cy="71355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 name="Rectangle 8"/>
          <p:cNvSpPr>
            <a:spLocks noChangeArrowheads="1"/>
          </p:cNvSpPr>
          <p:nvPr/>
        </p:nvSpPr>
        <p:spPr bwMode="auto">
          <a:xfrm>
            <a:off x="811358" y="3378340"/>
            <a:ext cx="3175712" cy="582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44534" rIns="0" bIns="44534" anchor="b">
            <a:spAutoFit/>
          </a:bodyP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sz="1600" b="1" dirty="0" smtClean="0"/>
              <a:t>Option 1: Delegated supervision (recommended)</a:t>
            </a:r>
            <a:endParaRPr lang="en-US" altLang="en-US" sz="1600" b="1" dirty="0"/>
          </a:p>
        </p:txBody>
      </p:sp>
      <p:sp>
        <p:nvSpPr>
          <p:cNvPr id="10" name="Rectangle 9"/>
          <p:cNvSpPr>
            <a:spLocks noChangeArrowheads="1"/>
          </p:cNvSpPr>
          <p:nvPr/>
        </p:nvSpPr>
        <p:spPr bwMode="auto">
          <a:xfrm>
            <a:off x="4696691" y="3609152"/>
            <a:ext cx="3801484" cy="336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44534" rIns="0" bIns="44534" anchor="b">
            <a:spAutoFit/>
          </a:bodyP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sz="1600" dirty="0" smtClean="0"/>
              <a:t>Option 2: Self-regulation</a:t>
            </a:r>
            <a:endParaRPr lang="en-US" altLang="en-US" sz="1600" dirty="0"/>
          </a:p>
        </p:txBody>
      </p:sp>
      <p:sp>
        <p:nvSpPr>
          <p:cNvPr id="11" name="Line 11"/>
          <p:cNvSpPr>
            <a:spLocks noChangeShapeType="1"/>
          </p:cNvSpPr>
          <p:nvPr/>
        </p:nvSpPr>
        <p:spPr bwMode="auto">
          <a:xfrm>
            <a:off x="835892" y="3974727"/>
            <a:ext cx="3147268" cy="140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12" name="Rectangle 35"/>
          <p:cNvSpPr>
            <a:spLocks noChangeArrowheads="1"/>
          </p:cNvSpPr>
          <p:nvPr/>
        </p:nvSpPr>
        <p:spPr bwMode="auto">
          <a:xfrm>
            <a:off x="4871317" y="4030756"/>
            <a:ext cx="3510683" cy="122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sz="1600" dirty="0" smtClean="0"/>
              <a:t>Supervision </a:t>
            </a:r>
            <a:r>
              <a:rPr lang="en-US" sz="1600" dirty="0"/>
              <a:t>by </a:t>
            </a:r>
            <a:r>
              <a:rPr lang="en-US" sz="1600" dirty="0" smtClean="0"/>
              <a:t>industry association</a:t>
            </a:r>
            <a:endParaRPr lang="en-US" altLang="en-US" sz="1600" dirty="0"/>
          </a:p>
          <a:p>
            <a:pPr>
              <a:buFontTx/>
              <a:buChar char="•"/>
            </a:pPr>
            <a:r>
              <a:rPr lang="en-US" altLang="en-US" sz="1600" dirty="0" smtClean="0"/>
              <a:t>Has traditionally achieved mixed results with respect to prudential supervision</a:t>
            </a:r>
          </a:p>
          <a:p>
            <a:pPr>
              <a:buFontTx/>
              <a:buChar char="•"/>
            </a:pPr>
            <a:r>
              <a:rPr lang="en-US" altLang="en-US" sz="1600" dirty="0" smtClean="0"/>
              <a:t>May still be beneficial for consumer protection purposes, and least costly option</a:t>
            </a:r>
          </a:p>
          <a:p>
            <a:pPr>
              <a:buFontTx/>
              <a:buChar char="•"/>
            </a:pPr>
            <a:r>
              <a:rPr lang="en-US" altLang="en-US" sz="1600" dirty="0" smtClean="0"/>
              <a:t>Association could take on responsibilities listed above</a:t>
            </a:r>
            <a:endParaRPr lang="en-US" altLang="en-US" sz="1600" dirty="0"/>
          </a:p>
        </p:txBody>
      </p:sp>
      <p:sp>
        <p:nvSpPr>
          <p:cNvPr id="13" name="Rectangle 36"/>
          <p:cNvSpPr>
            <a:spLocks noChangeArrowheads="1"/>
          </p:cNvSpPr>
          <p:nvPr/>
        </p:nvSpPr>
        <p:spPr bwMode="auto">
          <a:xfrm>
            <a:off x="685800" y="4030756"/>
            <a:ext cx="3645878" cy="122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368300" indent="-114300"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altLang="en-US" sz="1600" dirty="0" smtClean="0"/>
              <a:t>Industry association serves as agent for </a:t>
            </a:r>
            <a:r>
              <a:rPr lang="en-US" altLang="en-US" sz="1600" dirty="0" err="1" smtClean="0"/>
              <a:t>MoFE</a:t>
            </a:r>
            <a:r>
              <a:rPr lang="en-US" altLang="en-US" sz="1600" dirty="0" smtClean="0"/>
              <a:t> or NBS</a:t>
            </a:r>
            <a:endParaRPr lang="en-US" altLang="en-US" sz="1600" dirty="0"/>
          </a:p>
          <a:p>
            <a:pPr>
              <a:buFontTx/>
              <a:buChar char="•"/>
            </a:pPr>
            <a:r>
              <a:rPr lang="en-US" altLang="en-US" sz="1600" dirty="0" smtClean="0"/>
              <a:t>Provides formal link to financial regulator and allows </a:t>
            </a:r>
            <a:r>
              <a:rPr lang="en-US" altLang="en-US" sz="1600" dirty="0" err="1" smtClean="0"/>
              <a:t>MoFE</a:t>
            </a:r>
            <a:r>
              <a:rPr lang="en-US" altLang="en-US" sz="1600" dirty="0" smtClean="0"/>
              <a:t> or NBS to monitor and control association’s work</a:t>
            </a:r>
          </a:p>
          <a:p>
            <a:pPr>
              <a:buFontTx/>
              <a:buChar char="•"/>
            </a:pPr>
            <a:r>
              <a:rPr lang="en-US" altLang="en-US" sz="1600" dirty="0" smtClean="0"/>
              <a:t>Association could collect registration info, collect data and reports, recommend sanctions, and provide consumer protection oversight</a:t>
            </a:r>
            <a:endParaRPr lang="en-US" altLang="en-US" sz="1600" dirty="0"/>
          </a:p>
        </p:txBody>
      </p:sp>
      <p:sp>
        <p:nvSpPr>
          <p:cNvPr id="15" name="Line 12"/>
          <p:cNvSpPr>
            <a:spLocks noChangeShapeType="1"/>
          </p:cNvSpPr>
          <p:nvPr/>
        </p:nvSpPr>
        <p:spPr bwMode="auto">
          <a:xfrm flipV="1">
            <a:off x="4849669" y="3974727"/>
            <a:ext cx="3396573" cy="140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28" name="TextBox 27"/>
          <p:cNvSpPr txBox="1"/>
          <p:nvPr/>
        </p:nvSpPr>
        <p:spPr>
          <a:xfrm>
            <a:off x="607292" y="1676400"/>
            <a:ext cx="1907308" cy="646331"/>
          </a:xfrm>
          <a:prstGeom prst="rect">
            <a:avLst/>
          </a:prstGeom>
          <a:noFill/>
        </p:spPr>
        <p:txBody>
          <a:bodyPr wrap="square" rtlCol="0">
            <a:spAutoFit/>
          </a:bodyPr>
          <a:lstStyle/>
          <a:p>
            <a:r>
              <a:rPr lang="en-US" dirty="0" smtClean="0"/>
              <a:t>Responsibilities could include:</a:t>
            </a:r>
            <a:endParaRPr lang="en-US" dirty="0"/>
          </a:p>
        </p:txBody>
      </p:sp>
      <p:sp>
        <p:nvSpPr>
          <p:cNvPr id="29" name="TextBox 28"/>
          <p:cNvSpPr txBox="1"/>
          <p:nvPr/>
        </p:nvSpPr>
        <p:spPr>
          <a:xfrm>
            <a:off x="2362200" y="1676400"/>
            <a:ext cx="6319765"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Maintain public register of approved MCCs</a:t>
            </a:r>
          </a:p>
          <a:p>
            <a:pPr marL="285750" indent="-285750">
              <a:buFont typeface="Arial" panose="020B0604020202020204" pitchFamily="34" charset="0"/>
              <a:buChar char="•"/>
            </a:pPr>
            <a:r>
              <a:rPr lang="en-US" dirty="0" smtClean="0"/>
              <a:t>Serve as repository of periodic reports by MCCs</a:t>
            </a:r>
          </a:p>
          <a:p>
            <a:pPr marL="285750" indent="-285750">
              <a:buFont typeface="Arial" panose="020B0604020202020204" pitchFamily="34" charset="0"/>
              <a:buChar char="•"/>
            </a:pPr>
            <a:r>
              <a:rPr lang="en-US" dirty="0" smtClean="0"/>
              <a:t>Develop and promote sound financial performance and consumer protection standards</a:t>
            </a:r>
            <a:endParaRPr lang="en-US" dirty="0"/>
          </a:p>
        </p:txBody>
      </p:sp>
      <p:sp>
        <p:nvSpPr>
          <p:cNvPr id="34"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9 of 13</a:t>
            </a:r>
            <a:endParaRPr lang="en-US" sz="1300" dirty="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p:bldP spid="13"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7" name="Straight Arrow Connector 14"/>
          <p:cNvCxnSpPr>
            <a:cxnSpLocks noChangeShapeType="1"/>
          </p:cNvCxnSpPr>
          <p:nvPr/>
        </p:nvCxnSpPr>
        <p:spPr bwMode="auto">
          <a:xfrm flipV="1">
            <a:off x="2743200" y="2044700"/>
            <a:ext cx="3352800" cy="7938"/>
          </a:xfrm>
          <a:prstGeom prst="straightConnector1">
            <a:avLst/>
          </a:prstGeom>
          <a:noFill/>
          <a:ln w="9525" algn="ctr">
            <a:noFill/>
            <a:round/>
            <a:headEnd/>
            <a:tailEnd/>
          </a:ln>
          <a:effectLst/>
        </p:spPr>
      </p:cxnSp>
      <p:cxnSp>
        <p:nvCxnSpPr>
          <p:cNvPr id="16388" name="Straight Arrow Connector 18"/>
          <p:cNvCxnSpPr>
            <a:cxnSpLocks noChangeShapeType="1"/>
          </p:cNvCxnSpPr>
          <p:nvPr/>
        </p:nvCxnSpPr>
        <p:spPr bwMode="auto">
          <a:xfrm>
            <a:off x="2743200" y="2052638"/>
            <a:ext cx="3200400" cy="0"/>
          </a:xfrm>
          <a:prstGeom prst="straightConnector1">
            <a:avLst/>
          </a:prstGeom>
          <a:noFill/>
          <a:ln w="9525" algn="ctr">
            <a:noFill/>
            <a:round/>
            <a:headEnd/>
            <a:tailEnd/>
          </a:ln>
          <a:effectLst/>
        </p:spPr>
      </p:cxnSp>
      <p:sp>
        <p:nvSpPr>
          <p:cNvPr id="6" name="Content Placeholder 1"/>
          <p:cNvSpPr>
            <a:spLocks noGrp="1"/>
          </p:cNvSpPr>
          <p:nvPr>
            <p:ph sz="quarter" idx="4294967295"/>
          </p:nvPr>
        </p:nvSpPr>
        <p:spPr>
          <a:xfrm>
            <a:off x="609600" y="1905000"/>
            <a:ext cx="8077200" cy="4356100"/>
          </a:xfrm>
          <a:prstGeom prst="rect">
            <a:avLst/>
          </a:prstGeom>
        </p:spPr>
        <p:txBody>
          <a:bodyPr>
            <a:normAutofit fontScale="92500" lnSpcReduction="10000"/>
          </a:bodyPr>
          <a:lstStyle/>
          <a:p>
            <a:r>
              <a:rPr lang="en-US" sz="2200" dirty="0" smtClean="0"/>
              <a:t>Critical that </a:t>
            </a:r>
            <a:r>
              <a:rPr lang="en-US" sz="2200" b="1" dirty="0" smtClean="0"/>
              <a:t>financial consumer protection rules </a:t>
            </a:r>
            <a:r>
              <a:rPr lang="en-US" sz="2200" dirty="0" smtClean="0"/>
              <a:t>apply to MCCs and microcredit clients</a:t>
            </a:r>
          </a:p>
          <a:p>
            <a:r>
              <a:rPr lang="en-US" sz="2200" dirty="0" smtClean="0"/>
              <a:t>Typical microfinance clients have low-literacy, low-numeracy, and less familiarity with formal financial sector</a:t>
            </a:r>
          </a:p>
          <a:p>
            <a:r>
              <a:rPr lang="en-US" sz="2200" dirty="0" smtClean="0"/>
              <a:t>All providers of similar financial services should be held to same consumer protection standards, to provide level playing field and comprehensive protection to consumers</a:t>
            </a:r>
          </a:p>
          <a:p>
            <a:r>
              <a:rPr lang="en-US" sz="2200" dirty="0" smtClean="0"/>
              <a:t>However, existing consumer protection rules in Serbia limited to natural persons or banks, resulting in gaps in coverage</a:t>
            </a:r>
          </a:p>
          <a:p>
            <a:pPr marL="344488" indent="0">
              <a:buNone/>
            </a:pPr>
            <a:r>
              <a:rPr lang="en-US" sz="2200" b="1" dirty="0" smtClean="0">
                <a:sym typeface="Wingdings" panose="05000000000000000000" pitchFamily="2" charset="2"/>
              </a:rPr>
              <a:t> </a:t>
            </a:r>
            <a:r>
              <a:rPr lang="en-US" sz="2200" b="1" dirty="0" smtClean="0"/>
              <a:t>Recommendation: Revise rules to cover microenterprises and MCCs, and consider what body will be responsible for monitoring</a:t>
            </a:r>
          </a:p>
          <a:p>
            <a:r>
              <a:rPr lang="en-US" sz="2200" dirty="0" smtClean="0"/>
              <a:t>Also harmonize: tax, accounting, payments, bank laws and regulations</a:t>
            </a:r>
          </a:p>
          <a:p>
            <a:endParaRPr lang="en-US" sz="2200" dirty="0" smtClean="0"/>
          </a:p>
          <a:p>
            <a:endParaRPr lang="en-US" sz="2200" dirty="0" smtClean="0"/>
          </a:p>
        </p:txBody>
      </p:sp>
      <p:sp>
        <p:nvSpPr>
          <p:cNvPr id="7" name="Title 1"/>
          <p:cNvSpPr>
            <a:spLocks noGrp="1"/>
          </p:cNvSpPr>
          <p:nvPr>
            <p:ph type="title"/>
          </p:nvPr>
        </p:nvSpPr>
        <p:spPr>
          <a:xfrm>
            <a:off x="685800" y="990600"/>
            <a:ext cx="7772400" cy="609600"/>
          </a:xfrm>
        </p:spPr>
        <p:txBody>
          <a:bodyPr/>
          <a:lstStyle/>
          <a:p>
            <a:r>
              <a:rPr lang="en-US" dirty="0"/>
              <a:t>Harmonize with existing regulatory framework</a:t>
            </a:r>
            <a:endParaRPr lang="en-US" dirty="0" smtClean="0"/>
          </a:p>
        </p:txBody>
      </p:sp>
      <p:sp>
        <p:nvSpPr>
          <p:cNvPr id="8"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10 of 13</a:t>
            </a:r>
            <a:endParaRPr lang="en-US" sz="1300" dirty="0"/>
          </a:p>
        </p:txBody>
      </p:sp>
    </p:spTree>
    <p:extLst>
      <p:ext uri="{BB962C8B-B14F-4D97-AF65-F5344CB8AC3E}">
        <p14:creationId xmlns:p14="http://schemas.microsoft.com/office/powerpoint/2010/main" val="165361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Addressing </a:t>
            </a:r>
            <a:r>
              <a:rPr lang="en-US" dirty="0" err="1" smtClean="0"/>
              <a:t>overindebtedness</a:t>
            </a:r>
            <a:r>
              <a:rPr lang="en-US" dirty="0" smtClean="0"/>
              <a:t> and financial crimes</a:t>
            </a:r>
          </a:p>
        </p:txBody>
      </p:sp>
      <p:sp>
        <p:nvSpPr>
          <p:cNvPr id="3"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11 of 13</a:t>
            </a:r>
            <a:endParaRPr lang="en-US" sz="1300" dirty="0"/>
          </a:p>
        </p:txBody>
      </p:sp>
      <p:sp>
        <p:nvSpPr>
          <p:cNvPr id="5" name="Rectangle 4"/>
          <p:cNvSpPr>
            <a:spLocks noChangeArrowheads="1"/>
          </p:cNvSpPr>
          <p:nvPr/>
        </p:nvSpPr>
        <p:spPr bwMode="auto">
          <a:xfrm>
            <a:off x="4879989" y="1752600"/>
            <a:ext cx="3578211" cy="684679"/>
          </a:xfrm>
          <a:prstGeom prst="rect">
            <a:avLst/>
          </a:prstGeom>
          <a:solidFill>
            <a:schemeClr val="accent2">
              <a:lumMod val="40000"/>
              <a:lumOff val="60000"/>
            </a:schemeClr>
          </a:solidFill>
          <a:ln w="9525">
            <a:solidFill>
              <a:schemeClr val="tx1"/>
            </a:solidFill>
            <a:miter lim="800000"/>
            <a:headEnd/>
            <a:tailEnd/>
          </a:ln>
        </p:spPr>
        <p:txBody>
          <a:bodyPr lIns="89070" tIns="44534" rIns="89070" bIns="44534" anchor="ctr"/>
          <a:lstStyle/>
          <a:p>
            <a:pPr algn="ctr" defTabSz="890390"/>
            <a:r>
              <a:rPr lang="en-US" sz="2000" b="1" dirty="0" smtClean="0"/>
              <a:t>Financial crimes</a:t>
            </a:r>
            <a:endParaRPr lang="en-US" sz="2000" b="1" dirty="0"/>
          </a:p>
        </p:txBody>
      </p:sp>
      <p:sp>
        <p:nvSpPr>
          <p:cNvPr id="6" name="Rectangle 5"/>
          <p:cNvSpPr>
            <a:spLocks noChangeArrowheads="1"/>
          </p:cNvSpPr>
          <p:nvPr/>
        </p:nvSpPr>
        <p:spPr bwMode="auto">
          <a:xfrm>
            <a:off x="4879989" y="2437280"/>
            <a:ext cx="3578211" cy="37349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9070" tIns="44534" rIns="89070" bIns="44534"/>
          <a:lstStyle/>
          <a:p>
            <a:pPr marL="231775" indent="-231775" defTabSz="890390">
              <a:buFontTx/>
              <a:buChar char="•"/>
            </a:pPr>
            <a:r>
              <a:rPr lang="en-US" sz="1700" dirty="0" smtClean="0"/>
              <a:t>Non-depository microcredit providers </a:t>
            </a:r>
            <a:r>
              <a:rPr lang="en-US" sz="1700" u="sng" dirty="0" smtClean="0"/>
              <a:t>not</a:t>
            </a:r>
            <a:r>
              <a:rPr lang="en-US" sz="1700" dirty="0" smtClean="0"/>
              <a:t> historically part of pyramid schemes or similar abuses</a:t>
            </a:r>
          </a:p>
          <a:p>
            <a:pPr marL="231775" indent="-231775" defTabSz="890390">
              <a:buFontTx/>
              <a:buChar char="•"/>
            </a:pPr>
            <a:r>
              <a:rPr lang="en-US" sz="1700" dirty="0" smtClean="0"/>
              <a:t>Regardless, MCCs should be subject to existing controls to prevent AML/CFT, fraud and financial crimes, and identity fraud</a:t>
            </a:r>
          </a:p>
          <a:p>
            <a:pPr marL="231775" indent="-231775" defTabSz="890390">
              <a:buFontTx/>
              <a:buChar char="•"/>
            </a:pPr>
            <a:r>
              <a:rPr lang="en-US" sz="1700" dirty="0" smtClean="0"/>
              <a:t>Financial Action Task Force (FATF) recommends </a:t>
            </a:r>
            <a:r>
              <a:rPr lang="en-US" sz="1700" b="1" dirty="0" smtClean="0"/>
              <a:t>risk-based approach</a:t>
            </a:r>
            <a:r>
              <a:rPr lang="en-US" sz="1700" dirty="0" smtClean="0"/>
              <a:t>, adapting rules for characteristics of microfinance (i.e. customer due diligence)</a:t>
            </a:r>
          </a:p>
          <a:p>
            <a:pPr marL="231775" indent="-231775" defTabSz="890390">
              <a:buFontTx/>
              <a:buChar char="•"/>
            </a:pPr>
            <a:endParaRPr lang="en-US" sz="1700" dirty="0" smtClean="0"/>
          </a:p>
        </p:txBody>
      </p:sp>
      <p:sp>
        <p:nvSpPr>
          <p:cNvPr id="7" name="Rectangle 6"/>
          <p:cNvSpPr>
            <a:spLocks noChangeArrowheads="1"/>
          </p:cNvSpPr>
          <p:nvPr/>
        </p:nvSpPr>
        <p:spPr bwMode="auto">
          <a:xfrm>
            <a:off x="691284" y="1752600"/>
            <a:ext cx="3728316" cy="684679"/>
          </a:xfrm>
          <a:prstGeom prst="rect">
            <a:avLst/>
          </a:prstGeom>
          <a:solidFill>
            <a:schemeClr val="accent2">
              <a:lumMod val="40000"/>
              <a:lumOff val="60000"/>
            </a:schemeClr>
          </a:solidFill>
          <a:ln w="9525">
            <a:solidFill>
              <a:schemeClr val="tx1"/>
            </a:solidFill>
            <a:miter lim="800000"/>
            <a:headEnd/>
            <a:tailEnd/>
          </a:ln>
        </p:spPr>
        <p:txBody>
          <a:bodyPr lIns="89070" tIns="44534" rIns="89070" bIns="44534" anchor="ctr"/>
          <a:lstStyle/>
          <a:p>
            <a:pPr algn="ctr" defTabSz="890390"/>
            <a:r>
              <a:rPr lang="en-US" sz="2000" b="1" dirty="0" err="1" smtClean="0"/>
              <a:t>Overindebtedness</a:t>
            </a:r>
            <a:endParaRPr lang="en-US" sz="2000" b="1" dirty="0"/>
          </a:p>
        </p:txBody>
      </p:sp>
      <p:sp>
        <p:nvSpPr>
          <p:cNvPr id="8" name="Rectangle 7"/>
          <p:cNvSpPr>
            <a:spLocks noChangeArrowheads="1"/>
          </p:cNvSpPr>
          <p:nvPr/>
        </p:nvSpPr>
        <p:spPr bwMode="auto">
          <a:xfrm>
            <a:off x="691284" y="2437280"/>
            <a:ext cx="3728316" cy="37349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9070" tIns="44534" rIns="89070" bIns="44534"/>
          <a:lstStyle/>
          <a:p>
            <a:pPr marL="228600" indent="-228600">
              <a:buFont typeface="Arial" panose="020B0604020202020204" pitchFamily="34" charset="0"/>
              <a:buChar char="•"/>
            </a:pPr>
            <a:r>
              <a:rPr lang="en-US" sz="1700" dirty="0" smtClean="0"/>
              <a:t>Microfinance </a:t>
            </a:r>
            <a:r>
              <a:rPr lang="en-US" sz="1700" u="sng" dirty="0" smtClean="0"/>
              <a:t>not</a:t>
            </a:r>
            <a:r>
              <a:rPr lang="en-US" sz="1700" dirty="0" smtClean="0"/>
              <a:t> inherently riskier than bank lending</a:t>
            </a:r>
          </a:p>
          <a:p>
            <a:pPr marL="228600" indent="-228600">
              <a:buFont typeface="Arial" panose="020B0604020202020204" pitchFamily="34" charset="0"/>
              <a:buChar char="•"/>
            </a:pPr>
            <a:r>
              <a:rPr lang="en-US" sz="1700" dirty="0" smtClean="0"/>
              <a:t>Risk factors: irresponsible provider behavior, poor borrowing decisions by consumers, oversaturation of microcredit market</a:t>
            </a:r>
          </a:p>
          <a:p>
            <a:pPr marL="228600" indent="-228600">
              <a:buFont typeface="Arial" panose="020B0604020202020204" pitchFamily="34" charset="0"/>
              <a:buChar char="•"/>
            </a:pPr>
            <a:r>
              <a:rPr lang="en-US" sz="1700" dirty="0" smtClean="0"/>
              <a:t>Tools to address risk:</a:t>
            </a:r>
          </a:p>
          <a:p>
            <a:pPr marL="463550" lvl="1" indent="-238125">
              <a:buFont typeface="Courier New" panose="02070309020205020404" pitchFamily="49" charset="0"/>
              <a:buChar char="o"/>
            </a:pPr>
            <a:r>
              <a:rPr lang="en-US" sz="1700" dirty="0" smtClean="0"/>
              <a:t>Credit bureaus </a:t>
            </a:r>
            <a:r>
              <a:rPr lang="en-US" sz="1700" b="1" dirty="0" smtClean="0"/>
              <a:t>(mandate participation by MCCs) </a:t>
            </a:r>
            <a:r>
              <a:rPr lang="en-US" sz="1700" dirty="0" smtClean="0"/>
              <a:t>and assessment of  creditworthiness</a:t>
            </a:r>
          </a:p>
          <a:p>
            <a:pPr marL="463550" lvl="1" indent="-238125">
              <a:buFont typeface="Courier New" panose="02070309020205020404" pitchFamily="49" charset="0"/>
              <a:buChar char="o"/>
            </a:pPr>
            <a:r>
              <a:rPr lang="en-US" sz="1700" dirty="0" smtClean="0"/>
              <a:t>Disclosure and transparency</a:t>
            </a:r>
          </a:p>
          <a:p>
            <a:pPr marL="463550" lvl="1" indent="-238125">
              <a:buFont typeface="Courier New" panose="02070309020205020404" pitchFamily="49" charset="0"/>
              <a:buChar char="o"/>
            </a:pPr>
            <a:r>
              <a:rPr lang="en-US" sz="1700" dirty="0" smtClean="0"/>
              <a:t>Financial literacy and education</a:t>
            </a:r>
          </a:p>
          <a:p>
            <a:pPr marL="463550" lvl="1" indent="-238125">
              <a:buFont typeface="Courier New" panose="02070309020205020404" pitchFamily="49" charset="0"/>
              <a:buChar char="o"/>
            </a:pPr>
            <a:r>
              <a:rPr lang="en-US" sz="1700" dirty="0" smtClean="0"/>
              <a:t>Market monitoring</a:t>
            </a:r>
          </a:p>
          <a:p>
            <a:pPr marL="800100" lvl="1" indent="-342900">
              <a:buFont typeface="Courier New" panose="02070309020205020404" pitchFamily="49" charset="0"/>
              <a:buChar char="o"/>
            </a:pPr>
            <a:endParaRPr lang="en-US" sz="1700" dirty="0"/>
          </a:p>
          <a:p>
            <a:pPr defTabSz="890390"/>
            <a:endParaRPr lang="en-US" sz="1700" dirty="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Complementary policy initiatives and long-term financial inclusion strategy</a:t>
            </a:r>
          </a:p>
        </p:txBody>
      </p:sp>
      <p:sp>
        <p:nvSpPr>
          <p:cNvPr id="3"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12 of 13</a:t>
            </a:r>
            <a:endParaRPr lang="en-US" sz="1300" dirty="0"/>
          </a:p>
        </p:txBody>
      </p:sp>
      <p:sp>
        <p:nvSpPr>
          <p:cNvPr id="5" name="Content Placeholder 1"/>
          <p:cNvSpPr>
            <a:spLocks noGrp="1"/>
          </p:cNvSpPr>
          <p:nvPr>
            <p:ph sz="quarter" idx="4294967295"/>
          </p:nvPr>
        </p:nvSpPr>
        <p:spPr>
          <a:xfrm>
            <a:off x="609600" y="2133600"/>
            <a:ext cx="8077200" cy="4419600"/>
          </a:xfrm>
          <a:prstGeom prst="rect">
            <a:avLst/>
          </a:prstGeom>
        </p:spPr>
        <p:txBody>
          <a:bodyPr>
            <a:normAutofit lnSpcReduction="10000"/>
          </a:bodyPr>
          <a:lstStyle/>
          <a:p>
            <a:r>
              <a:rPr lang="en-US" sz="2200" dirty="0" smtClean="0"/>
              <a:t>New MCC legal framework should be accompanied by </a:t>
            </a:r>
            <a:r>
              <a:rPr lang="en-US" sz="2200" b="1" dirty="0" smtClean="0"/>
              <a:t>well-targeted, complementary policy initiatives</a:t>
            </a:r>
          </a:p>
          <a:p>
            <a:pPr lvl="1"/>
            <a:r>
              <a:rPr lang="en-US" sz="1800" dirty="0" smtClean="0"/>
              <a:t>Guarantee programs to domestic banks for wholesale funding to MCCs</a:t>
            </a:r>
          </a:p>
          <a:p>
            <a:pPr lvl="1"/>
            <a:r>
              <a:rPr lang="en-US" sz="1800" dirty="0" smtClean="0"/>
              <a:t>Targeting of development funds</a:t>
            </a:r>
          </a:p>
          <a:p>
            <a:pPr lvl="1"/>
            <a:r>
              <a:rPr lang="en-US" sz="1800" dirty="0" smtClean="0"/>
              <a:t>Reaching out to and encouraging investments from international investors, including shifting target of existing internationally-funded credit lines for SMEs to smaller loans/clients</a:t>
            </a:r>
          </a:p>
          <a:p>
            <a:r>
              <a:rPr lang="en-US" sz="2200" b="1" dirty="0" smtClean="0"/>
              <a:t>Long-term financial inclusion strategy </a:t>
            </a:r>
            <a:r>
              <a:rPr lang="en-US" sz="2200" dirty="0" smtClean="0"/>
              <a:t>needs to be developed, addressing issue from multiple angles</a:t>
            </a:r>
          </a:p>
          <a:p>
            <a:pPr lvl="1"/>
            <a:r>
              <a:rPr lang="en-US" sz="1800" dirty="0" smtClean="0"/>
              <a:t>When to transition to deposit-taking microfinance institutions (MFIs)</a:t>
            </a:r>
          </a:p>
          <a:p>
            <a:pPr lvl="1"/>
            <a:r>
              <a:rPr lang="en-US" sz="1800" dirty="0" smtClean="0"/>
              <a:t>Strategic adjustments to prudential framework that encourage banks to move down market, balancing with need for financial stability and management of risk</a:t>
            </a:r>
          </a:p>
          <a:p>
            <a:endParaRPr lang="en-US" sz="2200" dirty="0" smtClean="0"/>
          </a:p>
          <a:p>
            <a:endParaRPr lang="en-US" sz="2200" dirty="0" smtClean="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Next steps to consider</a:t>
            </a:r>
          </a:p>
        </p:txBody>
      </p:sp>
      <p:sp>
        <p:nvSpPr>
          <p:cNvPr id="3"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13 of 13</a:t>
            </a:r>
            <a:endParaRPr lang="en-US" sz="1300" dirty="0"/>
          </a:p>
        </p:txBody>
      </p:sp>
      <p:sp>
        <p:nvSpPr>
          <p:cNvPr id="5" name="Content Placeholder 1"/>
          <p:cNvSpPr>
            <a:spLocks noGrp="1"/>
          </p:cNvSpPr>
          <p:nvPr>
            <p:ph sz="quarter" idx="4294967295"/>
          </p:nvPr>
        </p:nvSpPr>
        <p:spPr>
          <a:xfrm>
            <a:off x="609600" y="1828800"/>
            <a:ext cx="7924800" cy="4572000"/>
          </a:xfrm>
          <a:prstGeom prst="rect">
            <a:avLst/>
          </a:prstGeom>
        </p:spPr>
        <p:txBody>
          <a:bodyPr>
            <a:normAutofit/>
          </a:bodyPr>
          <a:lstStyle/>
          <a:p>
            <a:pPr marL="457200" indent="-457200">
              <a:buFont typeface="+mj-lt"/>
              <a:buAutoNum type="arabicPeriod"/>
            </a:pPr>
            <a:r>
              <a:rPr lang="en-US" sz="2200" dirty="0" smtClean="0"/>
              <a:t>Assess the potential impact of microcredit in Serbia</a:t>
            </a:r>
          </a:p>
          <a:p>
            <a:pPr marL="457200" indent="-457200">
              <a:buFont typeface="+mj-lt"/>
              <a:buAutoNum type="arabicPeriod"/>
            </a:pPr>
            <a:r>
              <a:rPr lang="en-US" sz="2200" dirty="0" smtClean="0"/>
              <a:t>Assess the potential for investment in microcredit in Serbia</a:t>
            </a:r>
          </a:p>
          <a:p>
            <a:pPr marL="457200" indent="-457200">
              <a:buFont typeface="+mj-lt"/>
              <a:buAutoNum type="arabicPeriod"/>
            </a:pPr>
            <a:r>
              <a:rPr lang="en-US" sz="2200" dirty="0" smtClean="0"/>
              <a:t>Convene stakeholders and form an official working group</a:t>
            </a:r>
          </a:p>
          <a:p>
            <a:pPr marL="457200" indent="-457200">
              <a:buFont typeface="+mj-lt"/>
              <a:buAutoNum type="arabicPeriod"/>
            </a:pPr>
            <a:r>
              <a:rPr lang="en-US" sz="2200" dirty="0" smtClean="0"/>
              <a:t>Begin process of drafting MCC law</a:t>
            </a:r>
          </a:p>
          <a:p>
            <a:pPr marL="457200" indent="-457200">
              <a:buFont typeface="+mj-lt"/>
              <a:buAutoNum type="arabicPeriod"/>
            </a:pPr>
            <a:endParaRPr lang="en-US" sz="1800" dirty="0" smtClean="0"/>
          </a:p>
          <a:p>
            <a:endParaRPr lang="en-US" sz="2200" dirty="0" smtClean="0"/>
          </a:p>
          <a:p>
            <a:endParaRPr lang="en-US" sz="2200" dirty="0" smtClean="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7" name="Straight Arrow Connector 14"/>
          <p:cNvCxnSpPr>
            <a:cxnSpLocks noChangeShapeType="1"/>
          </p:cNvCxnSpPr>
          <p:nvPr/>
        </p:nvCxnSpPr>
        <p:spPr bwMode="auto">
          <a:xfrm flipV="1">
            <a:off x="2743200" y="2044700"/>
            <a:ext cx="3352800" cy="7938"/>
          </a:xfrm>
          <a:prstGeom prst="straightConnector1">
            <a:avLst/>
          </a:prstGeom>
          <a:noFill/>
          <a:ln w="9525" algn="ctr">
            <a:noFill/>
            <a:round/>
            <a:headEnd/>
            <a:tailEnd/>
          </a:ln>
          <a:effectLst/>
        </p:spPr>
      </p:cxnSp>
      <p:cxnSp>
        <p:nvCxnSpPr>
          <p:cNvPr id="16388" name="Straight Arrow Connector 18"/>
          <p:cNvCxnSpPr>
            <a:cxnSpLocks noChangeShapeType="1"/>
          </p:cNvCxnSpPr>
          <p:nvPr/>
        </p:nvCxnSpPr>
        <p:spPr bwMode="auto">
          <a:xfrm>
            <a:off x="2743200" y="2052638"/>
            <a:ext cx="3200400" cy="0"/>
          </a:xfrm>
          <a:prstGeom prst="straightConnector1">
            <a:avLst/>
          </a:prstGeom>
          <a:noFill/>
          <a:ln w="9525" algn="ctr">
            <a:noFill/>
            <a:round/>
            <a:headEnd/>
            <a:tailEnd/>
          </a:ln>
          <a:effectLst/>
        </p:spPr>
      </p:cxnSp>
      <p:sp>
        <p:nvSpPr>
          <p:cNvPr id="6" name="Content Placeholder 1"/>
          <p:cNvSpPr>
            <a:spLocks noGrp="1"/>
          </p:cNvSpPr>
          <p:nvPr>
            <p:ph sz="quarter" idx="4294967295"/>
          </p:nvPr>
        </p:nvSpPr>
        <p:spPr>
          <a:xfrm>
            <a:off x="609600" y="1828800"/>
            <a:ext cx="8153400" cy="4572000"/>
          </a:xfrm>
          <a:prstGeom prst="rect">
            <a:avLst/>
          </a:prstGeom>
        </p:spPr>
        <p:txBody>
          <a:bodyPr>
            <a:normAutofit/>
          </a:bodyPr>
          <a:lstStyle/>
          <a:p>
            <a:r>
              <a:rPr lang="en-US" sz="2200" dirty="0" smtClean="0"/>
              <a:t>Small and medium enterprises (SMEs) are </a:t>
            </a:r>
            <a:r>
              <a:rPr lang="en-US" sz="2200" b="1" dirty="0" smtClean="0"/>
              <a:t>critical</a:t>
            </a:r>
            <a:r>
              <a:rPr lang="en-US" sz="2200" dirty="0" smtClean="0"/>
              <a:t> to increasing employment and economic growth and decreasing poverty in Serbia</a:t>
            </a:r>
          </a:p>
          <a:p>
            <a:r>
              <a:rPr lang="en-US" sz="2200" b="1" dirty="0" smtClean="0"/>
              <a:t>Two-thirds </a:t>
            </a:r>
            <a:r>
              <a:rPr lang="en-US" sz="2200" dirty="0" smtClean="0"/>
              <a:t>of SMEs in Serbia report problems getting credit</a:t>
            </a:r>
          </a:p>
          <a:p>
            <a:r>
              <a:rPr lang="en-US" sz="2200" dirty="0" smtClean="0"/>
              <a:t>Available loan products are </a:t>
            </a:r>
            <a:r>
              <a:rPr lang="en-US" sz="2200" b="1" dirty="0" smtClean="0"/>
              <a:t>poorly suited </a:t>
            </a:r>
            <a:r>
              <a:rPr lang="en-US" sz="2200" dirty="0" smtClean="0"/>
              <a:t>for SMEs in terms of loan size, collateral requirements, and physical access</a:t>
            </a:r>
          </a:p>
          <a:p>
            <a:r>
              <a:rPr lang="en-US" sz="2200" b="1" dirty="0" smtClean="0"/>
              <a:t>Microcredit</a:t>
            </a:r>
            <a:r>
              <a:rPr lang="en-US" sz="2200" dirty="0" smtClean="0"/>
              <a:t> provides an alternative, market-based approach to providing financing better suited to the needs of SMEs</a:t>
            </a:r>
          </a:p>
          <a:p>
            <a:pPr marL="0" indent="0">
              <a:buNone/>
            </a:pPr>
            <a:endParaRPr lang="en-US" sz="2200" dirty="0" smtClean="0"/>
          </a:p>
          <a:p>
            <a:pPr marL="0" indent="0">
              <a:buNone/>
            </a:pPr>
            <a:r>
              <a:rPr lang="en-US" sz="2200" dirty="0" smtClean="0"/>
              <a:t>	</a:t>
            </a:r>
            <a:r>
              <a:rPr lang="en-US" sz="2200" b="1" i="1" dirty="0" smtClean="0"/>
              <a:t>However, legal and regulatory framework prevents </a:t>
            </a:r>
            <a:r>
              <a:rPr lang="en-US" sz="2200" i="1" dirty="0" smtClean="0"/>
              <a:t>	</a:t>
            </a:r>
            <a:r>
              <a:rPr lang="en-US" sz="2200" b="1" i="1" dirty="0" smtClean="0"/>
              <a:t>existence of “real” microfinance industry in Serbia</a:t>
            </a:r>
          </a:p>
          <a:p>
            <a:endParaRPr lang="en-US" sz="2200" dirty="0"/>
          </a:p>
        </p:txBody>
      </p:sp>
      <p:sp>
        <p:nvSpPr>
          <p:cNvPr id="7" name="Title 1"/>
          <p:cNvSpPr>
            <a:spLocks noGrp="1"/>
          </p:cNvSpPr>
          <p:nvPr>
            <p:ph type="title"/>
          </p:nvPr>
        </p:nvSpPr>
        <p:spPr>
          <a:xfrm>
            <a:off x="685800" y="990600"/>
            <a:ext cx="7772400" cy="609600"/>
          </a:xfrm>
        </p:spPr>
        <p:txBody>
          <a:bodyPr/>
          <a:lstStyle/>
          <a:p>
            <a:r>
              <a:rPr lang="en-US" dirty="0"/>
              <a:t>Access to finance a problem for SMEs</a:t>
            </a:r>
            <a:endParaRPr lang="en-US" dirty="0" smtClean="0"/>
          </a:p>
        </p:txBody>
      </p:sp>
      <p:sp>
        <p:nvSpPr>
          <p:cNvPr id="8" name="Right Arrow 7"/>
          <p:cNvSpPr/>
          <p:nvPr/>
        </p:nvSpPr>
        <p:spPr bwMode="auto">
          <a:xfrm>
            <a:off x="761999" y="5313218"/>
            <a:ext cx="685801" cy="554182"/>
          </a:xfrm>
          <a:prstGeom prst="rightArrow">
            <a:avLst/>
          </a:prstGeom>
          <a:solidFill>
            <a:srgbClr val="002060"/>
          </a:solid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charset="0"/>
            </a:endParaRPr>
          </a:p>
        </p:txBody>
      </p:sp>
      <p:sp>
        <p:nvSpPr>
          <p:cNvPr id="9"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1 of 13</a:t>
            </a:r>
            <a:endParaRPr lang="en-US"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33400" y="1562039"/>
            <a:ext cx="3530599" cy="382905"/>
          </a:xfrm>
          <a:prstGeom prst="rect">
            <a:avLst/>
          </a:prstGeom>
          <a:solidFill>
            <a:srgbClr val="002A6C"/>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2000" b="1" dirty="0" smtClean="0">
                <a:latin typeface="Gill Sans MT" pitchFamily="34" charset="0"/>
                <a:ea typeface="Calibri"/>
                <a:cs typeface="Times New Roman"/>
              </a:rPr>
              <a:t>High demand/unmet need</a:t>
            </a:r>
            <a:endParaRPr lang="en-US" sz="2000" dirty="0">
              <a:effectLst/>
              <a:latin typeface="Gill Sans MT" pitchFamily="34" charset="0"/>
              <a:ea typeface="Calibri"/>
              <a:cs typeface="Times New Roman"/>
            </a:endParaRPr>
          </a:p>
        </p:txBody>
      </p:sp>
      <p:sp>
        <p:nvSpPr>
          <p:cNvPr id="12" name="Rectangle 11"/>
          <p:cNvSpPr/>
          <p:nvPr/>
        </p:nvSpPr>
        <p:spPr>
          <a:xfrm>
            <a:off x="533400" y="1943038"/>
            <a:ext cx="3530600" cy="2667179"/>
          </a:xfrm>
          <a:prstGeom prst="rect">
            <a:avLst/>
          </a:prstGeom>
          <a:ln>
            <a:solidFill>
              <a:srgbClr val="002A6C"/>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66688" indent="-166688">
              <a:lnSpc>
                <a:spcPct val="115000"/>
              </a:lnSpc>
              <a:spcBef>
                <a:spcPts val="0"/>
              </a:spcBef>
              <a:spcAft>
                <a:spcPts val="0"/>
              </a:spcAft>
              <a:buFont typeface="Arial" pitchFamily="34" charset="0"/>
              <a:buChar char="•"/>
            </a:pPr>
            <a:r>
              <a:rPr lang="en-US" dirty="0" smtClean="0">
                <a:ea typeface="Calibri"/>
                <a:cs typeface="Times New Roman"/>
              </a:rPr>
              <a:t>Estimated potential portfolio for microcredit is EUR 267M</a:t>
            </a:r>
          </a:p>
          <a:p>
            <a:pPr marL="166688" indent="-166688">
              <a:lnSpc>
                <a:spcPct val="115000"/>
              </a:lnSpc>
              <a:spcBef>
                <a:spcPts val="0"/>
              </a:spcBef>
              <a:spcAft>
                <a:spcPts val="0"/>
              </a:spcAft>
              <a:buFont typeface="Arial" pitchFamily="34" charset="0"/>
              <a:buChar char="•"/>
            </a:pPr>
            <a:r>
              <a:rPr lang="en-US" dirty="0" smtClean="0">
                <a:effectLst/>
                <a:ea typeface="Calibri"/>
                <a:cs typeface="Times New Roman"/>
              </a:rPr>
              <a:t>Only 2-7% of current demand being met</a:t>
            </a:r>
          </a:p>
          <a:p>
            <a:pPr marL="166688" indent="-166688">
              <a:lnSpc>
                <a:spcPct val="115000"/>
              </a:lnSpc>
              <a:spcBef>
                <a:spcPts val="0"/>
              </a:spcBef>
              <a:spcAft>
                <a:spcPts val="0"/>
              </a:spcAft>
              <a:buFont typeface="Arial" pitchFamily="34" charset="0"/>
              <a:buChar char="•"/>
            </a:pPr>
            <a:r>
              <a:rPr lang="en-US" dirty="0" smtClean="0">
                <a:ea typeface="Calibri"/>
                <a:cs typeface="Times New Roman"/>
              </a:rPr>
              <a:t>“Missing” middle between current microcredit (EUR 960-1,600) and bank loans (&gt; EUR 10,000)</a:t>
            </a:r>
            <a:endParaRPr lang="en-US" dirty="0" smtClean="0">
              <a:effectLst/>
              <a:ea typeface="Calibri"/>
              <a:cs typeface="Times New Roman"/>
            </a:endParaRPr>
          </a:p>
          <a:p>
            <a:pPr marL="166688" indent="-166688">
              <a:lnSpc>
                <a:spcPct val="115000"/>
              </a:lnSpc>
              <a:spcBef>
                <a:spcPts val="0"/>
              </a:spcBef>
              <a:spcAft>
                <a:spcPts val="0"/>
              </a:spcAft>
              <a:buFont typeface="Arial" pitchFamily="34" charset="0"/>
              <a:buChar char="•"/>
            </a:pPr>
            <a:endParaRPr lang="en-US" dirty="0" smtClean="0">
              <a:effectLst/>
              <a:ea typeface="Calibri"/>
              <a:cs typeface="Times New Roman"/>
            </a:endParaRPr>
          </a:p>
          <a:p>
            <a:pPr marL="166688" marR="0" lvl="0" indent="-166688">
              <a:lnSpc>
                <a:spcPct val="115000"/>
              </a:lnSpc>
              <a:spcBef>
                <a:spcPts val="0"/>
              </a:spcBef>
              <a:spcAft>
                <a:spcPts val="0"/>
              </a:spcAft>
              <a:buFont typeface="Arial" pitchFamily="34" charset="0"/>
              <a:buChar char="•"/>
            </a:pPr>
            <a:endParaRPr lang="en-US" dirty="0" smtClean="0">
              <a:effectLst/>
              <a:ea typeface="Calibri"/>
              <a:cs typeface="Times New Roman"/>
            </a:endParaRPr>
          </a:p>
          <a:p>
            <a:pPr marL="166688" marR="0" lvl="0" indent="-166688">
              <a:lnSpc>
                <a:spcPct val="115000"/>
              </a:lnSpc>
              <a:spcBef>
                <a:spcPts val="0"/>
              </a:spcBef>
              <a:spcAft>
                <a:spcPts val="0"/>
              </a:spcAft>
              <a:buFont typeface="Arial" pitchFamily="34" charset="0"/>
              <a:buChar char="•"/>
            </a:pPr>
            <a:endParaRPr lang="en-US" dirty="0">
              <a:effectLst/>
              <a:ea typeface="Calibri"/>
              <a:cs typeface="Times New Roman"/>
            </a:endParaRPr>
          </a:p>
        </p:txBody>
      </p:sp>
      <p:sp>
        <p:nvSpPr>
          <p:cNvPr id="13" name="Rectangle 12"/>
          <p:cNvSpPr/>
          <p:nvPr/>
        </p:nvSpPr>
        <p:spPr>
          <a:xfrm>
            <a:off x="5080000" y="1562039"/>
            <a:ext cx="3530599" cy="382905"/>
          </a:xfrm>
          <a:prstGeom prst="rect">
            <a:avLst/>
          </a:prstGeom>
          <a:solidFill>
            <a:srgbClr val="002A6C"/>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2000" b="1" dirty="0" smtClean="0">
                <a:latin typeface="Gill Sans MT" pitchFamily="34" charset="0"/>
                <a:ea typeface="Calibri"/>
                <a:cs typeface="Times New Roman"/>
              </a:rPr>
              <a:t>Strong investor interest</a:t>
            </a:r>
            <a:endParaRPr lang="en-US" sz="2000" dirty="0">
              <a:effectLst/>
              <a:latin typeface="Gill Sans MT" pitchFamily="34" charset="0"/>
              <a:ea typeface="Calibri"/>
              <a:cs typeface="Times New Roman"/>
            </a:endParaRPr>
          </a:p>
        </p:txBody>
      </p:sp>
      <p:sp>
        <p:nvSpPr>
          <p:cNvPr id="14" name="Rectangle 13"/>
          <p:cNvSpPr/>
          <p:nvPr/>
        </p:nvSpPr>
        <p:spPr>
          <a:xfrm>
            <a:off x="5080000" y="1944943"/>
            <a:ext cx="3530600" cy="2665096"/>
          </a:xfrm>
          <a:prstGeom prst="rect">
            <a:avLst/>
          </a:prstGeom>
          <a:ln>
            <a:solidFill>
              <a:srgbClr val="002A6C"/>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66688" indent="-166688">
              <a:lnSpc>
                <a:spcPct val="115000"/>
              </a:lnSpc>
              <a:spcBef>
                <a:spcPts val="0"/>
              </a:spcBef>
              <a:spcAft>
                <a:spcPts val="0"/>
              </a:spcAft>
              <a:buFont typeface="Arial" pitchFamily="34" charset="0"/>
              <a:buChar char="•"/>
            </a:pPr>
            <a:r>
              <a:rPr lang="en-US" dirty="0" smtClean="0"/>
              <a:t>Investors actively looking </a:t>
            </a:r>
            <a:r>
              <a:rPr lang="en-US" dirty="0"/>
              <a:t>for </a:t>
            </a:r>
            <a:r>
              <a:rPr lang="en-US" dirty="0" smtClean="0"/>
              <a:t>investment opportunities given saturation in other markets in region</a:t>
            </a:r>
          </a:p>
          <a:p>
            <a:pPr marL="166688" indent="-166688">
              <a:lnSpc>
                <a:spcPct val="115000"/>
              </a:lnSpc>
              <a:spcBef>
                <a:spcPts val="0"/>
              </a:spcBef>
              <a:spcAft>
                <a:spcPts val="0"/>
              </a:spcAft>
              <a:buFont typeface="Arial" pitchFamily="34" charset="0"/>
              <a:buChar char="•"/>
            </a:pPr>
            <a:r>
              <a:rPr lang="en-US" dirty="0" smtClean="0"/>
              <a:t>Numerous investors already expressed interest in investing ~EUR 40M</a:t>
            </a:r>
            <a:r>
              <a:rPr lang="en-US" dirty="0">
                <a:cs typeface="Times New Roman"/>
              </a:rPr>
              <a:t> </a:t>
            </a:r>
            <a:r>
              <a:rPr lang="en-US" dirty="0" smtClean="0">
                <a:cs typeface="Times New Roman"/>
              </a:rPr>
              <a:t>in existing providers</a:t>
            </a:r>
            <a:endParaRPr lang="en-US" dirty="0" smtClean="0"/>
          </a:p>
        </p:txBody>
      </p:sp>
      <p:sp>
        <p:nvSpPr>
          <p:cNvPr id="15" name="Rectangle 14"/>
          <p:cNvSpPr/>
          <p:nvPr/>
        </p:nvSpPr>
        <p:spPr bwMode="auto">
          <a:xfrm>
            <a:off x="952500" y="5410200"/>
            <a:ext cx="7239000" cy="990600"/>
          </a:xfrm>
          <a:prstGeom prst="rect">
            <a:avLst/>
          </a:prstGeom>
          <a:solidFill>
            <a:srgbClr val="C0000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182880" tIns="182880" rIns="182880" bIns="182880" numCol="1" rtlCol="0" anchor="ctr" anchorCtr="0" compatLnSpc="1">
            <a:prstTxWarp prst="textNoShape">
              <a:avLst/>
            </a:prstTxWarp>
            <a:noAutofit/>
          </a:bodyPr>
          <a:lstStyle/>
          <a:p>
            <a:pPr algn="ctr"/>
            <a:r>
              <a:rPr lang="en-US" sz="2000" b="1" i="1" dirty="0" smtClean="0">
                <a:solidFill>
                  <a:schemeClr val="bg1"/>
                </a:solidFill>
              </a:rPr>
              <a:t>With an enabling legal framework, </a:t>
            </a:r>
          </a:p>
          <a:p>
            <a:pPr algn="ctr"/>
            <a:r>
              <a:rPr lang="en-US" sz="2000" b="1" i="1" dirty="0" smtClean="0">
                <a:solidFill>
                  <a:schemeClr val="bg1"/>
                </a:solidFill>
              </a:rPr>
              <a:t>it is estimated that loan portfolios could expand by 50% </a:t>
            </a:r>
          </a:p>
          <a:p>
            <a:pPr algn="ctr"/>
            <a:r>
              <a:rPr lang="en-US" sz="2000" b="1" i="1" dirty="0" smtClean="0">
                <a:solidFill>
                  <a:schemeClr val="bg1"/>
                </a:solidFill>
              </a:rPr>
              <a:t>at existing providers alone</a:t>
            </a:r>
            <a:endParaRPr kumimoji="0" lang="en-US" sz="2000" b="1" i="1" strike="noStrike" cap="none" normalizeH="0" baseline="0" dirty="0" smtClean="0">
              <a:ln>
                <a:noFill/>
              </a:ln>
              <a:effectLst/>
            </a:endParaRPr>
          </a:p>
        </p:txBody>
      </p:sp>
      <p:sp>
        <p:nvSpPr>
          <p:cNvPr id="16" name="Cross 15"/>
          <p:cNvSpPr/>
          <p:nvPr/>
        </p:nvSpPr>
        <p:spPr>
          <a:xfrm>
            <a:off x="4305300" y="2781417"/>
            <a:ext cx="533401" cy="533400"/>
          </a:xfrm>
          <a:prstGeom prst="plus">
            <a:avLst>
              <a:gd name="adj" fmla="val 369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flipV="1">
            <a:off x="3028951" y="4876800"/>
            <a:ext cx="3086099" cy="41898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685800" y="990600"/>
            <a:ext cx="7772400" cy="609600"/>
          </a:xfrm>
        </p:spPr>
        <p:txBody>
          <a:bodyPr/>
          <a:lstStyle/>
          <a:p>
            <a:r>
              <a:rPr lang="en-US" dirty="0" smtClean="0"/>
              <a:t>Microfinance has real potential in Serbia</a:t>
            </a:r>
          </a:p>
        </p:txBody>
      </p:sp>
      <p:sp>
        <p:nvSpPr>
          <p:cNvPr id="10" name="Slide Number Placeholder 3"/>
          <p:cNvSpPr txBox="1">
            <a:spLocks/>
          </p:cNvSpPr>
          <p:nvPr/>
        </p:nvSpPr>
        <p:spPr>
          <a:xfrm>
            <a:off x="6781800" y="6569075"/>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2 of 13</a:t>
            </a:r>
            <a:endParaRPr lang="en-US" sz="1300" dirty="0"/>
          </a:p>
        </p:txBody>
      </p:sp>
    </p:spTree>
    <p:extLst>
      <p:ext uri="{BB962C8B-B14F-4D97-AF65-F5344CB8AC3E}">
        <p14:creationId xmlns:p14="http://schemas.microsoft.com/office/powerpoint/2010/main" val="394909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55243" y="5105400"/>
            <a:ext cx="7233515" cy="904874"/>
          </a:xfrm>
          <a:prstGeom prst="rect">
            <a:avLst/>
          </a:prstGeom>
          <a:solidFill>
            <a:schemeClr val="accent2">
              <a:lumMod val="40000"/>
              <a:lumOff val="60000"/>
            </a:schemeClr>
          </a:solidFill>
          <a:ln w="9525">
            <a:noFill/>
            <a:miter lim="800000"/>
            <a:headEnd/>
            <a:tailEnd/>
          </a:ln>
        </p:spPr>
        <p:txBody>
          <a:bodyPr lIns="89070" tIns="44534" rIns="89070" bIns="44534" anchor="ctr"/>
          <a:lstStyle/>
          <a:p>
            <a:pPr algn="ctr" defTabSz="890390"/>
            <a:r>
              <a:rPr lang="en-US" sz="2400" b="1" dirty="0" err="1" smtClean="0"/>
              <a:t>Overindebtedness</a:t>
            </a:r>
            <a:r>
              <a:rPr lang="en-US" sz="2400" b="1" dirty="0" smtClean="0"/>
              <a:t> and Financial Crimes</a:t>
            </a:r>
            <a:endParaRPr lang="en-US" sz="2400" b="1" dirty="0"/>
          </a:p>
        </p:txBody>
      </p:sp>
      <p:sp>
        <p:nvSpPr>
          <p:cNvPr id="5" name="Rectangle 4"/>
          <p:cNvSpPr>
            <a:spLocks noChangeArrowheads="1"/>
          </p:cNvSpPr>
          <p:nvPr/>
        </p:nvSpPr>
        <p:spPr bwMode="auto">
          <a:xfrm>
            <a:off x="955243" y="3543300"/>
            <a:ext cx="7233515" cy="904874"/>
          </a:xfrm>
          <a:prstGeom prst="rect">
            <a:avLst/>
          </a:prstGeom>
          <a:solidFill>
            <a:schemeClr val="accent2">
              <a:lumMod val="40000"/>
              <a:lumOff val="60000"/>
            </a:schemeClr>
          </a:solidFill>
          <a:ln w="9525">
            <a:noFill/>
            <a:miter lim="800000"/>
            <a:headEnd/>
            <a:tailEnd/>
          </a:ln>
        </p:spPr>
        <p:txBody>
          <a:bodyPr lIns="89070" tIns="44534" rIns="89070" bIns="44534" anchor="ctr"/>
          <a:lstStyle/>
          <a:p>
            <a:pPr algn="ctr" defTabSz="890390"/>
            <a:r>
              <a:rPr lang="en-US" sz="2400" b="1" dirty="0" smtClean="0"/>
              <a:t>Harmonization with Existing </a:t>
            </a:r>
          </a:p>
          <a:p>
            <a:pPr algn="ctr" defTabSz="890390"/>
            <a:r>
              <a:rPr lang="en-US" sz="2400" b="1" dirty="0" smtClean="0"/>
              <a:t>Regulatory Framework</a:t>
            </a:r>
            <a:endParaRPr lang="en-US" sz="2400" b="1" dirty="0"/>
          </a:p>
        </p:txBody>
      </p:sp>
      <p:sp>
        <p:nvSpPr>
          <p:cNvPr id="6" name="Rectangle 6"/>
          <p:cNvSpPr>
            <a:spLocks noChangeArrowheads="1"/>
          </p:cNvSpPr>
          <p:nvPr/>
        </p:nvSpPr>
        <p:spPr bwMode="auto">
          <a:xfrm>
            <a:off x="957564" y="1981200"/>
            <a:ext cx="7228873" cy="904874"/>
          </a:xfrm>
          <a:prstGeom prst="rect">
            <a:avLst/>
          </a:prstGeom>
          <a:solidFill>
            <a:schemeClr val="accent2">
              <a:lumMod val="40000"/>
              <a:lumOff val="60000"/>
            </a:schemeClr>
          </a:solidFill>
          <a:ln w="9525">
            <a:noFill/>
            <a:miter lim="800000"/>
            <a:headEnd/>
            <a:tailEnd/>
          </a:ln>
        </p:spPr>
        <p:txBody>
          <a:bodyPr lIns="89070" tIns="44534" rIns="89070" bIns="44534" anchor="ctr"/>
          <a:lstStyle/>
          <a:p>
            <a:pPr algn="ctr" defTabSz="890390"/>
            <a:r>
              <a:rPr lang="en-US" sz="2400" b="1" dirty="0" smtClean="0"/>
              <a:t>Law on Microcredit Companies (MCCs)</a:t>
            </a:r>
            <a:endParaRPr lang="en-US" sz="2400" b="1" dirty="0"/>
          </a:p>
        </p:txBody>
      </p:sp>
      <p:sp>
        <p:nvSpPr>
          <p:cNvPr id="7" name="Title 1"/>
          <p:cNvSpPr>
            <a:spLocks noGrp="1"/>
          </p:cNvSpPr>
          <p:nvPr>
            <p:ph type="title"/>
          </p:nvPr>
        </p:nvSpPr>
        <p:spPr>
          <a:xfrm>
            <a:off x="685800" y="990600"/>
            <a:ext cx="7772400" cy="609600"/>
          </a:xfrm>
        </p:spPr>
        <p:txBody>
          <a:bodyPr/>
          <a:lstStyle/>
          <a:p>
            <a:r>
              <a:rPr lang="en-US" dirty="0" smtClean="0"/>
              <a:t>Components of microcredit regulatory framework</a:t>
            </a:r>
          </a:p>
        </p:txBody>
      </p:sp>
      <p:sp>
        <p:nvSpPr>
          <p:cNvPr id="8"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3 of 13</a:t>
            </a:r>
            <a:endParaRPr lang="en-US" sz="1300" dirty="0"/>
          </a:p>
        </p:txBody>
      </p:sp>
    </p:spTree>
    <p:extLst>
      <p:ext uri="{BB962C8B-B14F-4D97-AF65-F5344CB8AC3E}">
        <p14:creationId xmlns:p14="http://schemas.microsoft.com/office/powerpoint/2010/main" val="3949091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sz="quarter" idx="4294967295"/>
          </p:nvPr>
        </p:nvSpPr>
        <p:spPr>
          <a:xfrm>
            <a:off x="4495800" y="1752600"/>
            <a:ext cx="4419600" cy="4786312"/>
          </a:xfrm>
          <a:prstGeom prst="rect">
            <a:avLst/>
          </a:prstGeom>
        </p:spPr>
        <p:txBody>
          <a:bodyPr>
            <a:normAutofit lnSpcReduction="10000"/>
          </a:bodyPr>
          <a:lstStyle/>
          <a:p>
            <a:pPr>
              <a:buFont typeface="Wingdings" pitchFamily="2" charset="2"/>
              <a:buChar char="à"/>
            </a:pPr>
            <a:r>
              <a:rPr lang="en-US" sz="2200" dirty="0" smtClean="0"/>
              <a:t>Strike </a:t>
            </a:r>
            <a:r>
              <a:rPr lang="en-US" sz="2200" b="1" dirty="0" smtClean="0"/>
              <a:t>appropriate balance </a:t>
            </a:r>
            <a:r>
              <a:rPr lang="en-US" sz="2200" dirty="0" smtClean="0"/>
              <a:t>between providing minimum requirements for key legal  components while not overregulating</a:t>
            </a:r>
          </a:p>
          <a:p>
            <a:pPr marL="0" indent="0">
              <a:buNone/>
            </a:pPr>
            <a:endParaRPr lang="en-US" sz="2200" dirty="0"/>
          </a:p>
          <a:p>
            <a:pPr>
              <a:spcBef>
                <a:spcPts val="0"/>
              </a:spcBef>
              <a:buFont typeface="Wingdings" pitchFamily="2" charset="2"/>
              <a:buChar char="à"/>
            </a:pPr>
            <a:r>
              <a:rPr lang="en-US" sz="2200" dirty="0" smtClean="0"/>
              <a:t>Overburdening </a:t>
            </a:r>
            <a:r>
              <a:rPr lang="en-US" sz="2200" b="1" dirty="0" smtClean="0"/>
              <a:t>non-deposit-taking institutions</a:t>
            </a:r>
            <a:r>
              <a:rPr lang="en-US" sz="2200" dirty="0" smtClean="0"/>
              <a:t> with excessive regulation increases compliance costs, ultimately decreasing access to finance</a:t>
            </a:r>
          </a:p>
          <a:p>
            <a:pPr>
              <a:spcBef>
                <a:spcPts val="0"/>
              </a:spcBef>
              <a:buFont typeface="Wingdings" pitchFamily="2" charset="2"/>
              <a:buChar char="à"/>
            </a:pPr>
            <a:endParaRPr lang="en-US" sz="2200" dirty="0" smtClean="0"/>
          </a:p>
          <a:p>
            <a:pPr>
              <a:spcBef>
                <a:spcPts val="0"/>
              </a:spcBef>
              <a:buFont typeface="Wingdings" pitchFamily="2" charset="2"/>
              <a:buChar char="à"/>
            </a:pPr>
            <a:r>
              <a:rPr lang="en-US" sz="2200" dirty="0" smtClean="0"/>
              <a:t>A </a:t>
            </a:r>
            <a:r>
              <a:rPr lang="en-US" sz="2200" b="1" dirty="0" smtClean="0"/>
              <a:t>risk-based approach </a:t>
            </a:r>
            <a:r>
              <a:rPr lang="en-US" sz="2200" dirty="0" smtClean="0"/>
              <a:t>is</a:t>
            </a:r>
            <a:r>
              <a:rPr lang="en-US" sz="2200" b="1" dirty="0" smtClean="0"/>
              <a:t> </a:t>
            </a:r>
            <a:r>
              <a:rPr lang="en-US" sz="2200" dirty="0" smtClean="0"/>
              <a:t>recommended by the EU</a:t>
            </a:r>
            <a:endParaRPr lang="en-US" sz="2200" dirty="0"/>
          </a:p>
          <a:p>
            <a:pPr>
              <a:spcBef>
                <a:spcPts val="0"/>
              </a:spcBef>
              <a:buFont typeface="Wingdings" pitchFamily="2" charset="2"/>
              <a:buChar char="à"/>
            </a:pPr>
            <a:endParaRPr lang="en-US" sz="2200" dirty="0" smtClean="0"/>
          </a:p>
          <a:p>
            <a:pPr>
              <a:spcBef>
                <a:spcPts val="0"/>
              </a:spcBef>
              <a:buFont typeface="Wingdings" pitchFamily="2" charset="2"/>
              <a:buChar char="à"/>
            </a:pPr>
            <a:endParaRPr lang="en-US" sz="2200" dirty="0" smtClean="0"/>
          </a:p>
          <a:p>
            <a:pPr>
              <a:buFont typeface="Wingdings" pitchFamily="2" charset="2"/>
              <a:buChar char="à"/>
            </a:pPr>
            <a:endParaRPr lang="en-US" sz="2200" dirty="0" smtClean="0"/>
          </a:p>
          <a:p>
            <a:pPr marL="231775" indent="-231775"/>
            <a:endParaRPr lang="en-US" sz="2200" dirty="0" smtClean="0"/>
          </a:p>
          <a:p>
            <a:pPr marL="231775" indent="-231775"/>
            <a:endParaRPr lang="en-US" sz="2200" dirty="0" smtClean="0"/>
          </a:p>
        </p:txBody>
      </p:sp>
      <p:sp>
        <p:nvSpPr>
          <p:cNvPr id="5" name="TextBox 6"/>
          <p:cNvSpPr txBox="1">
            <a:spLocks noChangeArrowheads="1"/>
          </p:cNvSpPr>
          <p:nvPr/>
        </p:nvSpPr>
        <p:spPr bwMode="auto">
          <a:xfrm>
            <a:off x="609600" y="1752600"/>
            <a:ext cx="3608387" cy="3911968"/>
          </a:xfrm>
          <a:prstGeom prst="rect">
            <a:avLst/>
          </a:prstGeom>
          <a:solidFill>
            <a:schemeClr val="accent2">
              <a:lumMod val="40000"/>
              <a:lumOff val="60000"/>
            </a:schemeClr>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500"/>
              </a:lnSpc>
            </a:pPr>
            <a:r>
              <a:rPr lang="en-US" b="1" u="sng" dirty="0" smtClean="0"/>
              <a:t>Key components of MCC law</a:t>
            </a:r>
          </a:p>
          <a:p>
            <a:pPr marL="569913" lvl="1" indent="-225425" eaLnBrk="1" hangingPunct="1">
              <a:lnSpc>
                <a:spcPts val="2500"/>
              </a:lnSpc>
              <a:buFont typeface="Arial" panose="020B0604020202020204" pitchFamily="34" charset="0"/>
              <a:buChar char="•"/>
            </a:pPr>
            <a:r>
              <a:rPr lang="en-US" dirty="0" smtClean="0"/>
              <a:t>Definition of “microcredit”</a:t>
            </a:r>
          </a:p>
          <a:p>
            <a:pPr marL="569913" lvl="1" indent="-225425" eaLnBrk="1" hangingPunct="1">
              <a:lnSpc>
                <a:spcPts val="2500"/>
              </a:lnSpc>
              <a:buFont typeface="Arial" panose="020B0604020202020204" pitchFamily="34" charset="0"/>
              <a:buChar char="•"/>
            </a:pPr>
            <a:r>
              <a:rPr lang="en-US" dirty="0" smtClean="0"/>
              <a:t>Registration of MCCs</a:t>
            </a:r>
          </a:p>
          <a:p>
            <a:pPr marL="569913" lvl="1" indent="-225425" eaLnBrk="1" hangingPunct="1">
              <a:lnSpc>
                <a:spcPts val="2500"/>
              </a:lnSpc>
              <a:buFont typeface="Arial" panose="020B0604020202020204" pitchFamily="34" charset="0"/>
              <a:buChar char="•"/>
            </a:pPr>
            <a:r>
              <a:rPr lang="en-US" dirty="0" smtClean="0"/>
              <a:t>Ownership and governance</a:t>
            </a:r>
          </a:p>
          <a:p>
            <a:pPr marL="569913" lvl="1" indent="-225425" eaLnBrk="1" hangingPunct="1">
              <a:lnSpc>
                <a:spcPts val="2500"/>
              </a:lnSpc>
              <a:buFont typeface="Arial" panose="020B0604020202020204" pitchFamily="34" charset="0"/>
              <a:buChar char="•"/>
            </a:pPr>
            <a:r>
              <a:rPr lang="en-US" dirty="0" smtClean="0"/>
              <a:t>Permissible activities</a:t>
            </a:r>
          </a:p>
          <a:p>
            <a:pPr marL="569913" lvl="1" indent="-225425" eaLnBrk="1" hangingPunct="1">
              <a:lnSpc>
                <a:spcPts val="2500"/>
              </a:lnSpc>
              <a:buFont typeface="Arial" panose="020B0604020202020204" pitchFamily="34" charset="0"/>
              <a:buChar char="•"/>
            </a:pPr>
            <a:r>
              <a:rPr lang="en-US" dirty="0" smtClean="0"/>
              <a:t>Prudential regulation, loan loss provisioning, and risk management</a:t>
            </a:r>
          </a:p>
          <a:p>
            <a:pPr marL="569913" lvl="1" indent="-225425" eaLnBrk="1" hangingPunct="1">
              <a:lnSpc>
                <a:spcPts val="2500"/>
              </a:lnSpc>
              <a:buFont typeface="Arial" panose="020B0604020202020204" pitchFamily="34" charset="0"/>
              <a:buChar char="•"/>
            </a:pPr>
            <a:r>
              <a:rPr lang="en-US" dirty="0" smtClean="0"/>
              <a:t>Supervision</a:t>
            </a:r>
          </a:p>
          <a:p>
            <a:pPr marL="569913" lvl="1" indent="-225425" eaLnBrk="1" hangingPunct="1">
              <a:lnSpc>
                <a:spcPts val="2500"/>
              </a:lnSpc>
              <a:buFont typeface="Arial" panose="020B0604020202020204" pitchFamily="34" charset="0"/>
              <a:buChar char="•"/>
            </a:pPr>
            <a:r>
              <a:rPr lang="en-US" dirty="0" smtClean="0"/>
              <a:t>Reporting and auditing requirements</a:t>
            </a:r>
            <a:endParaRPr lang="en-US" i="1" dirty="0"/>
          </a:p>
          <a:p>
            <a:pPr marL="569913" lvl="1" indent="-225425" eaLnBrk="1" hangingPunct="1">
              <a:lnSpc>
                <a:spcPts val="2500"/>
              </a:lnSpc>
              <a:buFont typeface="Arial" panose="020B0604020202020204" pitchFamily="34" charset="0"/>
              <a:buChar char="•"/>
            </a:pPr>
            <a:r>
              <a:rPr lang="en-US" dirty="0" smtClean="0"/>
              <a:t>Others…</a:t>
            </a:r>
          </a:p>
        </p:txBody>
      </p:sp>
      <p:sp>
        <p:nvSpPr>
          <p:cNvPr id="6" name="Title 1"/>
          <p:cNvSpPr>
            <a:spLocks noGrp="1"/>
          </p:cNvSpPr>
          <p:nvPr>
            <p:ph type="title"/>
          </p:nvPr>
        </p:nvSpPr>
        <p:spPr>
          <a:xfrm>
            <a:off x="685800" y="990600"/>
            <a:ext cx="7772400" cy="609600"/>
          </a:xfrm>
        </p:spPr>
        <p:txBody>
          <a:bodyPr/>
          <a:lstStyle/>
          <a:p>
            <a:r>
              <a:rPr lang="en-US" dirty="0" smtClean="0"/>
              <a:t>Guiding principles for MCC law</a:t>
            </a:r>
          </a:p>
        </p:txBody>
      </p:sp>
      <p:sp>
        <p:nvSpPr>
          <p:cNvPr id="7"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4 of 13</a:t>
            </a:r>
            <a:endParaRPr lang="en-US" sz="1300" dirty="0"/>
          </a:p>
        </p:txBody>
      </p:sp>
    </p:spTree>
    <p:extLst>
      <p:ext uri="{BB962C8B-B14F-4D97-AF65-F5344CB8AC3E}">
        <p14:creationId xmlns:p14="http://schemas.microsoft.com/office/powerpoint/2010/main" val="394909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Definition of “microcredit”</a:t>
            </a:r>
          </a:p>
        </p:txBody>
      </p:sp>
      <p:sp>
        <p:nvSpPr>
          <p:cNvPr id="5" name="Rectangle 8"/>
          <p:cNvSpPr>
            <a:spLocks noChangeArrowheads="1"/>
          </p:cNvSpPr>
          <p:nvPr/>
        </p:nvSpPr>
        <p:spPr bwMode="auto">
          <a:xfrm>
            <a:off x="2392219" y="1503287"/>
            <a:ext cx="2739159" cy="336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4534" rIns="0" bIns="44534" anchor="b">
            <a:spAutoFit/>
          </a:bodyP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sz="1600" dirty="0" smtClean="0"/>
              <a:t>Considerations</a:t>
            </a:r>
            <a:endParaRPr lang="en-US" altLang="en-US" sz="1600" dirty="0"/>
          </a:p>
        </p:txBody>
      </p:sp>
      <p:sp>
        <p:nvSpPr>
          <p:cNvPr id="6" name="Rectangle 9"/>
          <p:cNvSpPr>
            <a:spLocks noChangeArrowheads="1"/>
          </p:cNvSpPr>
          <p:nvPr/>
        </p:nvSpPr>
        <p:spPr bwMode="auto">
          <a:xfrm>
            <a:off x="5486400" y="1487878"/>
            <a:ext cx="3278909" cy="336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4534" rIns="0" bIns="44534" anchor="b">
            <a:spAutoFit/>
          </a:bodyP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sz="1600" dirty="0" smtClean="0"/>
              <a:t>Recommendations</a:t>
            </a:r>
            <a:endParaRPr lang="en-US" altLang="en-US" sz="1600" dirty="0"/>
          </a:p>
        </p:txBody>
      </p:sp>
      <p:sp>
        <p:nvSpPr>
          <p:cNvPr id="7" name="Line 11"/>
          <p:cNvSpPr>
            <a:spLocks noChangeShapeType="1"/>
          </p:cNvSpPr>
          <p:nvPr/>
        </p:nvSpPr>
        <p:spPr bwMode="auto">
          <a:xfrm>
            <a:off x="2416753" y="1853453"/>
            <a:ext cx="2714625" cy="140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8" name="Rectangle 13"/>
          <p:cNvSpPr>
            <a:spLocks noChangeArrowheads="1"/>
          </p:cNvSpPr>
          <p:nvPr/>
        </p:nvSpPr>
        <p:spPr bwMode="auto">
          <a:xfrm>
            <a:off x="533401" y="1972514"/>
            <a:ext cx="1617808" cy="1483251"/>
          </a:xfrm>
          <a:prstGeom prst="rect">
            <a:avLst/>
          </a:prstGeom>
          <a:solidFill>
            <a:schemeClr val="accent2">
              <a:lumMod val="40000"/>
              <a:lumOff val="60000"/>
            </a:schemeClr>
          </a:solidFill>
          <a:ln w="12700">
            <a:solidFill>
              <a:schemeClr val="accent2">
                <a:lumMod val="40000"/>
                <a:lumOff val="60000"/>
              </a:schemeClr>
            </a:solidFill>
            <a:miter lim="800000"/>
            <a:headEnd/>
            <a:tailEnd/>
          </a:ln>
        </p:spPr>
        <p:txBody>
          <a:bodyPr lIns="89070" tIns="44534" rIns="89070" bIns="44534" anchor="ctr" anchorCtr="1"/>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b="1" dirty="0" smtClean="0"/>
              <a:t>Type of Client &amp; Use of Funds</a:t>
            </a:r>
            <a:endParaRPr lang="en-US" altLang="en-US" b="1" dirty="0"/>
          </a:p>
        </p:txBody>
      </p:sp>
      <p:sp>
        <p:nvSpPr>
          <p:cNvPr id="9" name="Rectangle 16"/>
          <p:cNvSpPr>
            <a:spLocks noChangeArrowheads="1"/>
          </p:cNvSpPr>
          <p:nvPr/>
        </p:nvSpPr>
        <p:spPr bwMode="auto">
          <a:xfrm>
            <a:off x="533401" y="4323790"/>
            <a:ext cx="1617808" cy="1056854"/>
          </a:xfrm>
          <a:prstGeom prst="rect">
            <a:avLst/>
          </a:prstGeom>
          <a:solidFill>
            <a:schemeClr val="accent2">
              <a:lumMod val="40000"/>
              <a:lumOff val="60000"/>
            </a:schemeClr>
          </a:solidFill>
          <a:ln w="12700">
            <a:solidFill>
              <a:schemeClr val="accent2">
                <a:lumMod val="40000"/>
                <a:lumOff val="60000"/>
              </a:schemeClr>
            </a:solidFill>
            <a:miter lim="800000"/>
            <a:headEnd/>
            <a:tailEnd/>
          </a:ln>
        </p:spPr>
        <p:txBody>
          <a:bodyPr lIns="89070" tIns="44534" rIns="89070" bIns="44534" anchor="ctr" anchorCtr="1"/>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a:r>
              <a:rPr lang="en-US" altLang="en-US" b="1" dirty="0" smtClean="0"/>
              <a:t>Loan Size Limits</a:t>
            </a:r>
            <a:endParaRPr lang="en-US" altLang="en-US" b="1" dirty="0"/>
          </a:p>
        </p:txBody>
      </p:sp>
      <p:sp>
        <p:nvSpPr>
          <p:cNvPr id="10" name="Rectangle 34"/>
          <p:cNvSpPr>
            <a:spLocks noChangeArrowheads="1"/>
          </p:cNvSpPr>
          <p:nvPr/>
        </p:nvSpPr>
        <p:spPr bwMode="auto">
          <a:xfrm>
            <a:off x="5661026" y="4260756"/>
            <a:ext cx="2896465" cy="122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342900" indent="-101600"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altLang="en-US" sz="1600" dirty="0" smtClean="0"/>
              <a:t>Two-pronged approach allows MCCs to serve some clients with larger loans, while majority of clientele remain low-income clients</a:t>
            </a:r>
          </a:p>
          <a:p>
            <a:pPr>
              <a:buFontTx/>
              <a:buChar char="•"/>
            </a:pPr>
            <a:r>
              <a:rPr lang="en-US" altLang="en-US" sz="1600" dirty="0" smtClean="0"/>
              <a:t>Look to current microcredit operations as starting point, consider how portfolio may evolve with MCC law</a:t>
            </a:r>
          </a:p>
          <a:p>
            <a:pPr>
              <a:buFontTx/>
              <a:buChar char="•"/>
            </a:pPr>
            <a:endParaRPr lang="en-US" altLang="en-US" sz="1600" dirty="0" smtClean="0"/>
          </a:p>
          <a:p>
            <a:pPr>
              <a:buFontTx/>
              <a:buChar char="•"/>
            </a:pPr>
            <a:endParaRPr lang="en-US" altLang="en-US" sz="1600" dirty="0" smtClean="0"/>
          </a:p>
          <a:p>
            <a:pPr>
              <a:buFontTx/>
              <a:buChar char="•"/>
            </a:pPr>
            <a:endParaRPr lang="en-US" altLang="en-US" sz="1600" dirty="0" smtClean="0"/>
          </a:p>
          <a:p>
            <a:pPr>
              <a:buFontTx/>
              <a:buChar char="•"/>
            </a:pPr>
            <a:endParaRPr lang="en-US" altLang="en-US" sz="1600" dirty="0"/>
          </a:p>
        </p:txBody>
      </p:sp>
      <p:sp>
        <p:nvSpPr>
          <p:cNvPr id="11" name="Rectangle 35"/>
          <p:cNvSpPr>
            <a:spLocks noChangeArrowheads="1"/>
          </p:cNvSpPr>
          <p:nvPr/>
        </p:nvSpPr>
        <p:spPr bwMode="auto">
          <a:xfrm>
            <a:off x="5661026" y="1909482"/>
            <a:ext cx="3028083" cy="122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altLang="en-US" sz="1600" dirty="0" smtClean="0"/>
              <a:t>If included, use general language to convey policy intentions</a:t>
            </a:r>
          </a:p>
          <a:p>
            <a:pPr>
              <a:buFontTx/>
              <a:buChar char="•"/>
            </a:pPr>
            <a:r>
              <a:rPr lang="en-US" altLang="en-US" sz="1600" dirty="0" smtClean="0"/>
              <a:t>Goal of microfinance to “alleviate poverty, increase employment, assist in the development of social entrepreneurship” in Kyrgyz Republic</a:t>
            </a:r>
            <a:endParaRPr lang="en-US" altLang="en-US" sz="1600" dirty="0"/>
          </a:p>
        </p:txBody>
      </p:sp>
      <p:sp>
        <p:nvSpPr>
          <p:cNvPr id="12" name="Rectangle 36"/>
          <p:cNvSpPr>
            <a:spLocks noChangeArrowheads="1"/>
          </p:cNvSpPr>
          <p:nvPr/>
        </p:nvSpPr>
        <p:spPr bwMode="auto">
          <a:xfrm>
            <a:off x="2266661" y="1909482"/>
            <a:ext cx="3144693" cy="122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368300" indent="-114300"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altLang="en-US" sz="1600" dirty="0" smtClean="0"/>
              <a:t>Helps prevent regulatory arbitrage by institutions with different objectives </a:t>
            </a:r>
          </a:p>
          <a:p>
            <a:pPr>
              <a:buFontTx/>
              <a:buChar char="•"/>
            </a:pPr>
            <a:r>
              <a:rPr lang="en-US" altLang="en-US" sz="1600" dirty="0" smtClean="0"/>
              <a:t>However, limits flexibility of MCCs to serve necessary range of clients</a:t>
            </a:r>
          </a:p>
          <a:p>
            <a:pPr>
              <a:buFontTx/>
              <a:buChar char="•"/>
            </a:pPr>
            <a:r>
              <a:rPr lang="en-US" altLang="en-US" sz="1600" dirty="0" smtClean="0"/>
              <a:t>Difficult to determine where to draw the line</a:t>
            </a:r>
            <a:endParaRPr lang="en-US" altLang="en-US" sz="1600" dirty="0"/>
          </a:p>
        </p:txBody>
      </p:sp>
      <p:sp>
        <p:nvSpPr>
          <p:cNvPr id="13" name="Rectangle 37"/>
          <p:cNvSpPr>
            <a:spLocks noChangeArrowheads="1"/>
          </p:cNvSpPr>
          <p:nvPr/>
        </p:nvSpPr>
        <p:spPr bwMode="auto">
          <a:xfrm>
            <a:off x="2266662" y="4260756"/>
            <a:ext cx="2864716" cy="122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070" tIns="44534" rIns="89070" bIns="44534"/>
          <a:lstStyle>
            <a:lvl1pPr marL="127000" indent="-127000"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buFontTx/>
              <a:buChar char="•"/>
            </a:pPr>
            <a:r>
              <a:rPr lang="en-US" altLang="en-US" sz="1600" b="1" dirty="0" smtClean="0"/>
              <a:t>Recommended as more concrete method to maintain policy focus</a:t>
            </a:r>
          </a:p>
          <a:p>
            <a:pPr>
              <a:buFontTx/>
              <a:buChar char="•"/>
            </a:pPr>
            <a:r>
              <a:rPr lang="en-US" altLang="en-US" sz="1600" dirty="0" smtClean="0"/>
              <a:t>Two-pronged approach:</a:t>
            </a:r>
          </a:p>
          <a:p>
            <a:pPr marL="463550" lvl="1" indent="-238125">
              <a:buFont typeface="+mj-lt"/>
              <a:buAutoNum type="arabicPeriod"/>
            </a:pPr>
            <a:r>
              <a:rPr lang="en-US" altLang="en-US" sz="1600" dirty="0" smtClean="0"/>
              <a:t>Higher single loan size limit, plus</a:t>
            </a:r>
          </a:p>
          <a:p>
            <a:pPr marL="463550" lvl="1" indent="-238125">
              <a:buFont typeface="+mj-lt"/>
              <a:buAutoNum type="arabicPeriod"/>
            </a:pPr>
            <a:r>
              <a:rPr lang="en-US" altLang="en-US" sz="1600" dirty="0" smtClean="0"/>
              <a:t>Lower average outstanding loan balance</a:t>
            </a:r>
          </a:p>
          <a:p>
            <a:pPr>
              <a:buFontTx/>
              <a:buChar char="•"/>
            </a:pPr>
            <a:endParaRPr lang="en-US" altLang="en-US" sz="1600" dirty="0"/>
          </a:p>
          <a:p>
            <a:pPr>
              <a:buFontTx/>
              <a:buChar char="•"/>
            </a:pPr>
            <a:endParaRPr lang="en-US" altLang="en-US" sz="1600" dirty="0"/>
          </a:p>
          <a:p>
            <a:pPr>
              <a:buClr>
                <a:schemeClr val="tx2"/>
              </a:buClr>
            </a:pPr>
            <a:endParaRPr lang="en-US" altLang="en-US" sz="1600" dirty="0"/>
          </a:p>
        </p:txBody>
      </p:sp>
      <p:sp>
        <p:nvSpPr>
          <p:cNvPr id="14" name="AutoShape 39"/>
          <p:cNvSpPr>
            <a:spLocks noChangeArrowheads="1"/>
          </p:cNvSpPr>
          <p:nvPr/>
        </p:nvSpPr>
        <p:spPr bwMode="auto">
          <a:xfrm rot="16200000" flipV="1">
            <a:off x="4890043" y="2628823"/>
            <a:ext cx="969309" cy="233795"/>
          </a:xfrm>
          <a:prstGeom prst="triangle">
            <a:avLst>
              <a:gd name="adj" fmla="val 50000"/>
            </a:avLst>
          </a:prstGeom>
          <a:solidFill>
            <a:schemeClr val="accent2">
              <a:lumMod val="40000"/>
              <a:lumOff val="60000"/>
            </a:schemeClr>
          </a:solidFill>
          <a:ln w="9525">
            <a:noFill/>
            <a:miter lim="800000"/>
            <a:headEnd/>
            <a:tailEnd/>
          </a:ln>
        </p:spPr>
        <p:txBody>
          <a:bodyPr wrap="none" lIns="89070" tIns="44534" rIns="89070" bIns="44534" anchor="ct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eaLnBrk="1" hangingPunct="1"/>
            <a:endParaRPr lang="en-US" altLang="en-US" sz="1200" b="1"/>
          </a:p>
        </p:txBody>
      </p:sp>
      <p:sp>
        <p:nvSpPr>
          <p:cNvPr id="15" name="AutoShape 41"/>
          <p:cNvSpPr>
            <a:spLocks noChangeArrowheads="1"/>
          </p:cNvSpPr>
          <p:nvPr/>
        </p:nvSpPr>
        <p:spPr bwMode="auto">
          <a:xfrm rot="16200000" flipV="1">
            <a:off x="4887942" y="5263747"/>
            <a:ext cx="973511" cy="233795"/>
          </a:xfrm>
          <a:prstGeom prst="triangle">
            <a:avLst>
              <a:gd name="adj" fmla="val 50000"/>
            </a:avLst>
          </a:prstGeom>
          <a:solidFill>
            <a:schemeClr val="accent2">
              <a:lumMod val="40000"/>
              <a:lumOff val="60000"/>
            </a:schemeClr>
          </a:solidFill>
          <a:ln w="9525">
            <a:noFill/>
            <a:miter lim="800000"/>
            <a:headEnd/>
            <a:tailEnd/>
          </a:ln>
        </p:spPr>
        <p:txBody>
          <a:bodyPr wrap="none" lIns="89070" tIns="44534" rIns="89070" bIns="44534" anchor="ctr"/>
          <a:lstStyle>
            <a:lvl1pPr defTabSz="992188" eaLnBrk="0" hangingPunct="0">
              <a:defRPr sz="2000">
                <a:solidFill>
                  <a:schemeClr val="tx1"/>
                </a:solidFill>
                <a:latin typeface="Arial" charset="0"/>
                <a:cs typeface="Arial" charset="0"/>
              </a:defRPr>
            </a:lvl1pPr>
            <a:lvl2pPr marL="742950" indent="-287338" defTabSz="992188" eaLnBrk="0" hangingPunct="0">
              <a:defRPr sz="2000">
                <a:solidFill>
                  <a:schemeClr val="tx1"/>
                </a:solidFill>
                <a:latin typeface="Arial" charset="0"/>
                <a:cs typeface="Arial" charset="0"/>
              </a:defRPr>
            </a:lvl2pPr>
            <a:lvl3pPr marL="1143000" indent="-228600" defTabSz="992188" eaLnBrk="0" hangingPunct="0">
              <a:defRPr sz="2000">
                <a:solidFill>
                  <a:schemeClr val="tx1"/>
                </a:solidFill>
                <a:latin typeface="Arial" charset="0"/>
                <a:cs typeface="Arial" charset="0"/>
              </a:defRPr>
            </a:lvl3pPr>
            <a:lvl4pPr marL="1600200" indent="-228600" defTabSz="992188" eaLnBrk="0" hangingPunct="0">
              <a:defRPr sz="2000">
                <a:solidFill>
                  <a:schemeClr val="tx1"/>
                </a:solidFill>
                <a:latin typeface="Arial" charset="0"/>
                <a:cs typeface="Arial" charset="0"/>
              </a:defRPr>
            </a:lvl4pPr>
            <a:lvl5pPr marL="2055813" indent="-227013" defTabSz="992188" eaLnBrk="0" hangingPunct="0">
              <a:defRPr sz="2000">
                <a:solidFill>
                  <a:schemeClr val="tx1"/>
                </a:solidFill>
                <a:latin typeface="Arial" charset="0"/>
                <a:cs typeface="Arial" charset="0"/>
              </a:defRPr>
            </a:lvl5pPr>
            <a:lvl6pPr marL="2513013" indent="-227013" defTabSz="992188" eaLnBrk="0" fontAlgn="base" hangingPunct="0">
              <a:spcBef>
                <a:spcPct val="0"/>
              </a:spcBef>
              <a:spcAft>
                <a:spcPct val="0"/>
              </a:spcAft>
              <a:defRPr sz="2000">
                <a:solidFill>
                  <a:schemeClr val="tx1"/>
                </a:solidFill>
                <a:latin typeface="Arial" charset="0"/>
                <a:cs typeface="Arial" charset="0"/>
              </a:defRPr>
            </a:lvl6pPr>
            <a:lvl7pPr marL="2970213" indent="-227013" defTabSz="992188" eaLnBrk="0" fontAlgn="base" hangingPunct="0">
              <a:spcBef>
                <a:spcPct val="0"/>
              </a:spcBef>
              <a:spcAft>
                <a:spcPct val="0"/>
              </a:spcAft>
              <a:defRPr sz="2000">
                <a:solidFill>
                  <a:schemeClr val="tx1"/>
                </a:solidFill>
                <a:latin typeface="Arial" charset="0"/>
                <a:cs typeface="Arial" charset="0"/>
              </a:defRPr>
            </a:lvl7pPr>
            <a:lvl8pPr marL="3427413" indent="-227013" defTabSz="992188" eaLnBrk="0" fontAlgn="base" hangingPunct="0">
              <a:spcBef>
                <a:spcPct val="0"/>
              </a:spcBef>
              <a:spcAft>
                <a:spcPct val="0"/>
              </a:spcAft>
              <a:defRPr sz="2000">
                <a:solidFill>
                  <a:schemeClr val="tx1"/>
                </a:solidFill>
                <a:latin typeface="Arial" charset="0"/>
                <a:cs typeface="Arial" charset="0"/>
              </a:defRPr>
            </a:lvl8pPr>
            <a:lvl9pPr marL="3884613" indent="-227013" defTabSz="992188" eaLnBrk="0" fontAlgn="base" hangingPunct="0">
              <a:spcBef>
                <a:spcPct val="0"/>
              </a:spcBef>
              <a:spcAft>
                <a:spcPct val="0"/>
              </a:spcAft>
              <a:defRPr sz="2000">
                <a:solidFill>
                  <a:schemeClr val="tx1"/>
                </a:solidFill>
                <a:latin typeface="Arial" charset="0"/>
                <a:cs typeface="Arial" charset="0"/>
              </a:defRPr>
            </a:lvl9pPr>
          </a:lstStyle>
          <a:p>
            <a:pPr algn="ctr" eaLnBrk="1" hangingPunct="1"/>
            <a:endParaRPr lang="en-US" altLang="en-US" sz="1200" b="1"/>
          </a:p>
        </p:txBody>
      </p:sp>
      <p:sp>
        <p:nvSpPr>
          <p:cNvPr id="16" name="Line 12"/>
          <p:cNvSpPr>
            <a:spLocks noChangeShapeType="1"/>
          </p:cNvSpPr>
          <p:nvPr/>
        </p:nvSpPr>
        <p:spPr bwMode="auto">
          <a:xfrm flipV="1">
            <a:off x="5639378" y="1853453"/>
            <a:ext cx="2929659" cy="140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lIns="82058" tIns="41029" rIns="82058" bIns="41029" anchor="ctr"/>
          <a:lstStyle/>
          <a:p>
            <a:endParaRPr lang="en-US"/>
          </a:p>
        </p:txBody>
      </p:sp>
      <p:sp>
        <p:nvSpPr>
          <p:cNvPr id="17"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5 of 13</a:t>
            </a:r>
            <a:endParaRPr lang="en-US" sz="1300" dirty="0"/>
          </a:p>
        </p:txBody>
      </p:sp>
    </p:spTree>
    <p:extLst>
      <p:ext uri="{BB962C8B-B14F-4D97-AF65-F5344CB8AC3E}">
        <p14:creationId xmlns:p14="http://schemas.microsoft.com/office/powerpoint/2010/main" val="394909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3" grpId="0"/>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Registration of MCCs</a:t>
            </a:r>
          </a:p>
        </p:txBody>
      </p:sp>
      <p:sp>
        <p:nvSpPr>
          <p:cNvPr id="3" name="Content Placeholder 1"/>
          <p:cNvSpPr>
            <a:spLocks noGrp="1"/>
          </p:cNvSpPr>
          <p:nvPr>
            <p:ph sz="quarter" idx="4294967295"/>
          </p:nvPr>
        </p:nvSpPr>
        <p:spPr>
          <a:xfrm>
            <a:off x="4343400" y="1752600"/>
            <a:ext cx="4343400" cy="4724400"/>
          </a:xfrm>
          <a:prstGeom prst="rect">
            <a:avLst/>
          </a:prstGeom>
        </p:spPr>
        <p:txBody>
          <a:bodyPr>
            <a:normAutofit fontScale="92500" lnSpcReduction="10000"/>
          </a:bodyPr>
          <a:lstStyle/>
          <a:p>
            <a:pPr marL="231775" indent="-231775"/>
            <a:r>
              <a:rPr lang="en-US" sz="1900" dirty="0" smtClean="0"/>
              <a:t>Initial minimum capital requirement: low enough to allow entry of new MCCs, high enough to bar entry of unprofessional institutions</a:t>
            </a:r>
          </a:p>
          <a:p>
            <a:pPr marL="231775" indent="-231775"/>
            <a:r>
              <a:rPr lang="en-US" sz="1900" dirty="0" smtClean="0"/>
              <a:t>Risk-based </a:t>
            </a:r>
            <a:r>
              <a:rPr lang="en-US" sz="1900" dirty="0"/>
              <a:t>approach </a:t>
            </a:r>
            <a:r>
              <a:rPr lang="en-US" sz="1900" dirty="0" smtClean="0"/>
              <a:t>recommended, with </a:t>
            </a:r>
            <a:r>
              <a:rPr lang="en-US" sz="1900" b="1" dirty="0" smtClean="0"/>
              <a:t>less </a:t>
            </a:r>
            <a:r>
              <a:rPr lang="en-US" sz="1900" b="1" dirty="0"/>
              <a:t>extensive </a:t>
            </a:r>
            <a:r>
              <a:rPr lang="en-US" sz="1900" b="1" dirty="0" smtClean="0"/>
              <a:t>registration requirements </a:t>
            </a:r>
            <a:r>
              <a:rPr lang="en-US" sz="1900" dirty="0" smtClean="0"/>
              <a:t>than </a:t>
            </a:r>
            <a:r>
              <a:rPr lang="en-US" sz="1900" dirty="0"/>
              <a:t>for banks</a:t>
            </a:r>
          </a:p>
          <a:p>
            <a:pPr marL="231775" indent="-231775"/>
            <a:r>
              <a:rPr lang="en-US" sz="1900" dirty="0" smtClean="0"/>
              <a:t>“Licensing” vs. “registering”</a:t>
            </a:r>
          </a:p>
          <a:p>
            <a:pPr marL="231775" indent="-231775"/>
            <a:r>
              <a:rPr lang="en-US" sz="1900" dirty="0" smtClean="0"/>
              <a:t>May require registrants submit:</a:t>
            </a:r>
          </a:p>
          <a:p>
            <a:pPr marL="631825" lvl="1" indent="-231775"/>
            <a:r>
              <a:rPr lang="en-US" sz="1900" dirty="0" smtClean="0"/>
              <a:t>Ownership structure</a:t>
            </a:r>
          </a:p>
          <a:p>
            <a:pPr marL="631825" lvl="1" indent="-231775"/>
            <a:r>
              <a:rPr lang="en-US" sz="1900" dirty="0" smtClean="0"/>
              <a:t>Directors and senior management</a:t>
            </a:r>
          </a:p>
          <a:p>
            <a:pPr marL="631825" lvl="1" indent="-231775"/>
            <a:r>
              <a:rPr lang="en-US" sz="1900" dirty="0" smtClean="0"/>
              <a:t>Evidence of minimum capital paid</a:t>
            </a:r>
          </a:p>
          <a:p>
            <a:pPr marL="631825" lvl="1" indent="-231775"/>
            <a:r>
              <a:rPr lang="en-US" sz="1900" dirty="0" smtClean="0"/>
              <a:t>Initial operating plans</a:t>
            </a:r>
          </a:p>
          <a:p>
            <a:pPr marL="231775" indent="-231775"/>
            <a:r>
              <a:rPr lang="en-US" sz="1900" dirty="0" smtClean="0"/>
              <a:t>Link requirements to confirming compliance with </a:t>
            </a:r>
            <a:r>
              <a:rPr lang="en-US" sz="1900" b="1" dirty="0" smtClean="0"/>
              <a:t>regulatory objectives</a:t>
            </a:r>
          </a:p>
        </p:txBody>
      </p:sp>
      <p:sp>
        <p:nvSpPr>
          <p:cNvPr id="5" name="TextBox 6"/>
          <p:cNvSpPr txBox="1">
            <a:spLocks noChangeArrowheads="1"/>
          </p:cNvSpPr>
          <p:nvPr/>
        </p:nvSpPr>
        <p:spPr bwMode="auto">
          <a:xfrm>
            <a:off x="609600" y="1893362"/>
            <a:ext cx="3505200" cy="4355038"/>
          </a:xfrm>
          <a:prstGeom prst="rect">
            <a:avLst/>
          </a:prstGeom>
          <a:solidFill>
            <a:schemeClr val="accent2">
              <a:lumMod val="40000"/>
              <a:lumOff val="60000"/>
            </a:schemeClr>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600"/>
              </a:spcAft>
            </a:pPr>
            <a:r>
              <a:rPr lang="en-US" sz="1700" b="1" i="1" dirty="0" smtClean="0"/>
              <a:t>Case Studies</a:t>
            </a:r>
            <a:endParaRPr lang="en-US" sz="1700" i="1" dirty="0" smtClean="0"/>
          </a:p>
          <a:p>
            <a:pPr marL="285750" indent="-285750">
              <a:buFont typeface="Arial" pitchFamily="34" charset="0"/>
              <a:buChar char="•"/>
            </a:pPr>
            <a:r>
              <a:rPr lang="en-US" sz="1700" i="1" dirty="0" smtClean="0"/>
              <a:t>Microcredit agencies (MCAs) and microcredit companies (MCCs) obtain certificate (not license) from National Bank of Kyrgyz Republic</a:t>
            </a:r>
          </a:p>
          <a:p>
            <a:pPr marL="285750" indent="-285750">
              <a:buFont typeface="Arial" pitchFamily="34" charset="0"/>
              <a:buChar char="•"/>
            </a:pPr>
            <a:r>
              <a:rPr lang="en-US" sz="1700" i="1" dirty="0" smtClean="0"/>
              <a:t>Documents required: </a:t>
            </a:r>
          </a:p>
          <a:p>
            <a:pPr marL="571500" indent="-285750">
              <a:buFont typeface="Courier New" panose="02070309020205020404" pitchFamily="49" charset="0"/>
              <a:buChar char="o"/>
            </a:pPr>
            <a:r>
              <a:rPr lang="en-US" sz="1700" i="1" dirty="0" smtClean="0"/>
              <a:t>Application</a:t>
            </a:r>
          </a:p>
          <a:p>
            <a:pPr marL="571500" indent="-285750">
              <a:buFont typeface="Courier New" panose="02070309020205020404" pitchFamily="49" charset="0"/>
              <a:buChar char="o"/>
            </a:pPr>
            <a:r>
              <a:rPr lang="en-US" sz="1700" i="1" dirty="0" smtClean="0"/>
              <a:t>Establishment documents</a:t>
            </a:r>
          </a:p>
          <a:p>
            <a:pPr marL="571500" indent="-285750">
              <a:buFont typeface="Courier New" panose="02070309020205020404" pitchFamily="49" charset="0"/>
              <a:buChar char="o"/>
            </a:pPr>
            <a:r>
              <a:rPr lang="en-US" sz="1700" i="1" dirty="0" smtClean="0"/>
              <a:t>State registration certificate</a:t>
            </a:r>
          </a:p>
          <a:p>
            <a:pPr marL="571500" indent="-285750">
              <a:buFont typeface="Courier New" panose="02070309020205020404" pitchFamily="49" charset="0"/>
              <a:buChar char="o"/>
            </a:pPr>
            <a:r>
              <a:rPr lang="en-US" sz="1700" i="1" dirty="0" smtClean="0"/>
              <a:t>List of members of management body</a:t>
            </a:r>
          </a:p>
          <a:p>
            <a:pPr marL="571500" indent="-285750">
              <a:buFont typeface="Courier New" panose="02070309020205020404" pitchFamily="49" charset="0"/>
              <a:buChar char="o"/>
            </a:pPr>
            <a:r>
              <a:rPr lang="en-US" sz="1700" i="1" dirty="0" smtClean="0"/>
              <a:t>Confirmation of funds as charter capital</a:t>
            </a:r>
            <a:endParaRPr lang="en-US" sz="1700" i="1" dirty="0"/>
          </a:p>
          <a:p>
            <a:pPr marL="285750" indent="-285750">
              <a:buFont typeface="Arial" panose="020B0604020202020204" pitchFamily="34" charset="0"/>
              <a:buChar char="•"/>
            </a:pPr>
            <a:r>
              <a:rPr lang="en-US" sz="1700" i="1" dirty="0" smtClean="0"/>
              <a:t>Minimum capital for NBFIs in Romania is EUR 200,000</a:t>
            </a:r>
          </a:p>
        </p:txBody>
      </p:sp>
      <p:sp>
        <p:nvSpPr>
          <p:cNvPr id="6"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6 of 13</a:t>
            </a:r>
            <a:endParaRPr lang="en-US" sz="1300" dirty="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990600"/>
            <a:ext cx="7772400" cy="609600"/>
          </a:xfrm>
        </p:spPr>
        <p:txBody>
          <a:bodyPr/>
          <a:lstStyle/>
          <a:p>
            <a:r>
              <a:rPr lang="en-US" dirty="0" smtClean="0"/>
              <a:t>Ownership and governance and permissible activities</a:t>
            </a:r>
          </a:p>
        </p:txBody>
      </p:sp>
      <p:sp>
        <p:nvSpPr>
          <p:cNvPr id="3" name="Rectangle 4"/>
          <p:cNvSpPr>
            <a:spLocks noChangeArrowheads="1"/>
          </p:cNvSpPr>
          <p:nvPr/>
        </p:nvSpPr>
        <p:spPr bwMode="auto">
          <a:xfrm>
            <a:off x="4761923" y="2133600"/>
            <a:ext cx="3578211" cy="684679"/>
          </a:xfrm>
          <a:prstGeom prst="rect">
            <a:avLst/>
          </a:prstGeom>
          <a:solidFill>
            <a:schemeClr val="accent2">
              <a:lumMod val="40000"/>
              <a:lumOff val="60000"/>
            </a:schemeClr>
          </a:solidFill>
          <a:ln w="9525">
            <a:solidFill>
              <a:schemeClr val="tx1"/>
            </a:solidFill>
            <a:miter lim="800000"/>
            <a:headEnd/>
            <a:tailEnd/>
          </a:ln>
        </p:spPr>
        <p:txBody>
          <a:bodyPr lIns="89070" tIns="44534" rIns="89070" bIns="44534" anchor="ctr"/>
          <a:lstStyle/>
          <a:p>
            <a:pPr algn="ctr" defTabSz="890390"/>
            <a:r>
              <a:rPr lang="en-US" sz="2000" b="1" dirty="0" smtClean="0"/>
              <a:t>Permissible activities</a:t>
            </a:r>
            <a:endParaRPr lang="en-US" sz="2000" b="1" dirty="0"/>
          </a:p>
        </p:txBody>
      </p:sp>
      <p:sp>
        <p:nvSpPr>
          <p:cNvPr id="5" name="Rectangle 5"/>
          <p:cNvSpPr>
            <a:spLocks noChangeArrowheads="1"/>
          </p:cNvSpPr>
          <p:nvPr/>
        </p:nvSpPr>
        <p:spPr bwMode="auto">
          <a:xfrm>
            <a:off x="4761923" y="2818280"/>
            <a:ext cx="3578211" cy="35063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9070" tIns="44534" rIns="89070" bIns="44534"/>
          <a:lstStyle/>
          <a:p>
            <a:pPr marL="231775" indent="-231775" defTabSz="890390">
              <a:buFontTx/>
              <a:buChar char="•"/>
            </a:pPr>
            <a:r>
              <a:rPr lang="en-US" sz="2000" b="1" dirty="0" smtClean="0"/>
              <a:t>Permission to lend</a:t>
            </a:r>
          </a:p>
          <a:p>
            <a:pPr marL="231775" indent="-231775" defTabSz="890390">
              <a:buFontTx/>
              <a:buChar char="•"/>
            </a:pPr>
            <a:r>
              <a:rPr lang="en-US" sz="2000" dirty="0" smtClean="0"/>
              <a:t>Consider: financial leasing, guarantees, factoring, insurance intermediaries, payment and transfer</a:t>
            </a:r>
          </a:p>
          <a:p>
            <a:pPr marL="231775" indent="-231775" defTabSz="890390">
              <a:buFontTx/>
              <a:buChar char="•"/>
            </a:pPr>
            <a:r>
              <a:rPr lang="en-US" sz="2000" dirty="0" smtClean="0"/>
              <a:t>Allow secondary, related activities (i.e. training)</a:t>
            </a:r>
          </a:p>
          <a:p>
            <a:pPr marL="231775" indent="-231775" defTabSz="890390">
              <a:buFontTx/>
              <a:buChar char="•"/>
            </a:pPr>
            <a:r>
              <a:rPr lang="en-US" sz="2000" dirty="0" smtClean="0"/>
              <a:t>Ban deposit-taking, though clarify regarding cash collateral</a:t>
            </a:r>
          </a:p>
        </p:txBody>
      </p:sp>
      <p:sp>
        <p:nvSpPr>
          <p:cNvPr id="6" name="Rectangle 6"/>
          <p:cNvSpPr>
            <a:spLocks noChangeArrowheads="1"/>
          </p:cNvSpPr>
          <p:nvPr/>
        </p:nvSpPr>
        <p:spPr bwMode="auto">
          <a:xfrm>
            <a:off x="691284" y="2133600"/>
            <a:ext cx="3575915" cy="684679"/>
          </a:xfrm>
          <a:prstGeom prst="rect">
            <a:avLst/>
          </a:prstGeom>
          <a:solidFill>
            <a:schemeClr val="accent2">
              <a:lumMod val="40000"/>
              <a:lumOff val="60000"/>
            </a:schemeClr>
          </a:solidFill>
          <a:ln w="9525">
            <a:solidFill>
              <a:schemeClr val="tx1"/>
            </a:solidFill>
            <a:miter lim="800000"/>
            <a:headEnd/>
            <a:tailEnd/>
          </a:ln>
        </p:spPr>
        <p:txBody>
          <a:bodyPr lIns="89070" tIns="44534" rIns="89070" bIns="44534" anchor="ctr"/>
          <a:lstStyle/>
          <a:p>
            <a:pPr algn="ctr" defTabSz="890390"/>
            <a:r>
              <a:rPr lang="en-US" sz="2000" b="1" dirty="0" smtClean="0"/>
              <a:t>Ownership and governance</a:t>
            </a:r>
            <a:endParaRPr lang="en-US" sz="2000" b="1" dirty="0"/>
          </a:p>
        </p:txBody>
      </p:sp>
      <p:sp>
        <p:nvSpPr>
          <p:cNvPr id="7" name="Rectangle 7"/>
          <p:cNvSpPr>
            <a:spLocks noChangeArrowheads="1"/>
          </p:cNvSpPr>
          <p:nvPr/>
        </p:nvSpPr>
        <p:spPr bwMode="auto">
          <a:xfrm>
            <a:off x="691284" y="2818280"/>
            <a:ext cx="3575915" cy="35063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9070" tIns="44534" rIns="89070" bIns="44534"/>
          <a:lstStyle/>
          <a:p>
            <a:pPr marL="228600" indent="-228600">
              <a:buFont typeface="Arial" panose="020B0604020202020204" pitchFamily="34" charset="0"/>
              <a:buChar char="•"/>
            </a:pPr>
            <a:r>
              <a:rPr lang="en-US" sz="2000" dirty="0" smtClean="0"/>
              <a:t>Ensure requirements don’t impede foreign equity holders or foreign investors</a:t>
            </a:r>
          </a:p>
          <a:p>
            <a:pPr marL="228600" indent="-228600">
              <a:buFont typeface="Arial" panose="020B0604020202020204" pitchFamily="34" charset="0"/>
              <a:buChar char="•"/>
            </a:pPr>
            <a:r>
              <a:rPr lang="en-US" sz="2000" dirty="0" smtClean="0"/>
              <a:t>Include “fit </a:t>
            </a:r>
            <a:r>
              <a:rPr lang="en-US" sz="2000" dirty="0"/>
              <a:t>and proper” requirements for directors and </a:t>
            </a:r>
            <a:r>
              <a:rPr lang="en-US" sz="2000" dirty="0" smtClean="0"/>
              <a:t>officers, adapted for microfinance</a:t>
            </a:r>
          </a:p>
          <a:p>
            <a:pPr marL="228600" indent="-228600">
              <a:buFont typeface="Arial" panose="020B0604020202020204" pitchFamily="34" charset="0"/>
              <a:buChar char="•"/>
            </a:pPr>
            <a:r>
              <a:rPr lang="en-US" sz="2000" dirty="0" smtClean="0"/>
              <a:t>Other corporate governance rules should be limited and not overly prescriptive</a:t>
            </a:r>
            <a:endParaRPr lang="en-US" sz="2000" dirty="0"/>
          </a:p>
          <a:p>
            <a:pPr defTabSz="890390"/>
            <a:endParaRPr lang="en-US" sz="2000" dirty="0"/>
          </a:p>
        </p:txBody>
      </p:sp>
      <p:sp>
        <p:nvSpPr>
          <p:cNvPr id="8"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7 of 13</a:t>
            </a:r>
            <a:endParaRPr lang="en-US" sz="1300" dirty="0"/>
          </a:p>
        </p:txBody>
      </p:sp>
    </p:spTree>
    <p:extLst>
      <p:ext uri="{BB962C8B-B14F-4D97-AF65-F5344CB8AC3E}">
        <p14:creationId xmlns:p14="http://schemas.microsoft.com/office/powerpoint/2010/main" val="13328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7" name="Straight Arrow Connector 14"/>
          <p:cNvCxnSpPr>
            <a:cxnSpLocks noChangeShapeType="1"/>
          </p:cNvCxnSpPr>
          <p:nvPr/>
        </p:nvCxnSpPr>
        <p:spPr bwMode="auto">
          <a:xfrm flipV="1">
            <a:off x="2743200" y="2044700"/>
            <a:ext cx="3352800" cy="7938"/>
          </a:xfrm>
          <a:prstGeom prst="straightConnector1">
            <a:avLst/>
          </a:prstGeom>
          <a:noFill/>
          <a:ln w="9525" algn="ctr">
            <a:noFill/>
            <a:round/>
            <a:headEnd/>
            <a:tailEnd/>
          </a:ln>
          <a:effectLst/>
        </p:spPr>
      </p:cxnSp>
      <p:cxnSp>
        <p:nvCxnSpPr>
          <p:cNvPr id="16388" name="Straight Arrow Connector 18"/>
          <p:cNvCxnSpPr>
            <a:cxnSpLocks noChangeShapeType="1"/>
          </p:cNvCxnSpPr>
          <p:nvPr/>
        </p:nvCxnSpPr>
        <p:spPr bwMode="auto">
          <a:xfrm>
            <a:off x="2743200" y="2052638"/>
            <a:ext cx="3200400" cy="0"/>
          </a:xfrm>
          <a:prstGeom prst="straightConnector1">
            <a:avLst/>
          </a:prstGeom>
          <a:noFill/>
          <a:ln w="9525" algn="ctr">
            <a:noFill/>
            <a:round/>
            <a:headEnd/>
            <a:tailEnd/>
          </a:ln>
          <a:effectLst/>
        </p:spPr>
      </p:cxnSp>
      <p:sp>
        <p:nvSpPr>
          <p:cNvPr id="6" name="Content Placeholder 1"/>
          <p:cNvSpPr>
            <a:spLocks noGrp="1"/>
          </p:cNvSpPr>
          <p:nvPr>
            <p:ph sz="quarter" idx="4294967295"/>
          </p:nvPr>
        </p:nvSpPr>
        <p:spPr>
          <a:xfrm>
            <a:off x="609600" y="1828800"/>
            <a:ext cx="8153400" cy="4572000"/>
          </a:xfrm>
          <a:prstGeom prst="rect">
            <a:avLst/>
          </a:prstGeom>
        </p:spPr>
        <p:txBody>
          <a:bodyPr>
            <a:normAutofit lnSpcReduction="10000"/>
          </a:bodyPr>
          <a:lstStyle/>
          <a:p>
            <a:r>
              <a:rPr lang="en-US" sz="2200" dirty="0" smtClean="0"/>
              <a:t>In general, </a:t>
            </a:r>
            <a:r>
              <a:rPr lang="en-US" sz="2200" b="1" dirty="0" smtClean="0"/>
              <a:t>prudential regulation not warranted for MCCs </a:t>
            </a:r>
            <a:r>
              <a:rPr lang="en-US" sz="2200" dirty="0" smtClean="0"/>
              <a:t>as they do not pose systemic risk or put public savings at risk</a:t>
            </a:r>
          </a:p>
          <a:p>
            <a:r>
              <a:rPr lang="en-US" sz="2200" dirty="0" smtClean="0"/>
              <a:t>Imposes unnecessarily high compliance costs on supervisors and MCCs alike</a:t>
            </a:r>
          </a:p>
          <a:p>
            <a:r>
              <a:rPr lang="en-US" sz="2200" dirty="0" smtClean="0"/>
              <a:t>If standards issued for certain topics such as client documentation, leverage ratios, or risk management, should be adapted for </a:t>
            </a:r>
            <a:r>
              <a:rPr lang="en-US" sz="2200" dirty="0" err="1" smtClean="0"/>
              <a:t>microlending</a:t>
            </a:r>
            <a:r>
              <a:rPr lang="en-US" sz="2200" dirty="0"/>
              <a:t> </a:t>
            </a:r>
            <a:r>
              <a:rPr lang="en-US" sz="2200" dirty="0" smtClean="0">
                <a:sym typeface="Wingdings" panose="05000000000000000000" pitchFamily="2" charset="2"/>
              </a:rPr>
              <a:t> </a:t>
            </a:r>
            <a:r>
              <a:rPr lang="en-US" sz="2200" b="1" dirty="0" smtClean="0"/>
              <a:t>simplified and allow room for innovation</a:t>
            </a:r>
          </a:p>
          <a:p>
            <a:r>
              <a:rPr lang="en-US" sz="2200" dirty="0" smtClean="0"/>
              <a:t>MCCs need ability to create loan loss reserves and write-off such serves for tax purposes</a:t>
            </a:r>
          </a:p>
          <a:p>
            <a:r>
              <a:rPr lang="en-US" sz="2200" dirty="0" smtClean="0"/>
              <a:t>Any guidelines for loan classification should be adapted for microcredit (i.e. more aggressive provisioning for delinquent microloans) </a:t>
            </a:r>
          </a:p>
          <a:p>
            <a:endParaRPr lang="en-US" sz="2200" dirty="0" smtClean="0"/>
          </a:p>
        </p:txBody>
      </p:sp>
      <p:sp>
        <p:nvSpPr>
          <p:cNvPr id="7" name="Title 1"/>
          <p:cNvSpPr>
            <a:spLocks noGrp="1"/>
          </p:cNvSpPr>
          <p:nvPr>
            <p:ph type="title"/>
          </p:nvPr>
        </p:nvSpPr>
        <p:spPr>
          <a:xfrm>
            <a:off x="685800" y="990600"/>
            <a:ext cx="7772400" cy="609600"/>
          </a:xfrm>
        </p:spPr>
        <p:txBody>
          <a:bodyPr/>
          <a:lstStyle/>
          <a:p>
            <a:r>
              <a:rPr lang="en-US" dirty="0" smtClean="0"/>
              <a:t>Prudential regulation and loan loss provisioning</a:t>
            </a:r>
          </a:p>
        </p:txBody>
      </p:sp>
      <p:sp>
        <p:nvSpPr>
          <p:cNvPr id="8" name="Slide Number Placeholder 3"/>
          <p:cNvSpPr txBox="1">
            <a:spLocks/>
          </p:cNvSpPr>
          <p:nvPr/>
        </p:nvSpPr>
        <p:spPr>
          <a:xfrm>
            <a:off x="6553200" y="6356350"/>
            <a:ext cx="2133600" cy="36512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Arial" charset="0"/>
                <a:ea typeface="+mn-ea"/>
                <a:cs typeface="Arial" charset="0"/>
              </a:defRPr>
            </a:lvl1pPr>
            <a:lvl2pPr marL="666723" indent="-257857" algn="l" rtl="0" eaLnBrk="0" fontAlgn="base" hangingPunct="0">
              <a:spcBef>
                <a:spcPct val="0"/>
              </a:spcBef>
              <a:spcAft>
                <a:spcPct val="0"/>
              </a:spcAft>
              <a:defRPr sz="1800" kern="1200">
                <a:solidFill>
                  <a:schemeClr val="tx1"/>
                </a:solidFill>
                <a:latin typeface="Arial" charset="0"/>
                <a:ea typeface="+mn-ea"/>
                <a:cs typeface="Arial" charset="0"/>
              </a:defRPr>
            </a:lvl2pPr>
            <a:lvl3pPr marL="1025728" indent="-205146" algn="l" rtl="0" eaLnBrk="0" fontAlgn="base" hangingPunct="0">
              <a:spcBef>
                <a:spcPct val="0"/>
              </a:spcBef>
              <a:spcAft>
                <a:spcPct val="0"/>
              </a:spcAft>
              <a:defRPr sz="1800" kern="1200">
                <a:solidFill>
                  <a:schemeClr val="tx1"/>
                </a:solidFill>
                <a:latin typeface="Arial" charset="0"/>
                <a:ea typeface="+mn-ea"/>
                <a:cs typeface="Arial" charset="0"/>
              </a:defRPr>
            </a:lvl3pPr>
            <a:lvl4pPr marL="1436019" indent="-205146" algn="l" rtl="0" eaLnBrk="0" fontAlgn="base" hangingPunct="0">
              <a:spcBef>
                <a:spcPct val="0"/>
              </a:spcBef>
              <a:spcAft>
                <a:spcPct val="0"/>
              </a:spcAft>
              <a:defRPr sz="1800" kern="1200">
                <a:solidFill>
                  <a:schemeClr val="tx1"/>
                </a:solidFill>
                <a:latin typeface="Arial" charset="0"/>
                <a:ea typeface="+mn-ea"/>
                <a:cs typeface="Arial" charset="0"/>
              </a:defRPr>
            </a:lvl4pPr>
            <a:lvl5pPr marL="1844887" indent="-203721" algn="l" rtl="0" eaLnBrk="0" fontAlgn="base" hangingPunct="0">
              <a:spcBef>
                <a:spcPct val="0"/>
              </a:spcBef>
              <a:spcAft>
                <a:spcPct val="0"/>
              </a:spcAft>
              <a:defRPr sz="1800" kern="1200">
                <a:solidFill>
                  <a:schemeClr val="tx1"/>
                </a:solidFill>
                <a:latin typeface="Arial" charset="0"/>
                <a:ea typeface="+mn-ea"/>
                <a:cs typeface="Arial" charset="0"/>
              </a:defRPr>
            </a:lvl5pPr>
            <a:lvl6pPr marL="2255178"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6pPr>
            <a:lvl7pPr marL="2665469"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7pPr>
            <a:lvl8pPr marL="3075760"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8pPr>
            <a:lvl9pPr marL="3486052" indent="-203721" algn="l" defTabSz="914400" rtl="0" eaLnBrk="0" fontAlgn="base" latinLnBrk="0" hangingPunct="0">
              <a:spcBef>
                <a:spcPct val="0"/>
              </a:spcBef>
              <a:spcAft>
                <a:spcPct val="0"/>
              </a:spcAft>
              <a:defRPr sz="1800" kern="1200">
                <a:solidFill>
                  <a:schemeClr val="tx1"/>
                </a:solidFill>
                <a:latin typeface="Arial" charset="0"/>
                <a:ea typeface="+mn-ea"/>
                <a:cs typeface="Arial" charset="0"/>
              </a:defRPr>
            </a:lvl9pPr>
          </a:lstStyle>
          <a:p>
            <a:pPr algn="r" eaLnBrk="1" hangingPunct="1"/>
            <a:r>
              <a:rPr lang="en-US" sz="1300" dirty="0" smtClean="0"/>
              <a:t>8 of 13</a:t>
            </a:r>
            <a:endParaRPr lang="en-US" sz="1300" dirty="0"/>
          </a:p>
        </p:txBody>
      </p:sp>
    </p:spTree>
    <p:extLst>
      <p:ext uri="{BB962C8B-B14F-4D97-AF65-F5344CB8AC3E}">
        <p14:creationId xmlns:p14="http://schemas.microsoft.com/office/powerpoint/2010/main" val="328344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457200" marR="0" indent="0" algn="ctr" defTabSz="914400" rtl="0" eaLnBrk="0" fontAlgn="base" latinLnBrk="0" hangingPunct="0">
          <a:lnSpc>
            <a:spcPct val="100000"/>
          </a:lnSpc>
          <a:spcBef>
            <a:spcPct val="0"/>
          </a:spcBef>
          <a:spcAft>
            <a:spcPct val="0"/>
          </a:spcAft>
          <a:buClr>
            <a:srgbClr val="1E4ABD"/>
          </a:buClr>
          <a:buSzPct val="80000"/>
          <a:buFont typeface="Wingdings" pitchFamily="2" charset="2"/>
          <a:buChar char="Ø"/>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457200" marR="0" indent="0" algn="ctr" defTabSz="914400" rtl="0" eaLnBrk="0" fontAlgn="base" latinLnBrk="0" hangingPunct="0">
          <a:lnSpc>
            <a:spcPct val="100000"/>
          </a:lnSpc>
          <a:spcBef>
            <a:spcPct val="0"/>
          </a:spcBef>
          <a:spcAft>
            <a:spcPct val="0"/>
          </a:spcAft>
          <a:buClr>
            <a:srgbClr val="1E4ABD"/>
          </a:buClr>
          <a:buSzPct val="80000"/>
          <a:buFont typeface="Wingdings" pitchFamily="2" charset="2"/>
          <a:buChar char="Ø"/>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3186</Words>
  <Application>Microsoft Office PowerPoint</Application>
  <PresentationFormat>On-screen Show (4:3)</PresentationFormat>
  <Paragraphs>257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Blank</vt:lpstr>
      <vt:lpstr>PowerPoint Presentation</vt:lpstr>
      <vt:lpstr>Access to finance a problem for SMEs</vt:lpstr>
      <vt:lpstr>Microfinance has real potential in Serbia</vt:lpstr>
      <vt:lpstr>Components of microcredit regulatory framework</vt:lpstr>
      <vt:lpstr>Guiding principles for MCC law</vt:lpstr>
      <vt:lpstr>Definition of “microcredit”</vt:lpstr>
      <vt:lpstr>Registration of MCCs</vt:lpstr>
      <vt:lpstr>Ownership and governance and permissible activities</vt:lpstr>
      <vt:lpstr>Prudential regulation and loan loss provisioning</vt:lpstr>
      <vt:lpstr>The supervision question</vt:lpstr>
      <vt:lpstr>Harmonize with existing regulatory framework</vt:lpstr>
      <vt:lpstr>Addressing overindebtedness and financial crimes</vt:lpstr>
      <vt:lpstr>Complementary policy initiatives and long-term financial inclusion strategy</vt:lpstr>
      <vt:lpstr>Next steps to consider</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Strahinja Mitrovski</dc:creator>
  <cp:lastModifiedBy>Jen</cp:lastModifiedBy>
  <cp:revision>198</cp:revision>
  <dcterms:created xsi:type="dcterms:W3CDTF">2012-03-21T09:06:54Z</dcterms:created>
  <dcterms:modified xsi:type="dcterms:W3CDTF">2013-11-07T10:23:57Z</dcterms:modified>
</cp:coreProperties>
</file>