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notesSlides/notesSlide2.xml" ContentType="application/vnd.openxmlformats-officedocument.presentationml.notesSlide+xml"/>
  <Override PartName="/ppt/charts/chart9.xml" ContentType="application/vnd.openxmlformats-officedocument.drawingml.chart+xml"/>
  <Override PartName="/ppt/charts/chart10.xml" ContentType="application/vnd.openxmlformats-officedocument.drawingml.chart+xml"/>
  <Override PartName="/ppt/notesSlides/notesSlide3.xml" ContentType="application/vnd.openxmlformats-officedocument.presentationml.notesSlide+xml"/>
  <Override PartName="/ppt/charts/chart11.xml" ContentType="application/vnd.openxmlformats-officedocument.drawingml.chart+xml"/>
  <Override PartName="/ppt/charts/chart1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Lst>
  <p:notesMasterIdLst>
    <p:notesMasterId r:id="rId13"/>
  </p:notesMasterIdLst>
  <p:sldIdLst>
    <p:sldId id="256" r:id="rId3"/>
    <p:sldId id="296" r:id="rId4"/>
    <p:sldId id="304" r:id="rId5"/>
    <p:sldId id="298" r:id="rId6"/>
    <p:sldId id="305" r:id="rId7"/>
    <p:sldId id="306" r:id="rId8"/>
    <p:sldId id="310" r:id="rId9"/>
    <p:sldId id="282" r:id="rId10"/>
    <p:sldId id="291" r:id="rId11"/>
    <p:sldId id="309"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319" autoAdjust="0"/>
    <p:restoredTop sz="94660"/>
  </p:normalViewPr>
  <p:slideViewPr>
    <p:cSldViewPr>
      <p:cViewPr varScale="1">
        <p:scale>
          <a:sx n="103" d="100"/>
          <a:sy n="103" d="100"/>
        </p:scale>
        <p:origin x="-44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embeddings/oleObject1.bin"/></Relationships>
</file>

<file path=ppt/charts/_rels/chart10.xml.rels><?xml version="1.0" encoding="UTF-8" standalone="yes"?>
<Relationships xmlns="http://schemas.openxmlformats.org/package/2006/relationships"><Relationship Id="rId1" Type="http://schemas.openxmlformats.org/officeDocument/2006/relationships/oleObject" Target="file:///C:\Users\petar.sekulic\Desktop\Prez%20samit%20srpski.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embeddings/oleObject4.bin"/></Relationships>
</file>

<file path=ppt/charts/_rels/chart12.xml.rels><?xml version="1.0" encoding="UTF-8" standalone="yes"?>
<Relationships xmlns="http://schemas.openxmlformats.org/package/2006/relationships"><Relationship Id="rId1" Type="http://schemas.openxmlformats.org/officeDocument/2006/relationships/oleObject" Target="file:///C:\Users\petar.sekulic\Desktop\Book1.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embeddings/oleObject2.bin"/></Relationships>
</file>

<file path=ppt/charts/_rels/chart3.xml.rels><?xml version="1.0" encoding="UTF-8" standalone="yes"?>
<Relationships xmlns="http://schemas.openxmlformats.org/package/2006/relationships"><Relationship Id="rId1" Type="http://schemas.openxmlformats.org/officeDocument/2006/relationships/oleObject" Target="file:///C:\Users\petar.sekulic\Desktop\weoreptc.asp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petar.sekulic\Desktop\weoreptc.asp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petar.sekulic\Desktop\weoreptc.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petar.sekulic\Desktop\weoreptc.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petar.sekulic\Desktop\weoreptc.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petar.sekulic\Desktop\weoreptc.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embeddings/oleObject3.bin"/></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sr-Cyrl-C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sr-Cyrl-CS"/>
            </a:pPr>
            <a:r>
              <a:rPr lang="en-US" dirty="0"/>
              <a:t>Asset share of foreign owned </a:t>
            </a:r>
            <a:r>
              <a:rPr lang="en-US" dirty="0" smtClean="0"/>
              <a:t>banks</a:t>
            </a:r>
            <a:r>
              <a:rPr lang="sr-Latn-CS" dirty="0" smtClean="0"/>
              <a:t> at the </a:t>
            </a:r>
            <a:r>
              <a:rPr lang="sr-Latn-CS" dirty="0" err="1" smtClean="0"/>
              <a:t>end</a:t>
            </a:r>
            <a:r>
              <a:rPr lang="sr-Latn-CS" baseline="0" dirty="0" smtClean="0"/>
              <a:t> of 2012</a:t>
            </a:r>
            <a:endParaRPr lang="en-US" dirty="0"/>
          </a:p>
        </c:rich>
      </c:tx>
      <c:layout/>
      <c:overlay val="0"/>
    </c:title>
    <c:autoTitleDeleted val="0"/>
    <c:plotArea>
      <c:layout/>
      <c:barChart>
        <c:barDir val="col"/>
        <c:grouping val="clustered"/>
        <c:varyColors val="0"/>
        <c:ser>
          <c:idx val="0"/>
          <c:order val="0"/>
          <c:tx>
            <c:strRef>
              <c:f>'Grafik 1 e'!$B$2</c:f>
              <c:strCache>
                <c:ptCount val="1"/>
                <c:pt idx="0">
                  <c:v>Asset share of foreign owned banks</c:v>
                </c:pt>
              </c:strCache>
            </c:strRef>
          </c:tx>
          <c:spPr>
            <a:solidFill>
              <a:srgbClr val="3366FF"/>
            </a:solidFill>
          </c:spPr>
          <c:invertIfNegative val="0"/>
          <c:dPt>
            <c:idx val="6"/>
            <c:invertIfNegative val="0"/>
            <c:bubble3D val="0"/>
            <c:spPr>
              <a:solidFill>
                <a:srgbClr val="FFFF99"/>
              </a:solidFill>
            </c:spPr>
          </c:dPt>
          <c:cat>
            <c:strRef>
              <c:f>'Grafik 1 e'!$A$3:$A$21</c:f>
              <c:strCache>
                <c:ptCount val="19"/>
                <c:pt idx="0">
                  <c:v>Turkey</c:v>
                </c:pt>
                <c:pt idx="1">
                  <c:v>Belarus</c:v>
                </c:pt>
                <c:pt idx="2">
                  <c:v>Slovenia</c:v>
                </c:pt>
                <c:pt idx="3">
                  <c:v>Moldova</c:v>
                </c:pt>
                <c:pt idx="4">
                  <c:v>Latvia</c:v>
                </c:pt>
                <c:pt idx="5">
                  <c:v>Poland</c:v>
                </c:pt>
                <c:pt idx="6">
                  <c:v>Serbia</c:v>
                </c:pt>
                <c:pt idx="7">
                  <c:v>Bulgaria</c:v>
                </c:pt>
                <c:pt idx="8">
                  <c:v>Romania</c:v>
                </c:pt>
                <c:pt idx="9">
                  <c:v>Czech Republic</c:v>
                </c:pt>
                <c:pt idx="10">
                  <c:v>Hungary</c:v>
                </c:pt>
                <c:pt idx="11">
                  <c:v>Montenegro</c:v>
                </c:pt>
                <c:pt idx="12">
                  <c:v>Albania</c:v>
                </c:pt>
                <c:pt idx="13">
                  <c:v>Croatia</c:v>
                </c:pt>
                <c:pt idx="14">
                  <c:v>Lithuania</c:v>
                </c:pt>
                <c:pt idx="15">
                  <c:v>Slovakia</c:v>
                </c:pt>
                <c:pt idx="16">
                  <c:v>FYR Macedonia</c:v>
                </c:pt>
                <c:pt idx="17">
                  <c:v>Estonia</c:v>
                </c:pt>
                <c:pt idx="18">
                  <c:v>Bosnia and Heryegovina</c:v>
                </c:pt>
              </c:strCache>
            </c:strRef>
          </c:cat>
          <c:val>
            <c:numRef>
              <c:f>'Grafik 1 e'!$B$3:$B$21</c:f>
              <c:numCache>
                <c:formatCode>General</c:formatCode>
                <c:ptCount val="19"/>
                <c:pt idx="0">
                  <c:v>2.9</c:v>
                </c:pt>
                <c:pt idx="1">
                  <c:v>20.6</c:v>
                </c:pt>
                <c:pt idx="2">
                  <c:v>29.3</c:v>
                </c:pt>
                <c:pt idx="3">
                  <c:v>40.9</c:v>
                </c:pt>
                <c:pt idx="4">
                  <c:v>65</c:v>
                </c:pt>
                <c:pt idx="5">
                  <c:v>69.2</c:v>
                </c:pt>
                <c:pt idx="6">
                  <c:v>74.5</c:v>
                </c:pt>
                <c:pt idx="7">
                  <c:v>76.5</c:v>
                </c:pt>
                <c:pt idx="8">
                  <c:v>81.7</c:v>
                </c:pt>
                <c:pt idx="9">
                  <c:v>84.7</c:v>
                </c:pt>
                <c:pt idx="10">
                  <c:v>85.8</c:v>
                </c:pt>
                <c:pt idx="11">
                  <c:v>89.7</c:v>
                </c:pt>
                <c:pt idx="12">
                  <c:v>90.3</c:v>
                </c:pt>
                <c:pt idx="13">
                  <c:v>90.6</c:v>
                </c:pt>
                <c:pt idx="14">
                  <c:v>90.8</c:v>
                </c:pt>
                <c:pt idx="15">
                  <c:v>91.5</c:v>
                </c:pt>
                <c:pt idx="16">
                  <c:v>92.4</c:v>
                </c:pt>
                <c:pt idx="17">
                  <c:v>94</c:v>
                </c:pt>
                <c:pt idx="18">
                  <c:v>94.5</c:v>
                </c:pt>
              </c:numCache>
            </c:numRef>
          </c:val>
        </c:ser>
        <c:dLbls>
          <c:showLegendKey val="0"/>
          <c:showVal val="0"/>
          <c:showCatName val="0"/>
          <c:showSerName val="0"/>
          <c:showPercent val="0"/>
          <c:showBubbleSize val="0"/>
        </c:dLbls>
        <c:gapWidth val="150"/>
        <c:axId val="21992192"/>
        <c:axId val="21993728"/>
      </c:barChart>
      <c:catAx>
        <c:axId val="21992192"/>
        <c:scaling>
          <c:orientation val="minMax"/>
        </c:scaling>
        <c:delete val="0"/>
        <c:axPos val="b"/>
        <c:majorTickMark val="out"/>
        <c:minorTickMark val="none"/>
        <c:tickLblPos val="nextTo"/>
        <c:txPr>
          <a:bodyPr rot="-5400000" vert="horz"/>
          <a:lstStyle/>
          <a:p>
            <a:pPr>
              <a:defRPr lang="sr-Cyrl-CS"/>
            </a:pPr>
            <a:endParaRPr lang="sr-Latn-RS"/>
          </a:p>
        </c:txPr>
        <c:crossAx val="21993728"/>
        <c:crosses val="autoZero"/>
        <c:auto val="1"/>
        <c:lblAlgn val="ctr"/>
        <c:lblOffset val="100"/>
        <c:noMultiLvlLbl val="0"/>
      </c:catAx>
      <c:valAx>
        <c:axId val="21993728"/>
        <c:scaling>
          <c:orientation val="minMax"/>
          <c:max val="100"/>
          <c:min val="0"/>
        </c:scaling>
        <c:delete val="0"/>
        <c:axPos val="l"/>
        <c:majorGridlines/>
        <c:numFmt formatCode="General" sourceLinked="1"/>
        <c:majorTickMark val="out"/>
        <c:minorTickMark val="none"/>
        <c:tickLblPos val="nextTo"/>
        <c:txPr>
          <a:bodyPr/>
          <a:lstStyle/>
          <a:p>
            <a:pPr>
              <a:defRPr lang="sr-Cyrl-CS"/>
            </a:pPr>
            <a:endParaRPr lang="sr-Latn-RS"/>
          </a:p>
        </c:txPr>
        <c:crossAx val="21992192"/>
        <c:crosses val="autoZero"/>
        <c:crossBetween val="between"/>
        <c:majorUnit val="10"/>
      </c:valAx>
      <c:spPr>
        <a:noFill/>
      </c:spPr>
    </c:plotArea>
    <c:plotVisOnly val="1"/>
    <c:dispBlanksAs val="gap"/>
    <c:showDLblsOverMax val="0"/>
  </c:chart>
  <c:spPr>
    <a:noFill/>
    <a:ln>
      <a:noFill/>
    </a:ln>
  </c:spPr>
  <c:txPr>
    <a:bodyPr/>
    <a:lstStyle/>
    <a:p>
      <a:pPr>
        <a:defRPr sz="700">
          <a:latin typeface="Arial" pitchFamily="34" charset="0"/>
          <a:cs typeface="Arial" pitchFamily="34" charset="0"/>
        </a:defRPr>
      </a:pPr>
      <a:endParaRPr lang="sr-Latn-R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sr-Cyrl-C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328092536116545"/>
          <c:y val="5.0925925925925923E-2"/>
          <c:w val="0.53671805986667931"/>
          <c:h val="0.82634040611453341"/>
        </c:manualLayout>
      </c:layout>
      <c:pieChart>
        <c:varyColors val="1"/>
        <c:ser>
          <c:idx val="0"/>
          <c:order val="0"/>
          <c:dPt>
            <c:idx val="0"/>
            <c:bubble3D val="0"/>
            <c:spPr>
              <a:solidFill>
                <a:srgbClr val="FFFFCC"/>
              </a:solidFill>
            </c:spPr>
          </c:dPt>
          <c:dPt>
            <c:idx val="1"/>
            <c:bubble3D val="0"/>
            <c:spPr>
              <a:solidFill>
                <a:srgbClr val="3366FF"/>
              </a:solidFill>
            </c:spPr>
          </c:dPt>
          <c:dPt>
            <c:idx val="2"/>
            <c:bubble3D val="0"/>
            <c:spPr>
              <a:solidFill>
                <a:srgbClr val="FFFFFF"/>
              </a:solidFill>
            </c:spPr>
          </c:dPt>
          <c:dPt>
            <c:idx val="3"/>
            <c:bubble3D val="0"/>
            <c:spPr>
              <a:solidFill>
                <a:srgbClr val="FF8080"/>
              </a:solidFill>
            </c:spPr>
          </c:dPt>
          <c:cat>
            <c:strRef>
              <c:f>'Marin dodatak'!$B$3:$B$7</c:f>
              <c:strCache>
                <c:ptCount val="5"/>
                <c:pt idx="0">
                  <c:v>RSD</c:v>
                </c:pt>
                <c:pt idx="1">
                  <c:v>EUR</c:v>
                </c:pt>
                <c:pt idx="2">
                  <c:v>CHF</c:v>
                </c:pt>
                <c:pt idx="3">
                  <c:v>USD</c:v>
                </c:pt>
                <c:pt idx="4">
                  <c:v>Other FX</c:v>
                </c:pt>
              </c:strCache>
            </c:strRef>
          </c:cat>
          <c:val>
            <c:numRef>
              <c:f>'Marin dodatak'!$C$3:$C$7</c:f>
              <c:numCache>
                <c:formatCode>General</c:formatCode>
                <c:ptCount val="5"/>
                <c:pt idx="0">
                  <c:v>486676</c:v>
                </c:pt>
                <c:pt idx="1">
                  <c:v>1119154</c:v>
                </c:pt>
                <c:pt idx="2">
                  <c:v>108200</c:v>
                </c:pt>
                <c:pt idx="3">
                  <c:v>31092</c:v>
                </c:pt>
                <c:pt idx="4">
                  <c:v>969</c:v>
                </c:pt>
              </c:numCache>
            </c:numRef>
          </c:val>
        </c:ser>
        <c:dLbls>
          <c:showLegendKey val="0"/>
          <c:showVal val="0"/>
          <c:showCatName val="0"/>
          <c:showSerName val="0"/>
          <c:showPercent val="0"/>
          <c:showBubbleSize val="0"/>
          <c:showLeaderLines val="1"/>
        </c:dLbls>
        <c:firstSliceAng val="0"/>
      </c:pieChart>
    </c:plotArea>
    <c:legend>
      <c:legendPos val="b"/>
      <c:layout/>
      <c:overlay val="0"/>
    </c:legend>
    <c:plotVisOnly val="1"/>
    <c:dispBlanksAs val="gap"/>
    <c:showDLblsOverMax val="0"/>
  </c:chart>
  <c:spPr>
    <a:solidFill>
      <a:schemeClr val="bg1">
        <a:lumMod val="95000"/>
      </a:schemeClr>
    </a:solidFill>
    <a:ln>
      <a:noFill/>
    </a:ln>
  </c:spPr>
  <c:txPr>
    <a:bodyPr/>
    <a:lstStyle/>
    <a:p>
      <a:pPr>
        <a:defRPr sz="800">
          <a:latin typeface="Arial" pitchFamily="34" charset="0"/>
          <a:cs typeface="Arial" pitchFamily="34" charset="0"/>
        </a:defRPr>
      </a:pPr>
      <a:endParaRPr lang="sr-Latn-R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sr-Cyrl-C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NPL!$C$3</c:f>
              <c:strCache>
                <c:ptCount val="1"/>
                <c:pt idx="0">
                  <c:v>Latest available data</c:v>
                </c:pt>
              </c:strCache>
            </c:strRef>
          </c:tx>
          <c:spPr>
            <a:solidFill>
              <a:srgbClr val="3366FF"/>
            </a:solidFill>
            <a:ln>
              <a:noFill/>
            </a:ln>
          </c:spPr>
          <c:invertIfNegative val="0"/>
          <c:cat>
            <c:strRef>
              <c:f>NPL!$B$4:$B$11</c:f>
              <c:strCache>
                <c:ptCount val="8"/>
                <c:pt idx="0">
                  <c:v>Serbia</c:v>
                </c:pt>
                <c:pt idx="1">
                  <c:v>Croatia</c:v>
                </c:pt>
                <c:pt idx="2">
                  <c:v>Bosnia</c:v>
                </c:pt>
                <c:pt idx="3">
                  <c:v>Montenegro</c:v>
                </c:pt>
                <c:pt idx="4">
                  <c:v>Macedonia</c:v>
                </c:pt>
                <c:pt idx="5">
                  <c:v>Bulgaria</c:v>
                </c:pt>
                <c:pt idx="6">
                  <c:v>Romania</c:v>
                </c:pt>
                <c:pt idx="7">
                  <c:v>Albania</c:v>
                </c:pt>
              </c:strCache>
            </c:strRef>
          </c:cat>
          <c:val>
            <c:numRef>
              <c:f>NPL!$C$4:$C$11</c:f>
              <c:numCache>
                <c:formatCode>General</c:formatCode>
                <c:ptCount val="8"/>
                <c:pt idx="0">
                  <c:v>21.1</c:v>
                </c:pt>
                <c:pt idx="1">
                  <c:v>13.8</c:v>
                </c:pt>
                <c:pt idx="2">
                  <c:v>14.3</c:v>
                </c:pt>
                <c:pt idx="3">
                  <c:v>16.899999999999999</c:v>
                </c:pt>
                <c:pt idx="4">
                  <c:v>10.6</c:v>
                </c:pt>
                <c:pt idx="5">
                  <c:v>16.600000000000001</c:v>
                </c:pt>
                <c:pt idx="6">
                  <c:v>19.100000000000001</c:v>
                </c:pt>
                <c:pt idx="7">
                  <c:v>22.8</c:v>
                </c:pt>
              </c:numCache>
            </c:numRef>
          </c:val>
        </c:ser>
        <c:dLbls>
          <c:showLegendKey val="0"/>
          <c:showVal val="0"/>
          <c:showCatName val="0"/>
          <c:showSerName val="0"/>
          <c:showPercent val="0"/>
          <c:showBubbleSize val="0"/>
        </c:dLbls>
        <c:gapWidth val="150"/>
        <c:axId val="2577536"/>
        <c:axId val="2579072"/>
      </c:barChart>
      <c:catAx>
        <c:axId val="2577536"/>
        <c:scaling>
          <c:orientation val="minMax"/>
        </c:scaling>
        <c:delete val="0"/>
        <c:axPos val="b"/>
        <c:majorTickMark val="out"/>
        <c:minorTickMark val="none"/>
        <c:tickLblPos val="nextTo"/>
        <c:crossAx val="2579072"/>
        <c:crosses val="autoZero"/>
        <c:auto val="1"/>
        <c:lblAlgn val="ctr"/>
        <c:lblOffset val="100"/>
        <c:noMultiLvlLbl val="0"/>
      </c:catAx>
      <c:valAx>
        <c:axId val="2579072"/>
        <c:scaling>
          <c:orientation val="minMax"/>
        </c:scaling>
        <c:delete val="0"/>
        <c:axPos val="l"/>
        <c:majorGridlines/>
        <c:numFmt formatCode="General" sourceLinked="1"/>
        <c:majorTickMark val="out"/>
        <c:minorTickMark val="none"/>
        <c:tickLblPos val="nextTo"/>
        <c:crossAx val="2577536"/>
        <c:crosses val="autoZero"/>
        <c:crossBetween val="between"/>
      </c:valAx>
      <c:spPr>
        <a:solidFill>
          <a:schemeClr val="bg1">
            <a:lumMod val="95000"/>
          </a:schemeClr>
        </a:solidFill>
        <a:ln>
          <a:noFill/>
        </a:ln>
      </c:spPr>
    </c:plotArea>
    <c:plotVisOnly val="1"/>
    <c:dispBlanksAs val="gap"/>
    <c:showDLblsOverMax val="0"/>
  </c:chart>
  <c:spPr>
    <a:noFill/>
    <a:ln>
      <a:noFill/>
    </a:ln>
  </c:spPr>
  <c:txPr>
    <a:bodyPr/>
    <a:lstStyle/>
    <a:p>
      <a:pPr>
        <a:defRPr sz="800">
          <a:latin typeface="Arial" pitchFamily="34" charset="0"/>
          <a:cs typeface="Arial" pitchFamily="34" charset="0"/>
        </a:defRPr>
      </a:pPr>
      <a:endParaRPr lang="sr-Latn-R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sr-Cyrl-C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spPr>
            <a:solidFill>
              <a:srgbClr val="3366FF"/>
            </a:solidFill>
            <a:ln>
              <a:noFill/>
            </a:ln>
          </c:spPr>
          <c:invertIfNegative val="0"/>
          <c:cat>
            <c:strRef>
              <c:f>NPL!$C$3:$C$6</c:f>
              <c:strCache>
                <c:ptCount val="4"/>
                <c:pt idx="0">
                  <c:v>Households</c:v>
                </c:pt>
                <c:pt idx="1">
                  <c:v>Total</c:v>
                </c:pt>
                <c:pt idx="2">
                  <c:v>Corporate</c:v>
                </c:pt>
                <c:pt idx="3">
                  <c:v>Other</c:v>
                </c:pt>
              </c:strCache>
            </c:strRef>
          </c:cat>
          <c:val>
            <c:numRef>
              <c:f>NPL!$D$3:$D$6</c:f>
              <c:numCache>
                <c:formatCode>General</c:formatCode>
                <c:ptCount val="4"/>
                <c:pt idx="0">
                  <c:v>9.4</c:v>
                </c:pt>
                <c:pt idx="1">
                  <c:v>21.1</c:v>
                </c:pt>
                <c:pt idx="2">
                  <c:v>26.1</c:v>
                </c:pt>
                <c:pt idx="3">
                  <c:v>27.3</c:v>
                </c:pt>
              </c:numCache>
            </c:numRef>
          </c:val>
        </c:ser>
        <c:dLbls>
          <c:showLegendKey val="0"/>
          <c:showVal val="0"/>
          <c:showCatName val="0"/>
          <c:showSerName val="0"/>
          <c:showPercent val="0"/>
          <c:showBubbleSize val="0"/>
        </c:dLbls>
        <c:gapWidth val="150"/>
        <c:axId val="2590592"/>
        <c:axId val="2592128"/>
      </c:barChart>
      <c:catAx>
        <c:axId val="2590592"/>
        <c:scaling>
          <c:orientation val="minMax"/>
        </c:scaling>
        <c:delete val="0"/>
        <c:axPos val="l"/>
        <c:majorTickMark val="out"/>
        <c:minorTickMark val="none"/>
        <c:tickLblPos val="nextTo"/>
        <c:crossAx val="2592128"/>
        <c:crosses val="autoZero"/>
        <c:auto val="1"/>
        <c:lblAlgn val="ctr"/>
        <c:lblOffset val="100"/>
        <c:noMultiLvlLbl val="0"/>
      </c:catAx>
      <c:valAx>
        <c:axId val="2592128"/>
        <c:scaling>
          <c:orientation val="minMax"/>
        </c:scaling>
        <c:delete val="0"/>
        <c:axPos val="b"/>
        <c:majorGridlines/>
        <c:numFmt formatCode="General" sourceLinked="1"/>
        <c:majorTickMark val="out"/>
        <c:minorTickMark val="none"/>
        <c:tickLblPos val="nextTo"/>
        <c:crossAx val="2590592"/>
        <c:crosses val="autoZero"/>
        <c:crossBetween val="between"/>
      </c:valAx>
      <c:spPr>
        <a:solidFill>
          <a:schemeClr val="bg1">
            <a:lumMod val="95000"/>
          </a:schemeClr>
        </a:solidFill>
        <a:ln>
          <a:noFill/>
        </a:ln>
      </c:spPr>
    </c:plotArea>
    <c:plotVisOnly val="1"/>
    <c:dispBlanksAs val="gap"/>
    <c:showDLblsOverMax val="0"/>
  </c:chart>
  <c:spPr>
    <a:noFill/>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sr-Cyrl-C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sr-Cyrl-CS"/>
            </a:pPr>
            <a:r>
              <a:rPr lang="en-US" dirty="0"/>
              <a:t>Banking</a:t>
            </a:r>
            <a:r>
              <a:rPr lang="en-US" baseline="0" dirty="0"/>
              <a:t> sector capital adequacy </a:t>
            </a:r>
            <a:r>
              <a:rPr lang="en-US" baseline="0" dirty="0" smtClean="0"/>
              <a:t>ratio at the end of 2012</a:t>
            </a:r>
            <a:endParaRPr lang="en-US" dirty="0"/>
          </a:p>
        </c:rich>
      </c:tx>
      <c:layout/>
      <c:overlay val="0"/>
    </c:title>
    <c:autoTitleDeleted val="0"/>
    <c:plotArea>
      <c:layout/>
      <c:barChart>
        <c:barDir val="col"/>
        <c:grouping val="clustered"/>
        <c:varyColors val="0"/>
        <c:ser>
          <c:idx val="0"/>
          <c:order val="0"/>
          <c:tx>
            <c:strRef>
              <c:f>'Grafik 7 e'!$C$2</c:f>
              <c:strCache>
                <c:ptCount val="1"/>
                <c:pt idx="0">
                  <c:v>CAR</c:v>
                </c:pt>
              </c:strCache>
            </c:strRef>
          </c:tx>
          <c:spPr>
            <a:solidFill>
              <a:srgbClr val="3366FF"/>
            </a:solidFill>
          </c:spPr>
          <c:invertIfNegative val="0"/>
          <c:dPt>
            <c:idx val="15"/>
            <c:invertIfNegative val="0"/>
            <c:bubble3D val="0"/>
            <c:spPr>
              <a:solidFill>
                <a:srgbClr val="FFFF99"/>
              </a:solidFill>
            </c:spPr>
          </c:dPt>
          <c:cat>
            <c:strRef>
              <c:f>'Grafik 7 e'!$B$3:$B$21</c:f>
              <c:strCache>
                <c:ptCount val="19"/>
                <c:pt idx="0">
                  <c:v>Cyprus</c:v>
                </c:pt>
                <c:pt idx="1">
                  <c:v>Slovenia</c:v>
                </c:pt>
                <c:pt idx="2">
                  <c:v>Poland</c:v>
                </c:pt>
                <c:pt idx="3">
                  <c:v>Romania</c:v>
                </c:pt>
                <c:pt idx="4">
                  <c:v>Lithuania</c:v>
                </c:pt>
                <c:pt idx="5">
                  <c:v>Czech Republic</c:v>
                </c:pt>
                <c:pt idx="6">
                  <c:v>Slovak Republic</c:v>
                </c:pt>
                <c:pt idx="7">
                  <c:v>Hungary</c:v>
                </c:pt>
                <c:pt idx="8">
                  <c:v>Latvia</c:v>
                </c:pt>
                <c:pt idx="9">
                  <c:v>Bosnia and Herzegovina</c:v>
                </c:pt>
                <c:pt idx="10">
                  <c:v>Macedonia, FYR</c:v>
                </c:pt>
                <c:pt idx="11">
                  <c:v>Bulgaria</c:v>
                </c:pt>
                <c:pt idx="12">
                  <c:v>Turkey</c:v>
                </c:pt>
                <c:pt idx="13">
                  <c:v>Ukraine</c:v>
                </c:pt>
                <c:pt idx="14">
                  <c:v>Estonia</c:v>
                </c:pt>
                <c:pt idx="15">
                  <c:v>Serbia</c:v>
                </c:pt>
                <c:pt idx="16">
                  <c:v>Croatia</c:v>
                </c:pt>
                <c:pt idx="17">
                  <c:v>Belarus</c:v>
                </c:pt>
                <c:pt idx="18">
                  <c:v>Moldova</c:v>
                </c:pt>
              </c:strCache>
            </c:strRef>
          </c:cat>
          <c:val>
            <c:numRef>
              <c:f>'Grafik 7 e'!$C$3:$C$21</c:f>
              <c:numCache>
                <c:formatCode>General</c:formatCode>
                <c:ptCount val="19"/>
                <c:pt idx="0">
                  <c:v>9.4050264704328601</c:v>
                </c:pt>
                <c:pt idx="1">
                  <c:v>11.4087228297354</c:v>
                </c:pt>
                <c:pt idx="2">
                  <c:v>14.0532135846274</c:v>
                </c:pt>
                <c:pt idx="3">
                  <c:v>14.672932939790906</c:v>
                </c:pt>
                <c:pt idx="4">
                  <c:v>15.244069414070998</c:v>
                </c:pt>
                <c:pt idx="5">
                  <c:v>15.673554870255504</c:v>
                </c:pt>
                <c:pt idx="6">
                  <c:v>15.811361405826201</c:v>
                </c:pt>
                <c:pt idx="7">
                  <c:v>15.939369956201199</c:v>
                </c:pt>
                <c:pt idx="8">
                  <c:v>16.746303576301184</c:v>
                </c:pt>
                <c:pt idx="9">
                  <c:v>17.007047382438401</c:v>
                </c:pt>
                <c:pt idx="10">
                  <c:v>17.061736137125383</c:v>
                </c:pt>
                <c:pt idx="11">
                  <c:v>17.553473828069293</c:v>
                </c:pt>
                <c:pt idx="12">
                  <c:v>17.886200261068794</c:v>
                </c:pt>
                <c:pt idx="13">
                  <c:v>18.055738776742494</c:v>
                </c:pt>
                <c:pt idx="14">
                  <c:v>19.304308286689899</c:v>
                </c:pt>
                <c:pt idx="15">
                  <c:v>19.899999999999999</c:v>
                </c:pt>
                <c:pt idx="16">
                  <c:v>20.52</c:v>
                </c:pt>
                <c:pt idx="17">
                  <c:v>22.070885085971099</c:v>
                </c:pt>
                <c:pt idx="18">
                  <c:v>24.5740083275698</c:v>
                </c:pt>
              </c:numCache>
            </c:numRef>
          </c:val>
        </c:ser>
        <c:dLbls>
          <c:showLegendKey val="0"/>
          <c:showVal val="0"/>
          <c:showCatName val="0"/>
          <c:showSerName val="0"/>
          <c:showPercent val="0"/>
          <c:showBubbleSize val="0"/>
        </c:dLbls>
        <c:gapWidth val="150"/>
        <c:axId val="22026496"/>
        <c:axId val="22028288"/>
      </c:barChart>
      <c:catAx>
        <c:axId val="22026496"/>
        <c:scaling>
          <c:orientation val="minMax"/>
        </c:scaling>
        <c:delete val="0"/>
        <c:axPos val="b"/>
        <c:majorTickMark val="out"/>
        <c:minorTickMark val="none"/>
        <c:tickLblPos val="nextTo"/>
        <c:txPr>
          <a:bodyPr rot="-5400000" vert="horz"/>
          <a:lstStyle/>
          <a:p>
            <a:pPr>
              <a:defRPr lang="sr-Cyrl-CS"/>
            </a:pPr>
            <a:endParaRPr lang="sr-Latn-RS"/>
          </a:p>
        </c:txPr>
        <c:crossAx val="22028288"/>
        <c:crosses val="autoZero"/>
        <c:auto val="1"/>
        <c:lblAlgn val="ctr"/>
        <c:lblOffset val="100"/>
        <c:noMultiLvlLbl val="0"/>
      </c:catAx>
      <c:valAx>
        <c:axId val="22028288"/>
        <c:scaling>
          <c:orientation val="minMax"/>
        </c:scaling>
        <c:delete val="0"/>
        <c:axPos val="l"/>
        <c:majorGridlines/>
        <c:numFmt formatCode="General" sourceLinked="1"/>
        <c:majorTickMark val="out"/>
        <c:minorTickMark val="none"/>
        <c:tickLblPos val="nextTo"/>
        <c:txPr>
          <a:bodyPr/>
          <a:lstStyle/>
          <a:p>
            <a:pPr>
              <a:defRPr lang="sr-Cyrl-CS"/>
            </a:pPr>
            <a:endParaRPr lang="sr-Latn-RS"/>
          </a:p>
        </c:txPr>
        <c:crossAx val="22026496"/>
        <c:crosses val="autoZero"/>
        <c:crossBetween val="between"/>
      </c:valAx>
      <c:spPr>
        <a:noFill/>
      </c:spPr>
    </c:plotArea>
    <c:plotVisOnly val="1"/>
    <c:dispBlanksAs val="gap"/>
    <c:showDLblsOverMax val="0"/>
  </c:chart>
  <c:spPr>
    <a:noFill/>
    <a:ln>
      <a:noFill/>
    </a:ln>
  </c:spPr>
  <c:txPr>
    <a:bodyPr/>
    <a:lstStyle/>
    <a:p>
      <a:pPr>
        <a:defRPr sz="700">
          <a:latin typeface="Arial" pitchFamily="34" charset="0"/>
          <a:cs typeface="Arial" pitchFamily="34" charset="0"/>
        </a:defRPr>
      </a:pPr>
      <a:endParaRPr lang="sr-Latn-R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sr-Cyrl-C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GDP!$A$3</c:f>
              <c:strCache>
                <c:ptCount val="1"/>
                <c:pt idx="0">
                  <c:v>Serbia</c:v>
                </c:pt>
              </c:strCache>
            </c:strRef>
          </c:tx>
          <c:spPr>
            <a:solidFill>
              <a:srgbClr val="3366FF"/>
            </a:solidFill>
            <a:ln>
              <a:noFill/>
            </a:ln>
          </c:spPr>
          <c:invertIfNegative val="0"/>
          <c:cat>
            <c:numRef>
              <c:f>GDP!$B$2:$I$2</c:f>
              <c:numCache>
                <c:formatCode>General</c:formatCode>
                <c:ptCount val="8"/>
                <c:pt idx="0">
                  <c:v>2008</c:v>
                </c:pt>
                <c:pt idx="1">
                  <c:v>2009</c:v>
                </c:pt>
                <c:pt idx="2">
                  <c:v>2010</c:v>
                </c:pt>
                <c:pt idx="3">
                  <c:v>2011</c:v>
                </c:pt>
                <c:pt idx="4">
                  <c:v>2012</c:v>
                </c:pt>
                <c:pt idx="5">
                  <c:v>2013</c:v>
                </c:pt>
                <c:pt idx="6">
                  <c:v>2014</c:v>
                </c:pt>
                <c:pt idx="7">
                  <c:v>2015</c:v>
                </c:pt>
              </c:numCache>
            </c:numRef>
          </c:cat>
          <c:val>
            <c:numRef>
              <c:f>GDP!$B$3:$I$3</c:f>
              <c:numCache>
                <c:formatCode>#,#00</c:formatCode>
                <c:ptCount val="8"/>
                <c:pt idx="0">
                  <c:v>3.8</c:v>
                </c:pt>
                <c:pt idx="1">
                  <c:v>-3.5</c:v>
                </c:pt>
                <c:pt idx="2">
                  <c:v>1</c:v>
                </c:pt>
                <c:pt idx="3">
                  <c:v>1.6</c:v>
                </c:pt>
                <c:pt idx="4">
                  <c:v>-1.7569999999999999</c:v>
                </c:pt>
                <c:pt idx="5">
                  <c:v>2.0009999999999999</c:v>
                </c:pt>
                <c:pt idx="6">
                  <c:v>2</c:v>
                </c:pt>
                <c:pt idx="7">
                  <c:v>2.2000000000000002</c:v>
                </c:pt>
              </c:numCache>
            </c:numRef>
          </c:val>
        </c:ser>
        <c:ser>
          <c:idx val="1"/>
          <c:order val="1"/>
          <c:tx>
            <c:strRef>
              <c:f>GDP!$A$4</c:f>
              <c:strCache>
                <c:ptCount val="1"/>
                <c:pt idx="0">
                  <c:v>Croatia</c:v>
                </c:pt>
              </c:strCache>
            </c:strRef>
          </c:tx>
          <c:spPr>
            <a:solidFill>
              <a:srgbClr val="FFFFCC"/>
            </a:solidFill>
            <a:ln>
              <a:noFill/>
            </a:ln>
          </c:spPr>
          <c:invertIfNegative val="0"/>
          <c:cat>
            <c:numRef>
              <c:f>GDP!$B$2:$I$2</c:f>
              <c:numCache>
                <c:formatCode>General</c:formatCode>
                <c:ptCount val="8"/>
                <c:pt idx="0">
                  <c:v>2008</c:v>
                </c:pt>
                <c:pt idx="1">
                  <c:v>2009</c:v>
                </c:pt>
                <c:pt idx="2">
                  <c:v>2010</c:v>
                </c:pt>
                <c:pt idx="3">
                  <c:v>2011</c:v>
                </c:pt>
                <c:pt idx="4">
                  <c:v>2012</c:v>
                </c:pt>
                <c:pt idx="5">
                  <c:v>2013</c:v>
                </c:pt>
                <c:pt idx="6">
                  <c:v>2014</c:v>
                </c:pt>
                <c:pt idx="7">
                  <c:v>2015</c:v>
                </c:pt>
              </c:numCache>
            </c:numRef>
          </c:cat>
          <c:val>
            <c:numRef>
              <c:f>GDP!$B$4:$I$4</c:f>
              <c:numCache>
                <c:formatCode>#,#00</c:formatCode>
                <c:ptCount val="8"/>
                <c:pt idx="0">
                  <c:v>2.0840000000000001</c:v>
                </c:pt>
                <c:pt idx="1">
                  <c:v>-6.9470000000000001</c:v>
                </c:pt>
                <c:pt idx="2">
                  <c:v>-2.2719999999999998</c:v>
                </c:pt>
                <c:pt idx="3">
                  <c:v>-4.7000000000000014E-2</c:v>
                </c:pt>
                <c:pt idx="4">
                  <c:v>-1.976</c:v>
                </c:pt>
                <c:pt idx="5">
                  <c:v>-0.2</c:v>
                </c:pt>
                <c:pt idx="6">
                  <c:v>1.5</c:v>
                </c:pt>
                <c:pt idx="7">
                  <c:v>2</c:v>
                </c:pt>
              </c:numCache>
            </c:numRef>
          </c:val>
        </c:ser>
        <c:ser>
          <c:idx val="2"/>
          <c:order val="2"/>
          <c:tx>
            <c:strRef>
              <c:f>GDP!$A$5</c:f>
              <c:strCache>
                <c:ptCount val="1"/>
                <c:pt idx="0">
                  <c:v>Bosnia</c:v>
                </c:pt>
              </c:strCache>
            </c:strRef>
          </c:tx>
          <c:spPr>
            <a:solidFill>
              <a:srgbClr val="FF8080"/>
            </a:solidFill>
          </c:spPr>
          <c:invertIfNegative val="0"/>
          <c:cat>
            <c:numRef>
              <c:f>GDP!$B$2:$I$2</c:f>
              <c:numCache>
                <c:formatCode>General</c:formatCode>
                <c:ptCount val="8"/>
                <c:pt idx="0">
                  <c:v>2008</c:v>
                </c:pt>
                <c:pt idx="1">
                  <c:v>2009</c:v>
                </c:pt>
                <c:pt idx="2">
                  <c:v>2010</c:v>
                </c:pt>
                <c:pt idx="3">
                  <c:v>2011</c:v>
                </c:pt>
                <c:pt idx="4">
                  <c:v>2012</c:v>
                </c:pt>
                <c:pt idx="5">
                  <c:v>2013</c:v>
                </c:pt>
                <c:pt idx="6">
                  <c:v>2014</c:v>
                </c:pt>
                <c:pt idx="7">
                  <c:v>2015</c:v>
                </c:pt>
              </c:numCache>
            </c:numRef>
          </c:cat>
          <c:val>
            <c:numRef>
              <c:f>GDP!$B$5:$I$5</c:f>
              <c:numCache>
                <c:formatCode>#,#00</c:formatCode>
                <c:ptCount val="8"/>
                <c:pt idx="0">
                  <c:v>5.5819999999999999</c:v>
                </c:pt>
                <c:pt idx="1">
                  <c:v>-2.9109999999999996</c:v>
                </c:pt>
                <c:pt idx="2">
                  <c:v>0.72200000000000009</c:v>
                </c:pt>
                <c:pt idx="3">
                  <c:v>1.264</c:v>
                </c:pt>
                <c:pt idx="4">
                  <c:v>-0.70000000000000007</c:v>
                </c:pt>
                <c:pt idx="5">
                  <c:v>0.5</c:v>
                </c:pt>
                <c:pt idx="6">
                  <c:v>2</c:v>
                </c:pt>
                <c:pt idx="7">
                  <c:v>3.5</c:v>
                </c:pt>
              </c:numCache>
            </c:numRef>
          </c:val>
        </c:ser>
        <c:ser>
          <c:idx val="3"/>
          <c:order val="3"/>
          <c:tx>
            <c:strRef>
              <c:f>GDP!$A$6</c:f>
              <c:strCache>
                <c:ptCount val="1"/>
                <c:pt idx="0">
                  <c:v>Montenegro</c:v>
                </c:pt>
              </c:strCache>
            </c:strRef>
          </c:tx>
          <c:spPr>
            <a:solidFill>
              <a:srgbClr val="FFFFFF"/>
            </a:solidFill>
            <a:ln>
              <a:noFill/>
            </a:ln>
          </c:spPr>
          <c:invertIfNegative val="0"/>
          <c:cat>
            <c:numRef>
              <c:f>GDP!$B$2:$I$2</c:f>
              <c:numCache>
                <c:formatCode>General</c:formatCode>
                <c:ptCount val="8"/>
                <c:pt idx="0">
                  <c:v>2008</c:v>
                </c:pt>
                <c:pt idx="1">
                  <c:v>2009</c:v>
                </c:pt>
                <c:pt idx="2">
                  <c:v>2010</c:v>
                </c:pt>
                <c:pt idx="3">
                  <c:v>2011</c:v>
                </c:pt>
                <c:pt idx="4">
                  <c:v>2012</c:v>
                </c:pt>
                <c:pt idx="5">
                  <c:v>2013</c:v>
                </c:pt>
                <c:pt idx="6">
                  <c:v>2014</c:v>
                </c:pt>
                <c:pt idx="7">
                  <c:v>2015</c:v>
                </c:pt>
              </c:numCache>
            </c:numRef>
          </c:cat>
          <c:val>
            <c:numRef>
              <c:f>GDP!$B$6:$I$6</c:f>
              <c:numCache>
                <c:formatCode>#,#00</c:formatCode>
                <c:ptCount val="8"/>
                <c:pt idx="0">
                  <c:v>6.9</c:v>
                </c:pt>
                <c:pt idx="1">
                  <c:v>-5.7</c:v>
                </c:pt>
                <c:pt idx="2">
                  <c:v>2.464</c:v>
                </c:pt>
                <c:pt idx="3">
                  <c:v>3.222</c:v>
                </c:pt>
                <c:pt idx="4">
                  <c:v>3.2000000000000008E-2</c:v>
                </c:pt>
                <c:pt idx="5">
                  <c:v>1.2289999999999999</c:v>
                </c:pt>
                <c:pt idx="6">
                  <c:v>2.0009999999999999</c:v>
                </c:pt>
                <c:pt idx="7">
                  <c:v>2.02</c:v>
                </c:pt>
              </c:numCache>
            </c:numRef>
          </c:val>
        </c:ser>
        <c:ser>
          <c:idx val="4"/>
          <c:order val="4"/>
          <c:tx>
            <c:strRef>
              <c:f>GDP!$A$7</c:f>
              <c:strCache>
                <c:ptCount val="1"/>
                <c:pt idx="0">
                  <c:v>Macedonia</c:v>
                </c:pt>
              </c:strCache>
            </c:strRef>
          </c:tx>
          <c:spPr>
            <a:solidFill>
              <a:srgbClr val="99CCFF"/>
            </a:solidFill>
          </c:spPr>
          <c:invertIfNegative val="0"/>
          <c:cat>
            <c:numRef>
              <c:f>GDP!$B$2:$I$2</c:f>
              <c:numCache>
                <c:formatCode>General</c:formatCode>
                <c:ptCount val="8"/>
                <c:pt idx="0">
                  <c:v>2008</c:v>
                </c:pt>
                <c:pt idx="1">
                  <c:v>2009</c:v>
                </c:pt>
                <c:pt idx="2">
                  <c:v>2010</c:v>
                </c:pt>
                <c:pt idx="3">
                  <c:v>2011</c:v>
                </c:pt>
                <c:pt idx="4">
                  <c:v>2012</c:v>
                </c:pt>
                <c:pt idx="5">
                  <c:v>2013</c:v>
                </c:pt>
                <c:pt idx="6">
                  <c:v>2014</c:v>
                </c:pt>
                <c:pt idx="7">
                  <c:v>2015</c:v>
                </c:pt>
              </c:numCache>
            </c:numRef>
          </c:cat>
          <c:val>
            <c:numRef>
              <c:f>GDP!$B$7:$I$7</c:f>
              <c:numCache>
                <c:formatCode>#,#00</c:formatCode>
                <c:ptCount val="8"/>
                <c:pt idx="0">
                  <c:v>5</c:v>
                </c:pt>
                <c:pt idx="1">
                  <c:v>-0.92</c:v>
                </c:pt>
                <c:pt idx="2">
                  <c:v>2.8949999999999996</c:v>
                </c:pt>
                <c:pt idx="3">
                  <c:v>2.8609999999999998</c:v>
                </c:pt>
                <c:pt idx="4">
                  <c:v>-0.26700000000000002</c:v>
                </c:pt>
                <c:pt idx="5">
                  <c:v>2.0179999999999998</c:v>
                </c:pt>
                <c:pt idx="6">
                  <c:v>3.1259999999999999</c:v>
                </c:pt>
                <c:pt idx="7">
                  <c:v>3.5670000000000002</c:v>
                </c:pt>
              </c:numCache>
            </c:numRef>
          </c:val>
        </c:ser>
        <c:ser>
          <c:idx val="5"/>
          <c:order val="5"/>
          <c:tx>
            <c:strRef>
              <c:f>GDP!$A$8</c:f>
              <c:strCache>
                <c:ptCount val="1"/>
                <c:pt idx="0">
                  <c:v>Bulgaria</c:v>
                </c:pt>
              </c:strCache>
            </c:strRef>
          </c:tx>
          <c:spPr>
            <a:solidFill>
              <a:srgbClr val="808080"/>
            </a:solidFill>
            <a:ln>
              <a:noFill/>
            </a:ln>
          </c:spPr>
          <c:invertIfNegative val="0"/>
          <c:cat>
            <c:numRef>
              <c:f>GDP!$B$2:$I$2</c:f>
              <c:numCache>
                <c:formatCode>General</c:formatCode>
                <c:ptCount val="8"/>
                <c:pt idx="0">
                  <c:v>2008</c:v>
                </c:pt>
                <c:pt idx="1">
                  <c:v>2009</c:v>
                </c:pt>
                <c:pt idx="2">
                  <c:v>2010</c:v>
                </c:pt>
                <c:pt idx="3">
                  <c:v>2011</c:v>
                </c:pt>
                <c:pt idx="4">
                  <c:v>2012</c:v>
                </c:pt>
                <c:pt idx="5">
                  <c:v>2013</c:v>
                </c:pt>
                <c:pt idx="6">
                  <c:v>2014</c:v>
                </c:pt>
                <c:pt idx="7">
                  <c:v>2015</c:v>
                </c:pt>
              </c:numCache>
            </c:numRef>
          </c:cat>
          <c:val>
            <c:numRef>
              <c:f>GDP!$B$8:$I$8</c:f>
              <c:numCache>
                <c:formatCode>#,#00</c:formatCode>
                <c:ptCount val="8"/>
                <c:pt idx="0">
                  <c:v>6.1909999999999989</c:v>
                </c:pt>
                <c:pt idx="1">
                  <c:v>-5.4760000000000009</c:v>
                </c:pt>
                <c:pt idx="2">
                  <c:v>0.39300000000000007</c:v>
                </c:pt>
                <c:pt idx="3">
                  <c:v>1.841</c:v>
                </c:pt>
                <c:pt idx="4">
                  <c:v>0.77500000000000002</c:v>
                </c:pt>
                <c:pt idx="5">
                  <c:v>1.2</c:v>
                </c:pt>
                <c:pt idx="6">
                  <c:v>2.2999999999999998</c:v>
                </c:pt>
                <c:pt idx="7">
                  <c:v>3.5</c:v>
                </c:pt>
              </c:numCache>
            </c:numRef>
          </c:val>
        </c:ser>
        <c:ser>
          <c:idx val="6"/>
          <c:order val="6"/>
          <c:tx>
            <c:strRef>
              <c:f>GDP!$A$9</c:f>
              <c:strCache>
                <c:ptCount val="1"/>
                <c:pt idx="0">
                  <c:v>Romania</c:v>
                </c:pt>
              </c:strCache>
            </c:strRef>
          </c:tx>
          <c:spPr>
            <a:solidFill>
              <a:srgbClr val="333399"/>
            </a:solidFill>
            <a:ln>
              <a:noFill/>
            </a:ln>
          </c:spPr>
          <c:invertIfNegative val="0"/>
          <c:cat>
            <c:numRef>
              <c:f>GDP!$B$2:$I$2</c:f>
              <c:numCache>
                <c:formatCode>General</c:formatCode>
                <c:ptCount val="8"/>
                <c:pt idx="0">
                  <c:v>2008</c:v>
                </c:pt>
                <c:pt idx="1">
                  <c:v>2009</c:v>
                </c:pt>
                <c:pt idx="2">
                  <c:v>2010</c:v>
                </c:pt>
                <c:pt idx="3">
                  <c:v>2011</c:v>
                </c:pt>
                <c:pt idx="4">
                  <c:v>2012</c:v>
                </c:pt>
                <c:pt idx="5">
                  <c:v>2013</c:v>
                </c:pt>
                <c:pt idx="6">
                  <c:v>2014</c:v>
                </c:pt>
                <c:pt idx="7">
                  <c:v>2015</c:v>
                </c:pt>
              </c:numCache>
            </c:numRef>
          </c:cat>
          <c:val>
            <c:numRef>
              <c:f>GDP!$B$9:$I$9</c:f>
              <c:numCache>
                <c:formatCode>#,#00</c:formatCode>
                <c:ptCount val="8"/>
                <c:pt idx="0">
                  <c:v>7.3490000000000002</c:v>
                </c:pt>
                <c:pt idx="1">
                  <c:v>-6.5759999999999996</c:v>
                </c:pt>
                <c:pt idx="2">
                  <c:v>-1.149</c:v>
                </c:pt>
                <c:pt idx="3">
                  <c:v>2.1579999999999999</c:v>
                </c:pt>
                <c:pt idx="4">
                  <c:v>0.32700000000000007</c:v>
                </c:pt>
                <c:pt idx="5">
                  <c:v>1.5980000000000001</c:v>
                </c:pt>
                <c:pt idx="6">
                  <c:v>1.982</c:v>
                </c:pt>
                <c:pt idx="7">
                  <c:v>2.327</c:v>
                </c:pt>
              </c:numCache>
            </c:numRef>
          </c:val>
        </c:ser>
        <c:ser>
          <c:idx val="7"/>
          <c:order val="7"/>
          <c:tx>
            <c:strRef>
              <c:f>GDP!$A$10</c:f>
              <c:strCache>
                <c:ptCount val="1"/>
                <c:pt idx="0">
                  <c:v>Albania</c:v>
                </c:pt>
              </c:strCache>
            </c:strRef>
          </c:tx>
          <c:spPr>
            <a:solidFill>
              <a:srgbClr val="993366"/>
            </a:solidFill>
            <a:ln>
              <a:noFill/>
            </a:ln>
          </c:spPr>
          <c:invertIfNegative val="0"/>
          <c:cat>
            <c:numRef>
              <c:f>GDP!$B$2:$I$2</c:f>
              <c:numCache>
                <c:formatCode>General</c:formatCode>
                <c:ptCount val="8"/>
                <c:pt idx="0">
                  <c:v>2008</c:v>
                </c:pt>
                <c:pt idx="1">
                  <c:v>2009</c:v>
                </c:pt>
                <c:pt idx="2">
                  <c:v>2010</c:v>
                </c:pt>
                <c:pt idx="3">
                  <c:v>2011</c:v>
                </c:pt>
                <c:pt idx="4">
                  <c:v>2012</c:v>
                </c:pt>
                <c:pt idx="5">
                  <c:v>2013</c:v>
                </c:pt>
                <c:pt idx="6">
                  <c:v>2014</c:v>
                </c:pt>
                <c:pt idx="7">
                  <c:v>2015</c:v>
                </c:pt>
              </c:numCache>
            </c:numRef>
          </c:cat>
          <c:val>
            <c:numRef>
              <c:f>GDP!$B$10:$I$10</c:f>
              <c:numCache>
                <c:formatCode>#,#00</c:formatCode>
                <c:ptCount val="8"/>
                <c:pt idx="0">
                  <c:v>7.5359999999999996</c:v>
                </c:pt>
                <c:pt idx="1">
                  <c:v>3.3149999999999995</c:v>
                </c:pt>
                <c:pt idx="2">
                  <c:v>3.5</c:v>
                </c:pt>
                <c:pt idx="3">
                  <c:v>3</c:v>
                </c:pt>
                <c:pt idx="4">
                  <c:v>1.3</c:v>
                </c:pt>
                <c:pt idx="5">
                  <c:v>1.8</c:v>
                </c:pt>
                <c:pt idx="6">
                  <c:v>2.5</c:v>
                </c:pt>
                <c:pt idx="7">
                  <c:v>2.5</c:v>
                </c:pt>
              </c:numCache>
            </c:numRef>
          </c:val>
        </c:ser>
        <c:dLbls>
          <c:showLegendKey val="0"/>
          <c:showVal val="0"/>
          <c:showCatName val="0"/>
          <c:showSerName val="0"/>
          <c:showPercent val="0"/>
          <c:showBubbleSize val="0"/>
        </c:dLbls>
        <c:gapWidth val="150"/>
        <c:axId val="30041600"/>
        <c:axId val="30043520"/>
      </c:barChart>
      <c:catAx>
        <c:axId val="30041600"/>
        <c:scaling>
          <c:orientation val="minMax"/>
        </c:scaling>
        <c:delete val="0"/>
        <c:axPos val="b"/>
        <c:numFmt formatCode="General" sourceLinked="1"/>
        <c:majorTickMark val="out"/>
        <c:minorTickMark val="none"/>
        <c:tickLblPos val="nextTo"/>
        <c:txPr>
          <a:bodyPr/>
          <a:lstStyle/>
          <a:p>
            <a:pPr>
              <a:defRPr lang="sr-Latn-RS"/>
            </a:pPr>
            <a:endParaRPr lang="sr-Latn-RS"/>
          </a:p>
        </c:txPr>
        <c:crossAx val="30043520"/>
        <c:crosses val="autoZero"/>
        <c:auto val="1"/>
        <c:lblAlgn val="ctr"/>
        <c:lblOffset val="100"/>
        <c:noMultiLvlLbl val="0"/>
      </c:catAx>
      <c:valAx>
        <c:axId val="30043520"/>
        <c:scaling>
          <c:orientation val="minMax"/>
          <c:max val="8"/>
          <c:min val="-8"/>
        </c:scaling>
        <c:delete val="0"/>
        <c:axPos val="l"/>
        <c:majorGridlines/>
        <c:numFmt formatCode="#,##0.0" sourceLinked="0"/>
        <c:majorTickMark val="out"/>
        <c:minorTickMark val="none"/>
        <c:tickLblPos val="nextTo"/>
        <c:txPr>
          <a:bodyPr/>
          <a:lstStyle/>
          <a:p>
            <a:pPr>
              <a:defRPr lang="sr-Latn-RS"/>
            </a:pPr>
            <a:endParaRPr lang="sr-Latn-RS"/>
          </a:p>
        </c:txPr>
        <c:crossAx val="30041600"/>
        <c:crosses val="autoZero"/>
        <c:crossBetween val="between"/>
        <c:majorUnit val="2"/>
      </c:valAx>
      <c:spPr>
        <a:solidFill>
          <a:schemeClr val="bg1">
            <a:lumMod val="95000"/>
          </a:schemeClr>
        </a:solidFill>
        <a:ln>
          <a:noFill/>
        </a:ln>
      </c:spPr>
    </c:plotArea>
    <c:legend>
      <c:legendPos val="b"/>
      <c:layout/>
      <c:overlay val="0"/>
      <c:txPr>
        <a:bodyPr/>
        <a:lstStyle/>
        <a:p>
          <a:pPr>
            <a:defRPr lang="sr-Latn-RS"/>
          </a:pPr>
          <a:endParaRPr lang="sr-Latn-RS"/>
        </a:p>
      </c:txPr>
    </c:legend>
    <c:plotVisOnly val="1"/>
    <c:dispBlanksAs val="gap"/>
    <c:showDLblsOverMax val="0"/>
  </c:chart>
  <c:spPr>
    <a:noFill/>
    <a:ln>
      <a:noFill/>
    </a:ln>
  </c:spPr>
  <c:txPr>
    <a:bodyPr/>
    <a:lstStyle/>
    <a:p>
      <a:pPr>
        <a:defRPr sz="800"/>
      </a:pPr>
      <a:endParaRPr lang="sr-Latn-R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sr-Cyrl-C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Unemplyment!$A$3</c:f>
              <c:strCache>
                <c:ptCount val="1"/>
                <c:pt idx="0">
                  <c:v>Serbia</c:v>
                </c:pt>
              </c:strCache>
            </c:strRef>
          </c:tx>
          <c:spPr>
            <a:solidFill>
              <a:srgbClr val="3366FF"/>
            </a:solidFill>
            <a:ln>
              <a:noFill/>
            </a:ln>
          </c:spPr>
          <c:invertIfNegative val="0"/>
          <c:cat>
            <c:numRef>
              <c:f>Unemplyment!$B$2:$I$2</c:f>
              <c:numCache>
                <c:formatCode>General</c:formatCode>
                <c:ptCount val="8"/>
                <c:pt idx="0">
                  <c:v>2008</c:v>
                </c:pt>
                <c:pt idx="1">
                  <c:v>2009</c:v>
                </c:pt>
                <c:pt idx="2">
                  <c:v>2010</c:v>
                </c:pt>
                <c:pt idx="3">
                  <c:v>2011</c:v>
                </c:pt>
                <c:pt idx="4">
                  <c:v>2012</c:v>
                </c:pt>
                <c:pt idx="5">
                  <c:v>2013</c:v>
                </c:pt>
                <c:pt idx="6">
                  <c:v>2014</c:v>
                </c:pt>
                <c:pt idx="7">
                  <c:v>2015</c:v>
                </c:pt>
              </c:numCache>
            </c:numRef>
          </c:cat>
          <c:val>
            <c:numRef>
              <c:f>Unemplyment!$B$3:$I$3</c:f>
              <c:numCache>
                <c:formatCode>General</c:formatCode>
                <c:ptCount val="8"/>
                <c:pt idx="0">
                  <c:v>14.7</c:v>
                </c:pt>
                <c:pt idx="1">
                  <c:v>17.399999999999999</c:v>
                </c:pt>
                <c:pt idx="2">
                  <c:v>20</c:v>
                </c:pt>
                <c:pt idx="3">
                  <c:v>24.4</c:v>
                </c:pt>
                <c:pt idx="4">
                  <c:v>23.1</c:v>
                </c:pt>
                <c:pt idx="5">
                  <c:v>22.981999999999996</c:v>
                </c:pt>
                <c:pt idx="6">
                  <c:v>22.861999999999995</c:v>
                </c:pt>
                <c:pt idx="7">
                  <c:v>22.571999999999999</c:v>
                </c:pt>
              </c:numCache>
            </c:numRef>
          </c:val>
        </c:ser>
        <c:ser>
          <c:idx val="1"/>
          <c:order val="1"/>
          <c:tx>
            <c:strRef>
              <c:f>Unemplyment!$A$4</c:f>
              <c:strCache>
                <c:ptCount val="1"/>
                <c:pt idx="0">
                  <c:v>Croatia</c:v>
                </c:pt>
              </c:strCache>
            </c:strRef>
          </c:tx>
          <c:spPr>
            <a:solidFill>
              <a:srgbClr val="FFFFCC"/>
            </a:solidFill>
            <a:ln>
              <a:noFill/>
            </a:ln>
          </c:spPr>
          <c:invertIfNegative val="0"/>
          <c:cat>
            <c:numRef>
              <c:f>Unemplyment!$B$2:$I$2</c:f>
              <c:numCache>
                <c:formatCode>General</c:formatCode>
                <c:ptCount val="8"/>
                <c:pt idx="0">
                  <c:v>2008</c:v>
                </c:pt>
                <c:pt idx="1">
                  <c:v>2009</c:v>
                </c:pt>
                <c:pt idx="2">
                  <c:v>2010</c:v>
                </c:pt>
                <c:pt idx="3">
                  <c:v>2011</c:v>
                </c:pt>
                <c:pt idx="4">
                  <c:v>2012</c:v>
                </c:pt>
                <c:pt idx="5">
                  <c:v>2013</c:v>
                </c:pt>
                <c:pt idx="6">
                  <c:v>2014</c:v>
                </c:pt>
                <c:pt idx="7">
                  <c:v>2015</c:v>
                </c:pt>
              </c:numCache>
            </c:numRef>
          </c:cat>
          <c:val>
            <c:numRef>
              <c:f>Unemplyment!$B$4:$I$4</c:f>
              <c:numCache>
                <c:formatCode>General</c:formatCode>
                <c:ptCount val="8"/>
                <c:pt idx="0">
                  <c:v>8.2730000000000015</c:v>
                </c:pt>
                <c:pt idx="1">
                  <c:v>9.0520000000000014</c:v>
                </c:pt>
                <c:pt idx="2">
                  <c:v>12.213000000000001</c:v>
                </c:pt>
                <c:pt idx="3">
                  <c:v>13.681000000000001</c:v>
                </c:pt>
                <c:pt idx="4">
                  <c:v>15</c:v>
                </c:pt>
                <c:pt idx="5">
                  <c:v>15.2</c:v>
                </c:pt>
                <c:pt idx="6">
                  <c:v>14.743999999999998</c:v>
                </c:pt>
                <c:pt idx="7">
                  <c:v>13.859000000000002</c:v>
                </c:pt>
              </c:numCache>
            </c:numRef>
          </c:val>
        </c:ser>
        <c:ser>
          <c:idx val="2"/>
          <c:order val="2"/>
          <c:tx>
            <c:strRef>
              <c:f>Unemplyment!$A$5</c:f>
              <c:strCache>
                <c:ptCount val="1"/>
                <c:pt idx="0">
                  <c:v>Bosnia</c:v>
                </c:pt>
              </c:strCache>
            </c:strRef>
          </c:tx>
          <c:spPr>
            <a:solidFill>
              <a:srgbClr val="FF8080"/>
            </a:solidFill>
          </c:spPr>
          <c:invertIfNegative val="0"/>
          <c:cat>
            <c:numRef>
              <c:f>Unemplyment!$B$2:$I$2</c:f>
              <c:numCache>
                <c:formatCode>General</c:formatCode>
                <c:ptCount val="8"/>
                <c:pt idx="0">
                  <c:v>2008</c:v>
                </c:pt>
                <c:pt idx="1">
                  <c:v>2009</c:v>
                </c:pt>
                <c:pt idx="2">
                  <c:v>2010</c:v>
                </c:pt>
                <c:pt idx="3">
                  <c:v>2011</c:v>
                </c:pt>
                <c:pt idx="4">
                  <c:v>2012</c:v>
                </c:pt>
                <c:pt idx="5">
                  <c:v>2013</c:v>
                </c:pt>
                <c:pt idx="6">
                  <c:v>2014</c:v>
                </c:pt>
                <c:pt idx="7">
                  <c:v>2015</c:v>
                </c:pt>
              </c:numCache>
            </c:numRef>
          </c:cat>
          <c:val>
            <c:numRef>
              <c:f>Unemplyment!$B$5:$I$5</c:f>
              <c:numCache>
                <c:formatCode>General</c:formatCode>
                <c:ptCount val="8"/>
                <c:pt idx="0">
                  <c:v>23.407999999999998</c:v>
                </c:pt>
                <c:pt idx="1">
                  <c:v>24.067999999999998</c:v>
                </c:pt>
                <c:pt idx="2">
                  <c:v>27.202000000000002</c:v>
                </c:pt>
                <c:pt idx="3">
                  <c:v>27.6</c:v>
                </c:pt>
                <c:pt idx="4">
                  <c:v>28</c:v>
                </c:pt>
                <c:pt idx="5">
                  <c:v>27</c:v>
                </c:pt>
                <c:pt idx="6">
                  <c:v>25.5</c:v>
                </c:pt>
                <c:pt idx="7">
                  <c:v>24.5</c:v>
                </c:pt>
              </c:numCache>
            </c:numRef>
          </c:val>
        </c:ser>
        <c:ser>
          <c:idx val="3"/>
          <c:order val="3"/>
          <c:tx>
            <c:strRef>
              <c:f>Unemplyment!$A$6</c:f>
              <c:strCache>
                <c:ptCount val="1"/>
                <c:pt idx="0">
                  <c:v>Macedonia</c:v>
                </c:pt>
              </c:strCache>
            </c:strRef>
          </c:tx>
          <c:spPr>
            <a:solidFill>
              <a:srgbClr val="FFFFFF"/>
            </a:solidFill>
            <a:ln>
              <a:noFill/>
            </a:ln>
          </c:spPr>
          <c:invertIfNegative val="0"/>
          <c:cat>
            <c:numRef>
              <c:f>Unemplyment!$B$2:$I$2</c:f>
              <c:numCache>
                <c:formatCode>General</c:formatCode>
                <c:ptCount val="8"/>
                <c:pt idx="0">
                  <c:v>2008</c:v>
                </c:pt>
                <c:pt idx="1">
                  <c:v>2009</c:v>
                </c:pt>
                <c:pt idx="2">
                  <c:v>2010</c:v>
                </c:pt>
                <c:pt idx="3">
                  <c:v>2011</c:v>
                </c:pt>
                <c:pt idx="4">
                  <c:v>2012</c:v>
                </c:pt>
                <c:pt idx="5">
                  <c:v>2013</c:v>
                </c:pt>
                <c:pt idx="6">
                  <c:v>2014</c:v>
                </c:pt>
                <c:pt idx="7">
                  <c:v>2015</c:v>
                </c:pt>
              </c:numCache>
            </c:numRef>
          </c:cat>
          <c:val>
            <c:numRef>
              <c:f>Unemplyment!$B$6:$I$6</c:f>
              <c:numCache>
                <c:formatCode>General</c:formatCode>
                <c:ptCount val="8"/>
                <c:pt idx="0">
                  <c:v>33.775000000000006</c:v>
                </c:pt>
                <c:pt idx="1">
                  <c:v>32.175000000000004</c:v>
                </c:pt>
                <c:pt idx="2">
                  <c:v>32.050000000000004</c:v>
                </c:pt>
                <c:pt idx="3">
                  <c:v>31.375</c:v>
                </c:pt>
                <c:pt idx="4">
                  <c:v>31.3</c:v>
                </c:pt>
                <c:pt idx="5">
                  <c:v>30.018000000000001</c:v>
                </c:pt>
                <c:pt idx="6">
                  <c:v>28.959999999999997</c:v>
                </c:pt>
                <c:pt idx="7">
                  <c:v>28.047999999999995</c:v>
                </c:pt>
              </c:numCache>
            </c:numRef>
          </c:val>
        </c:ser>
        <c:ser>
          <c:idx val="4"/>
          <c:order val="4"/>
          <c:tx>
            <c:strRef>
              <c:f>Unemplyment!$A$7</c:f>
              <c:strCache>
                <c:ptCount val="1"/>
                <c:pt idx="0">
                  <c:v>Bulgaria</c:v>
                </c:pt>
              </c:strCache>
            </c:strRef>
          </c:tx>
          <c:spPr>
            <a:solidFill>
              <a:srgbClr val="99CCFF"/>
            </a:solidFill>
          </c:spPr>
          <c:invertIfNegative val="0"/>
          <c:cat>
            <c:numRef>
              <c:f>Unemplyment!$B$2:$I$2</c:f>
              <c:numCache>
                <c:formatCode>General</c:formatCode>
                <c:ptCount val="8"/>
                <c:pt idx="0">
                  <c:v>2008</c:v>
                </c:pt>
                <c:pt idx="1">
                  <c:v>2009</c:v>
                </c:pt>
                <c:pt idx="2">
                  <c:v>2010</c:v>
                </c:pt>
                <c:pt idx="3">
                  <c:v>2011</c:v>
                </c:pt>
                <c:pt idx="4">
                  <c:v>2012</c:v>
                </c:pt>
                <c:pt idx="5">
                  <c:v>2013</c:v>
                </c:pt>
                <c:pt idx="6">
                  <c:v>2014</c:v>
                </c:pt>
                <c:pt idx="7">
                  <c:v>2015</c:v>
                </c:pt>
              </c:numCache>
            </c:numRef>
          </c:cat>
          <c:val>
            <c:numRef>
              <c:f>Unemplyment!$B$7:$I$7</c:f>
              <c:numCache>
                <c:formatCode>General</c:formatCode>
                <c:ptCount val="8"/>
                <c:pt idx="0">
                  <c:v>5.6639999999999988</c:v>
                </c:pt>
                <c:pt idx="1">
                  <c:v>6.8780000000000001</c:v>
                </c:pt>
                <c:pt idx="2">
                  <c:v>10.306000000000003</c:v>
                </c:pt>
                <c:pt idx="3">
                  <c:v>11.350000000000001</c:v>
                </c:pt>
                <c:pt idx="4">
                  <c:v>12.379000000000001</c:v>
                </c:pt>
                <c:pt idx="5">
                  <c:v>12.379000000000001</c:v>
                </c:pt>
                <c:pt idx="6">
                  <c:v>11.379000000000001</c:v>
                </c:pt>
                <c:pt idx="7">
                  <c:v>8.8790000000000013</c:v>
                </c:pt>
              </c:numCache>
            </c:numRef>
          </c:val>
        </c:ser>
        <c:ser>
          <c:idx val="5"/>
          <c:order val="5"/>
          <c:tx>
            <c:strRef>
              <c:f>Unemplyment!$A$8</c:f>
              <c:strCache>
                <c:ptCount val="1"/>
                <c:pt idx="0">
                  <c:v>Romania</c:v>
                </c:pt>
              </c:strCache>
            </c:strRef>
          </c:tx>
          <c:spPr>
            <a:solidFill>
              <a:srgbClr val="808080"/>
            </a:solidFill>
            <a:ln>
              <a:noFill/>
            </a:ln>
          </c:spPr>
          <c:invertIfNegative val="0"/>
          <c:cat>
            <c:numRef>
              <c:f>Unemplyment!$B$2:$I$2</c:f>
              <c:numCache>
                <c:formatCode>General</c:formatCode>
                <c:ptCount val="8"/>
                <c:pt idx="0">
                  <c:v>2008</c:v>
                </c:pt>
                <c:pt idx="1">
                  <c:v>2009</c:v>
                </c:pt>
                <c:pt idx="2">
                  <c:v>2010</c:v>
                </c:pt>
                <c:pt idx="3">
                  <c:v>2011</c:v>
                </c:pt>
                <c:pt idx="4">
                  <c:v>2012</c:v>
                </c:pt>
                <c:pt idx="5">
                  <c:v>2013</c:v>
                </c:pt>
                <c:pt idx="6">
                  <c:v>2014</c:v>
                </c:pt>
                <c:pt idx="7">
                  <c:v>2015</c:v>
                </c:pt>
              </c:numCache>
            </c:numRef>
          </c:cat>
          <c:val>
            <c:numRef>
              <c:f>Unemplyment!$B$8:$I$8</c:f>
              <c:numCache>
                <c:formatCode>General</c:formatCode>
                <c:ptCount val="8"/>
                <c:pt idx="0">
                  <c:v>5.7880000000000003</c:v>
                </c:pt>
                <c:pt idx="1">
                  <c:v>6.859</c:v>
                </c:pt>
                <c:pt idx="2">
                  <c:v>7.2770000000000001</c:v>
                </c:pt>
                <c:pt idx="3">
                  <c:v>7.4</c:v>
                </c:pt>
                <c:pt idx="4">
                  <c:v>7</c:v>
                </c:pt>
                <c:pt idx="5">
                  <c:v>7.028999999999999</c:v>
                </c:pt>
                <c:pt idx="6">
                  <c:v>6.89</c:v>
                </c:pt>
                <c:pt idx="7">
                  <c:v>6.75</c:v>
                </c:pt>
              </c:numCache>
            </c:numRef>
          </c:val>
        </c:ser>
        <c:ser>
          <c:idx val="6"/>
          <c:order val="6"/>
          <c:tx>
            <c:strRef>
              <c:f>Unemplyment!$A$9</c:f>
              <c:strCache>
                <c:ptCount val="1"/>
                <c:pt idx="0">
                  <c:v>Albania</c:v>
                </c:pt>
              </c:strCache>
            </c:strRef>
          </c:tx>
          <c:spPr>
            <a:solidFill>
              <a:srgbClr val="333399"/>
            </a:solidFill>
            <a:ln>
              <a:noFill/>
            </a:ln>
          </c:spPr>
          <c:invertIfNegative val="0"/>
          <c:cat>
            <c:numRef>
              <c:f>Unemplyment!$B$2:$I$2</c:f>
              <c:numCache>
                <c:formatCode>General</c:formatCode>
                <c:ptCount val="8"/>
                <c:pt idx="0">
                  <c:v>2008</c:v>
                </c:pt>
                <c:pt idx="1">
                  <c:v>2009</c:v>
                </c:pt>
                <c:pt idx="2">
                  <c:v>2010</c:v>
                </c:pt>
                <c:pt idx="3">
                  <c:v>2011</c:v>
                </c:pt>
                <c:pt idx="4">
                  <c:v>2012</c:v>
                </c:pt>
                <c:pt idx="5">
                  <c:v>2013</c:v>
                </c:pt>
                <c:pt idx="6">
                  <c:v>2014</c:v>
                </c:pt>
                <c:pt idx="7">
                  <c:v>2015</c:v>
                </c:pt>
              </c:numCache>
            </c:numRef>
          </c:cat>
          <c:val>
            <c:numRef>
              <c:f>Unemplyment!$B$9:$I$9</c:f>
              <c:numCache>
                <c:formatCode>General</c:formatCode>
                <c:ptCount val="8"/>
                <c:pt idx="0">
                  <c:v>12.545</c:v>
                </c:pt>
                <c:pt idx="1">
                  <c:v>13.615</c:v>
                </c:pt>
                <c:pt idx="2">
                  <c:v>13.6</c:v>
                </c:pt>
                <c:pt idx="3">
                  <c:v>13.3</c:v>
                </c:pt>
                <c:pt idx="4">
                  <c:v>15</c:v>
                </c:pt>
                <c:pt idx="5">
                  <c:v>13</c:v>
                </c:pt>
                <c:pt idx="6">
                  <c:v>10.5</c:v>
                </c:pt>
                <c:pt idx="7">
                  <c:v>10.5</c:v>
                </c:pt>
              </c:numCache>
            </c:numRef>
          </c:val>
        </c:ser>
        <c:dLbls>
          <c:showLegendKey val="0"/>
          <c:showVal val="0"/>
          <c:showCatName val="0"/>
          <c:showSerName val="0"/>
          <c:showPercent val="0"/>
          <c:showBubbleSize val="0"/>
        </c:dLbls>
        <c:gapWidth val="150"/>
        <c:axId val="32667904"/>
        <c:axId val="33358976"/>
      </c:barChart>
      <c:catAx>
        <c:axId val="32667904"/>
        <c:scaling>
          <c:orientation val="minMax"/>
        </c:scaling>
        <c:delete val="0"/>
        <c:axPos val="b"/>
        <c:numFmt formatCode="General" sourceLinked="1"/>
        <c:majorTickMark val="out"/>
        <c:minorTickMark val="none"/>
        <c:tickLblPos val="nextTo"/>
        <c:txPr>
          <a:bodyPr/>
          <a:lstStyle/>
          <a:p>
            <a:pPr>
              <a:defRPr lang="sr-Latn-RS"/>
            </a:pPr>
            <a:endParaRPr lang="sr-Latn-RS"/>
          </a:p>
        </c:txPr>
        <c:crossAx val="33358976"/>
        <c:crosses val="autoZero"/>
        <c:auto val="1"/>
        <c:lblAlgn val="ctr"/>
        <c:lblOffset val="100"/>
        <c:noMultiLvlLbl val="0"/>
      </c:catAx>
      <c:valAx>
        <c:axId val="33358976"/>
        <c:scaling>
          <c:orientation val="minMax"/>
          <c:max val="40"/>
          <c:min val="0"/>
        </c:scaling>
        <c:delete val="0"/>
        <c:axPos val="l"/>
        <c:majorGridlines/>
        <c:numFmt formatCode="#,##0" sourceLinked="0"/>
        <c:majorTickMark val="out"/>
        <c:minorTickMark val="none"/>
        <c:tickLblPos val="nextTo"/>
        <c:txPr>
          <a:bodyPr/>
          <a:lstStyle/>
          <a:p>
            <a:pPr>
              <a:defRPr lang="sr-Latn-RS"/>
            </a:pPr>
            <a:endParaRPr lang="sr-Latn-RS"/>
          </a:p>
        </c:txPr>
        <c:crossAx val="32667904"/>
        <c:crosses val="autoZero"/>
        <c:crossBetween val="between"/>
        <c:majorUnit val="5"/>
      </c:valAx>
      <c:spPr>
        <a:solidFill>
          <a:schemeClr val="bg1">
            <a:lumMod val="95000"/>
          </a:schemeClr>
        </a:solidFill>
        <a:ln>
          <a:noFill/>
        </a:ln>
      </c:spPr>
    </c:plotArea>
    <c:legend>
      <c:legendPos val="b"/>
      <c:layout/>
      <c:overlay val="0"/>
      <c:txPr>
        <a:bodyPr/>
        <a:lstStyle/>
        <a:p>
          <a:pPr>
            <a:defRPr lang="sr-Latn-RS"/>
          </a:pPr>
          <a:endParaRPr lang="sr-Latn-RS"/>
        </a:p>
      </c:txPr>
    </c:legend>
    <c:plotVisOnly val="1"/>
    <c:dispBlanksAs val="gap"/>
    <c:showDLblsOverMax val="0"/>
  </c:chart>
  <c:spPr>
    <a:noFill/>
    <a:ln>
      <a:noFill/>
    </a:ln>
  </c:spPr>
  <c:txPr>
    <a:bodyPr/>
    <a:lstStyle/>
    <a:p>
      <a:pPr>
        <a:defRPr sz="800"/>
      </a:pPr>
      <a:endParaRPr lang="sr-Latn-R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sr-Cyrl-C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'Gov debt'!$B$2</c:f>
              <c:strCache>
                <c:ptCount val="1"/>
                <c:pt idx="0">
                  <c:v>2008</c:v>
                </c:pt>
              </c:strCache>
            </c:strRef>
          </c:tx>
          <c:spPr>
            <a:solidFill>
              <a:srgbClr val="3366FF"/>
            </a:solidFill>
            <a:ln>
              <a:noFill/>
            </a:ln>
          </c:spPr>
          <c:invertIfNegative val="0"/>
          <c:cat>
            <c:strRef>
              <c:f>'Gov debt'!$A$3:$A$10</c:f>
              <c:strCache>
                <c:ptCount val="8"/>
                <c:pt idx="0">
                  <c:v>Serbia</c:v>
                </c:pt>
                <c:pt idx="1">
                  <c:v>Croatia</c:v>
                </c:pt>
                <c:pt idx="2">
                  <c:v>Bosnia</c:v>
                </c:pt>
                <c:pt idx="3">
                  <c:v>Montenegro</c:v>
                </c:pt>
                <c:pt idx="4">
                  <c:v>Macedonia</c:v>
                </c:pt>
                <c:pt idx="5">
                  <c:v>Bulgaria</c:v>
                </c:pt>
                <c:pt idx="6">
                  <c:v>Romania</c:v>
                </c:pt>
                <c:pt idx="7">
                  <c:v>Albania</c:v>
                </c:pt>
              </c:strCache>
            </c:strRef>
          </c:cat>
          <c:val>
            <c:numRef>
              <c:f>'Gov debt'!$B$3:$B$10</c:f>
              <c:numCache>
                <c:formatCode>General</c:formatCode>
                <c:ptCount val="8"/>
                <c:pt idx="0">
                  <c:v>33.393000000000001</c:v>
                </c:pt>
                <c:pt idx="1">
                  <c:v>29.303999999999995</c:v>
                </c:pt>
                <c:pt idx="2">
                  <c:v>31.004999999999999</c:v>
                </c:pt>
                <c:pt idx="3">
                  <c:v>28.995999999999995</c:v>
                </c:pt>
                <c:pt idx="4">
                  <c:v>20.640999999999995</c:v>
                </c:pt>
                <c:pt idx="5">
                  <c:v>15.456000000000001</c:v>
                </c:pt>
                <c:pt idx="6">
                  <c:v>13.638999999999999</c:v>
                </c:pt>
                <c:pt idx="7">
                  <c:v>54.702000000000005</c:v>
                </c:pt>
              </c:numCache>
            </c:numRef>
          </c:val>
        </c:ser>
        <c:ser>
          <c:idx val="1"/>
          <c:order val="1"/>
          <c:tx>
            <c:strRef>
              <c:f>'Gov debt'!$C$2</c:f>
              <c:strCache>
                <c:ptCount val="1"/>
                <c:pt idx="0">
                  <c:v>2009</c:v>
                </c:pt>
              </c:strCache>
            </c:strRef>
          </c:tx>
          <c:spPr>
            <a:solidFill>
              <a:srgbClr val="FFFFCC"/>
            </a:solidFill>
            <a:ln>
              <a:noFill/>
            </a:ln>
          </c:spPr>
          <c:invertIfNegative val="0"/>
          <c:cat>
            <c:strRef>
              <c:f>'Gov debt'!$A$3:$A$10</c:f>
              <c:strCache>
                <c:ptCount val="8"/>
                <c:pt idx="0">
                  <c:v>Serbia</c:v>
                </c:pt>
                <c:pt idx="1">
                  <c:v>Croatia</c:v>
                </c:pt>
                <c:pt idx="2">
                  <c:v>Bosnia</c:v>
                </c:pt>
                <c:pt idx="3">
                  <c:v>Montenegro</c:v>
                </c:pt>
                <c:pt idx="4">
                  <c:v>Macedonia</c:v>
                </c:pt>
                <c:pt idx="5">
                  <c:v>Bulgaria</c:v>
                </c:pt>
                <c:pt idx="6">
                  <c:v>Romania</c:v>
                </c:pt>
                <c:pt idx="7">
                  <c:v>Albania</c:v>
                </c:pt>
              </c:strCache>
            </c:strRef>
          </c:cat>
          <c:val>
            <c:numRef>
              <c:f>'Gov debt'!$C$3:$C$10</c:f>
              <c:numCache>
                <c:formatCode>General</c:formatCode>
                <c:ptCount val="8"/>
                <c:pt idx="0">
                  <c:v>38.067</c:v>
                </c:pt>
                <c:pt idx="1">
                  <c:v>35.821000000000005</c:v>
                </c:pt>
                <c:pt idx="2">
                  <c:v>35.940999999999995</c:v>
                </c:pt>
                <c:pt idx="3">
                  <c:v>38.249000000000002</c:v>
                </c:pt>
                <c:pt idx="4">
                  <c:v>23.824999999999999</c:v>
                </c:pt>
                <c:pt idx="5">
                  <c:v>15.575000000000001</c:v>
                </c:pt>
                <c:pt idx="6">
                  <c:v>23.784999999999997</c:v>
                </c:pt>
                <c:pt idx="7">
                  <c:v>59.297000000000011</c:v>
                </c:pt>
              </c:numCache>
            </c:numRef>
          </c:val>
        </c:ser>
        <c:ser>
          <c:idx val="2"/>
          <c:order val="2"/>
          <c:tx>
            <c:strRef>
              <c:f>'Gov debt'!$D$2</c:f>
              <c:strCache>
                <c:ptCount val="1"/>
                <c:pt idx="0">
                  <c:v>2010</c:v>
                </c:pt>
              </c:strCache>
            </c:strRef>
          </c:tx>
          <c:spPr>
            <a:solidFill>
              <a:srgbClr val="FF8080"/>
            </a:solidFill>
          </c:spPr>
          <c:invertIfNegative val="0"/>
          <c:cat>
            <c:strRef>
              <c:f>'Gov debt'!$A$3:$A$10</c:f>
              <c:strCache>
                <c:ptCount val="8"/>
                <c:pt idx="0">
                  <c:v>Serbia</c:v>
                </c:pt>
                <c:pt idx="1">
                  <c:v>Croatia</c:v>
                </c:pt>
                <c:pt idx="2">
                  <c:v>Bosnia</c:v>
                </c:pt>
                <c:pt idx="3">
                  <c:v>Montenegro</c:v>
                </c:pt>
                <c:pt idx="4">
                  <c:v>Macedonia</c:v>
                </c:pt>
                <c:pt idx="5">
                  <c:v>Bulgaria</c:v>
                </c:pt>
                <c:pt idx="6">
                  <c:v>Romania</c:v>
                </c:pt>
                <c:pt idx="7">
                  <c:v>Albania</c:v>
                </c:pt>
              </c:strCache>
            </c:strRef>
          </c:cat>
          <c:val>
            <c:numRef>
              <c:f>'Gov debt'!$D$3:$D$10</c:f>
              <c:numCache>
                <c:formatCode>General</c:formatCode>
                <c:ptCount val="8"/>
                <c:pt idx="0">
                  <c:v>46.488</c:v>
                </c:pt>
                <c:pt idx="1">
                  <c:v>42.621000000000002</c:v>
                </c:pt>
                <c:pt idx="2">
                  <c:v>39.305</c:v>
                </c:pt>
                <c:pt idx="3">
                  <c:v>40.939</c:v>
                </c:pt>
                <c:pt idx="4">
                  <c:v>24.385999999999996</c:v>
                </c:pt>
                <c:pt idx="5">
                  <c:v>14.937000000000001</c:v>
                </c:pt>
                <c:pt idx="6">
                  <c:v>31.129000000000001</c:v>
                </c:pt>
                <c:pt idx="7">
                  <c:v>57.821000000000005</c:v>
                </c:pt>
              </c:numCache>
            </c:numRef>
          </c:val>
        </c:ser>
        <c:ser>
          <c:idx val="3"/>
          <c:order val="3"/>
          <c:tx>
            <c:strRef>
              <c:f>'Gov debt'!$E$2</c:f>
              <c:strCache>
                <c:ptCount val="1"/>
                <c:pt idx="0">
                  <c:v>2011</c:v>
                </c:pt>
              </c:strCache>
            </c:strRef>
          </c:tx>
          <c:spPr>
            <a:solidFill>
              <a:srgbClr val="FFFFFF"/>
            </a:solidFill>
            <a:ln>
              <a:noFill/>
            </a:ln>
          </c:spPr>
          <c:invertIfNegative val="0"/>
          <c:cat>
            <c:strRef>
              <c:f>'Gov debt'!$A$3:$A$10</c:f>
              <c:strCache>
                <c:ptCount val="8"/>
                <c:pt idx="0">
                  <c:v>Serbia</c:v>
                </c:pt>
                <c:pt idx="1">
                  <c:v>Croatia</c:v>
                </c:pt>
                <c:pt idx="2">
                  <c:v>Bosnia</c:v>
                </c:pt>
                <c:pt idx="3">
                  <c:v>Montenegro</c:v>
                </c:pt>
                <c:pt idx="4">
                  <c:v>Macedonia</c:v>
                </c:pt>
                <c:pt idx="5">
                  <c:v>Bulgaria</c:v>
                </c:pt>
                <c:pt idx="6">
                  <c:v>Romania</c:v>
                </c:pt>
                <c:pt idx="7">
                  <c:v>Albania</c:v>
                </c:pt>
              </c:strCache>
            </c:strRef>
          </c:cat>
          <c:val>
            <c:numRef>
              <c:f>'Gov debt'!$E$3:$E$10</c:f>
              <c:numCache>
                <c:formatCode>General</c:formatCode>
                <c:ptCount val="8"/>
                <c:pt idx="0">
                  <c:v>50.022000000000006</c:v>
                </c:pt>
                <c:pt idx="1">
                  <c:v>47.24</c:v>
                </c:pt>
                <c:pt idx="2">
                  <c:v>40.443999999999996</c:v>
                </c:pt>
                <c:pt idx="3">
                  <c:v>45.986000000000004</c:v>
                </c:pt>
                <c:pt idx="4">
                  <c:v>28.155000000000001</c:v>
                </c:pt>
                <c:pt idx="5">
                  <c:v>15.442</c:v>
                </c:pt>
                <c:pt idx="6">
                  <c:v>34.246000000000002</c:v>
                </c:pt>
                <c:pt idx="7">
                  <c:v>58.577000000000005</c:v>
                </c:pt>
              </c:numCache>
            </c:numRef>
          </c:val>
        </c:ser>
        <c:ser>
          <c:idx val="4"/>
          <c:order val="4"/>
          <c:tx>
            <c:strRef>
              <c:f>'Gov debt'!$F$2</c:f>
              <c:strCache>
                <c:ptCount val="1"/>
                <c:pt idx="0">
                  <c:v>2012</c:v>
                </c:pt>
              </c:strCache>
            </c:strRef>
          </c:tx>
          <c:spPr>
            <a:solidFill>
              <a:srgbClr val="99CCFF"/>
            </a:solidFill>
          </c:spPr>
          <c:invertIfNegative val="0"/>
          <c:cat>
            <c:strRef>
              <c:f>'Gov debt'!$A$3:$A$10</c:f>
              <c:strCache>
                <c:ptCount val="8"/>
                <c:pt idx="0">
                  <c:v>Serbia</c:v>
                </c:pt>
                <c:pt idx="1">
                  <c:v>Croatia</c:v>
                </c:pt>
                <c:pt idx="2">
                  <c:v>Bosnia</c:v>
                </c:pt>
                <c:pt idx="3">
                  <c:v>Montenegro</c:v>
                </c:pt>
                <c:pt idx="4">
                  <c:v>Macedonia</c:v>
                </c:pt>
                <c:pt idx="5">
                  <c:v>Bulgaria</c:v>
                </c:pt>
                <c:pt idx="6">
                  <c:v>Romania</c:v>
                </c:pt>
                <c:pt idx="7">
                  <c:v>Albania</c:v>
                </c:pt>
              </c:strCache>
            </c:strRef>
          </c:cat>
          <c:val>
            <c:numRef>
              <c:f>'Gov debt'!$F$3:$F$10</c:f>
              <c:numCache>
                <c:formatCode>General</c:formatCode>
                <c:ptCount val="8"/>
                <c:pt idx="0">
                  <c:v>63.65</c:v>
                </c:pt>
                <c:pt idx="1">
                  <c:v>56.282000000000004</c:v>
                </c:pt>
                <c:pt idx="2">
                  <c:v>44.265000000000008</c:v>
                </c:pt>
                <c:pt idx="3">
                  <c:v>51.068000000000005</c:v>
                </c:pt>
                <c:pt idx="4">
                  <c:v>33.271000000000001</c:v>
                </c:pt>
                <c:pt idx="5">
                  <c:v>18.497</c:v>
                </c:pt>
                <c:pt idx="6">
                  <c:v>37.038000000000004</c:v>
                </c:pt>
                <c:pt idx="7">
                  <c:v>60.597000000000001</c:v>
                </c:pt>
              </c:numCache>
            </c:numRef>
          </c:val>
        </c:ser>
        <c:ser>
          <c:idx val="5"/>
          <c:order val="5"/>
          <c:tx>
            <c:strRef>
              <c:f>'Gov debt'!$G$2</c:f>
              <c:strCache>
                <c:ptCount val="1"/>
                <c:pt idx="0">
                  <c:v>2013</c:v>
                </c:pt>
              </c:strCache>
            </c:strRef>
          </c:tx>
          <c:spPr>
            <a:solidFill>
              <a:srgbClr val="808080"/>
            </a:solidFill>
            <a:ln>
              <a:noFill/>
            </a:ln>
          </c:spPr>
          <c:invertIfNegative val="0"/>
          <c:cat>
            <c:strRef>
              <c:f>'Gov debt'!$A$3:$A$10</c:f>
              <c:strCache>
                <c:ptCount val="8"/>
                <c:pt idx="0">
                  <c:v>Serbia</c:v>
                </c:pt>
                <c:pt idx="1">
                  <c:v>Croatia</c:v>
                </c:pt>
                <c:pt idx="2">
                  <c:v>Bosnia</c:v>
                </c:pt>
                <c:pt idx="3">
                  <c:v>Montenegro</c:v>
                </c:pt>
                <c:pt idx="4">
                  <c:v>Macedonia</c:v>
                </c:pt>
                <c:pt idx="5">
                  <c:v>Bulgaria</c:v>
                </c:pt>
                <c:pt idx="6">
                  <c:v>Romania</c:v>
                </c:pt>
                <c:pt idx="7">
                  <c:v>Albania</c:v>
                </c:pt>
              </c:strCache>
            </c:strRef>
          </c:cat>
          <c:val>
            <c:numRef>
              <c:f>'Gov debt'!$G$3:$G$10</c:f>
              <c:numCache>
                <c:formatCode>General</c:formatCode>
                <c:ptCount val="8"/>
                <c:pt idx="0">
                  <c:v>64.682999999999993</c:v>
                </c:pt>
                <c:pt idx="1">
                  <c:v>59.535000000000004</c:v>
                </c:pt>
                <c:pt idx="2">
                  <c:v>42.120000000000005</c:v>
                </c:pt>
                <c:pt idx="3">
                  <c:v>52.945</c:v>
                </c:pt>
                <c:pt idx="4">
                  <c:v>34.332000000000001</c:v>
                </c:pt>
                <c:pt idx="5">
                  <c:v>17.832999999999995</c:v>
                </c:pt>
                <c:pt idx="6">
                  <c:v>36.873999999999995</c:v>
                </c:pt>
                <c:pt idx="7">
                  <c:v>61.785000000000004</c:v>
                </c:pt>
              </c:numCache>
            </c:numRef>
          </c:val>
        </c:ser>
        <c:ser>
          <c:idx val="6"/>
          <c:order val="6"/>
          <c:tx>
            <c:strRef>
              <c:f>'Gov debt'!$H$2</c:f>
              <c:strCache>
                <c:ptCount val="1"/>
                <c:pt idx="0">
                  <c:v>2014</c:v>
                </c:pt>
              </c:strCache>
            </c:strRef>
          </c:tx>
          <c:spPr>
            <a:solidFill>
              <a:srgbClr val="333399"/>
            </a:solidFill>
            <a:ln>
              <a:noFill/>
            </a:ln>
          </c:spPr>
          <c:invertIfNegative val="0"/>
          <c:cat>
            <c:strRef>
              <c:f>'Gov debt'!$A$3:$A$10</c:f>
              <c:strCache>
                <c:ptCount val="8"/>
                <c:pt idx="0">
                  <c:v>Serbia</c:v>
                </c:pt>
                <c:pt idx="1">
                  <c:v>Croatia</c:v>
                </c:pt>
                <c:pt idx="2">
                  <c:v>Bosnia</c:v>
                </c:pt>
                <c:pt idx="3">
                  <c:v>Montenegro</c:v>
                </c:pt>
                <c:pt idx="4">
                  <c:v>Macedonia</c:v>
                </c:pt>
                <c:pt idx="5">
                  <c:v>Bulgaria</c:v>
                </c:pt>
                <c:pt idx="6">
                  <c:v>Romania</c:v>
                </c:pt>
                <c:pt idx="7">
                  <c:v>Albania</c:v>
                </c:pt>
              </c:strCache>
            </c:strRef>
          </c:cat>
          <c:val>
            <c:numRef>
              <c:f>'Gov debt'!$H$3:$H$10</c:f>
              <c:numCache>
                <c:formatCode>General</c:formatCode>
                <c:ptCount val="8"/>
                <c:pt idx="0">
                  <c:v>66.53</c:v>
                </c:pt>
                <c:pt idx="1">
                  <c:v>61.892000000000003</c:v>
                </c:pt>
                <c:pt idx="2">
                  <c:v>39.372</c:v>
                </c:pt>
                <c:pt idx="3">
                  <c:v>55.095000000000006</c:v>
                </c:pt>
                <c:pt idx="4">
                  <c:v>33.396000000000001</c:v>
                </c:pt>
                <c:pt idx="5">
                  <c:v>20.190000000000001</c:v>
                </c:pt>
                <c:pt idx="6">
                  <c:v>36.602000000000004</c:v>
                </c:pt>
                <c:pt idx="7">
                  <c:v>62.395000000000003</c:v>
                </c:pt>
              </c:numCache>
            </c:numRef>
          </c:val>
        </c:ser>
        <c:ser>
          <c:idx val="7"/>
          <c:order val="7"/>
          <c:tx>
            <c:strRef>
              <c:f>'Gov debt'!$I$2</c:f>
              <c:strCache>
                <c:ptCount val="1"/>
                <c:pt idx="0">
                  <c:v>2015</c:v>
                </c:pt>
              </c:strCache>
            </c:strRef>
          </c:tx>
          <c:spPr>
            <a:solidFill>
              <a:srgbClr val="993366"/>
            </a:solidFill>
            <a:ln>
              <a:noFill/>
            </a:ln>
          </c:spPr>
          <c:invertIfNegative val="0"/>
          <c:cat>
            <c:strRef>
              <c:f>'Gov debt'!$A$3:$A$10</c:f>
              <c:strCache>
                <c:ptCount val="8"/>
                <c:pt idx="0">
                  <c:v>Serbia</c:v>
                </c:pt>
                <c:pt idx="1">
                  <c:v>Croatia</c:v>
                </c:pt>
                <c:pt idx="2">
                  <c:v>Bosnia</c:v>
                </c:pt>
                <c:pt idx="3">
                  <c:v>Montenegro</c:v>
                </c:pt>
                <c:pt idx="4">
                  <c:v>Macedonia</c:v>
                </c:pt>
                <c:pt idx="5">
                  <c:v>Bulgaria</c:v>
                </c:pt>
                <c:pt idx="6">
                  <c:v>Romania</c:v>
                </c:pt>
                <c:pt idx="7">
                  <c:v>Albania</c:v>
                </c:pt>
              </c:strCache>
            </c:strRef>
          </c:cat>
          <c:val>
            <c:numRef>
              <c:f>'Gov debt'!$I$3:$I$10</c:f>
              <c:numCache>
                <c:formatCode>General</c:formatCode>
                <c:ptCount val="8"/>
                <c:pt idx="0">
                  <c:v>66.935000000000002</c:v>
                </c:pt>
                <c:pt idx="1">
                  <c:v>63.464000000000006</c:v>
                </c:pt>
                <c:pt idx="2">
                  <c:v>37.043000000000006</c:v>
                </c:pt>
                <c:pt idx="3">
                  <c:v>56.373000000000005</c:v>
                </c:pt>
                <c:pt idx="4">
                  <c:v>33.373999999999995</c:v>
                </c:pt>
                <c:pt idx="5">
                  <c:v>18.286999999999995</c:v>
                </c:pt>
                <c:pt idx="6">
                  <c:v>35.886999999999993</c:v>
                </c:pt>
                <c:pt idx="7">
                  <c:v>63.128000000000007</c:v>
                </c:pt>
              </c:numCache>
            </c:numRef>
          </c:val>
        </c:ser>
        <c:dLbls>
          <c:showLegendKey val="0"/>
          <c:showVal val="0"/>
          <c:showCatName val="0"/>
          <c:showSerName val="0"/>
          <c:showPercent val="0"/>
          <c:showBubbleSize val="0"/>
        </c:dLbls>
        <c:gapWidth val="150"/>
        <c:axId val="64846080"/>
        <c:axId val="65002112"/>
      </c:barChart>
      <c:catAx>
        <c:axId val="64846080"/>
        <c:scaling>
          <c:orientation val="minMax"/>
        </c:scaling>
        <c:delete val="0"/>
        <c:axPos val="b"/>
        <c:numFmt formatCode="General" sourceLinked="1"/>
        <c:majorTickMark val="out"/>
        <c:minorTickMark val="none"/>
        <c:tickLblPos val="nextTo"/>
        <c:txPr>
          <a:bodyPr/>
          <a:lstStyle/>
          <a:p>
            <a:pPr>
              <a:defRPr lang="sr-Latn-RS"/>
            </a:pPr>
            <a:endParaRPr lang="sr-Latn-RS"/>
          </a:p>
        </c:txPr>
        <c:crossAx val="65002112"/>
        <c:crosses val="autoZero"/>
        <c:auto val="1"/>
        <c:lblAlgn val="ctr"/>
        <c:lblOffset val="100"/>
        <c:noMultiLvlLbl val="0"/>
      </c:catAx>
      <c:valAx>
        <c:axId val="65002112"/>
        <c:scaling>
          <c:orientation val="minMax"/>
          <c:max val="70"/>
          <c:min val="0"/>
        </c:scaling>
        <c:delete val="0"/>
        <c:axPos val="l"/>
        <c:majorGridlines/>
        <c:numFmt formatCode="#,##0" sourceLinked="0"/>
        <c:majorTickMark val="out"/>
        <c:minorTickMark val="none"/>
        <c:tickLblPos val="nextTo"/>
        <c:txPr>
          <a:bodyPr/>
          <a:lstStyle/>
          <a:p>
            <a:pPr>
              <a:defRPr lang="sr-Latn-RS"/>
            </a:pPr>
            <a:endParaRPr lang="sr-Latn-RS"/>
          </a:p>
        </c:txPr>
        <c:crossAx val="64846080"/>
        <c:crosses val="autoZero"/>
        <c:crossBetween val="between"/>
        <c:majorUnit val="10"/>
      </c:valAx>
      <c:spPr>
        <a:solidFill>
          <a:schemeClr val="bg1">
            <a:lumMod val="95000"/>
          </a:schemeClr>
        </a:solidFill>
        <a:ln>
          <a:noFill/>
        </a:ln>
      </c:spPr>
    </c:plotArea>
    <c:legend>
      <c:legendPos val="b"/>
      <c:layout/>
      <c:overlay val="0"/>
      <c:txPr>
        <a:bodyPr/>
        <a:lstStyle/>
        <a:p>
          <a:pPr>
            <a:defRPr lang="sr-Latn-RS"/>
          </a:pPr>
          <a:endParaRPr lang="sr-Latn-RS"/>
        </a:p>
      </c:txPr>
    </c:legend>
    <c:plotVisOnly val="1"/>
    <c:dispBlanksAs val="gap"/>
    <c:showDLblsOverMax val="0"/>
  </c:chart>
  <c:spPr>
    <a:noFill/>
    <a:ln>
      <a:noFill/>
    </a:ln>
  </c:spPr>
  <c:txPr>
    <a:bodyPr/>
    <a:lstStyle/>
    <a:p>
      <a:pPr>
        <a:defRPr sz="800">
          <a:latin typeface="Arial" pitchFamily="34" charset="0"/>
          <a:cs typeface="Arial" pitchFamily="34" charset="0"/>
        </a:defRPr>
      </a:pPr>
      <a:endParaRPr lang="sr-Latn-R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sr-Cyrl-C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CAD!$A$3</c:f>
              <c:strCache>
                <c:ptCount val="1"/>
                <c:pt idx="0">
                  <c:v>Serbia</c:v>
                </c:pt>
              </c:strCache>
            </c:strRef>
          </c:tx>
          <c:spPr>
            <a:solidFill>
              <a:srgbClr val="3366FF"/>
            </a:solidFill>
            <a:ln>
              <a:noFill/>
            </a:ln>
          </c:spPr>
          <c:invertIfNegative val="0"/>
          <c:cat>
            <c:numRef>
              <c:f>CAD!$B$2:$I$2</c:f>
              <c:numCache>
                <c:formatCode>General</c:formatCode>
                <c:ptCount val="8"/>
                <c:pt idx="0">
                  <c:v>2008</c:v>
                </c:pt>
                <c:pt idx="1">
                  <c:v>2009</c:v>
                </c:pt>
                <c:pt idx="2">
                  <c:v>2010</c:v>
                </c:pt>
                <c:pt idx="3">
                  <c:v>2011</c:v>
                </c:pt>
                <c:pt idx="4">
                  <c:v>2012</c:v>
                </c:pt>
                <c:pt idx="5">
                  <c:v>2013</c:v>
                </c:pt>
                <c:pt idx="6">
                  <c:v>2014</c:v>
                </c:pt>
                <c:pt idx="7">
                  <c:v>2015</c:v>
                </c:pt>
              </c:numCache>
            </c:numRef>
          </c:cat>
          <c:val>
            <c:numRef>
              <c:f>CAD!$B$3:$I$3</c:f>
              <c:numCache>
                <c:formatCode>General</c:formatCode>
                <c:ptCount val="8"/>
                <c:pt idx="0">
                  <c:v>-21.710999999999999</c:v>
                </c:pt>
                <c:pt idx="1">
                  <c:v>-6.609</c:v>
                </c:pt>
                <c:pt idx="2">
                  <c:v>-6.7770000000000001</c:v>
                </c:pt>
                <c:pt idx="3">
                  <c:v>-9.2239999999999984</c:v>
                </c:pt>
                <c:pt idx="4">
                  <c:v>-10.851000000000003</c:v>
                </c:pt>
                <c:pt idx="5">
                  <c:v>-8.7060000000000013</c:v>
                </c:pt>
                <c:pt idx="6">
                  <c:v>-8.572000000000001</c:v>
                </c:pt>
                <c:pt idx="7">
                  <c:v>-9.0140000000000011</c:v>
                </c:pt>
              </c:numCache>
            </c:numRef>
          </c:val>
        </c:ser>
        <c:ser>
          <c:idx val="1"/>
          <c:order val="1"/>
          <c:tx>
            <c:strRef>
              <c:f>CAD!$A$4</c:f>
              <c:strCache>
                <c:ptCount val="1"/>
                <c:pt idx="0">
                  <c:v>Croatia</c:v>
                </c:pt>
              </c:strCache>
            </c:strRef>
          </c:tx>
          <c:spPr>
            <a:solidFill>
              <a:srgbClr val="FFFFCC"/>
            </a:solidFill>
            <a:ln>
              <a:noFill/>
            </a:ln>
          </c:spPr>
          <c:invertIfNegative val="0"/>
          <c:cat>
            <c:numRef>
              <c:f>CAD!$B$2:$I$2</c:f>
              <c:numCache>
                <c:formatCode>General</c:formatCode>
                <c:ptCount val="8"/>
                <c:pt idx="0">
                  <c:v>2008</c:v>
                </c:pt>
                <c:pt idx="1">
                  <c:v>2009</c:v>
                </c:pt>
                <c:pt idx="2">
                  <c:v>2010</c:v>
                </c:pt>
                <c:pt idx="3">
                  <c:v>2011</c:v>
                </c:pt>
                <c:pt idx="4">
                  <c:v>2012</c:v>
                </c:pt>
                <c:pt idx="5">
                  <c:v>2013</c:v>
                </c:pt>
                <c:pt idx="6">
                  <c:v>2014</c:v>
                </c:pt>
                <c:pt idx="7">
                  <c:v>2015</c:v>
                </c:pt>
              </c:numCache>
            </c:numRef>
          </c:cat>
          <c:val>
            <c:numRef>
              <c:f>CAD!$B$4:$I$4</c:f>
              <c:numCache>
                <c:formatCode>General</c:formatCode>
                <c:ptCount val="8"/>
                <c:pt idx="0">
                  <c:v>-8.9570000000000007</c:v>
                </c:pt>
                <c:pt idx="1">
                  <c:v>-5.1209999999999996</c:v>
                </c:pt>
                <c:pt idx="2">
                  <c:v>-1.0629999999999997</c:v>
                </c:pt>
                <c:pt idx="3">
                  <c:v>-0.98499999999999999</c:v>
                </c:pt>
                <c:pt idx="4">
                  <c:v>-0.14200000000000002</c:v>
                </c:pt>
                <c:pt idx="5">
                  <c:v>4.8000000000000001E-2</c:v>
                </c:pt>
                <c:pt idx="6">
                  <c:v>-0.52100000000000002</c:v>
                </c:pt>
                <c:pt idx="7">
                  <c:v>-0.82399999999999995</c:v>
                </c:pt>
              </c:numCache>
            </c:numRef>
          </c:val>
        </c:ser>
        <c:ser>
          <c:idx val="2"/>
          <c:order val="2"/>
          <c:tx>
            <c:strRef>
              <c:f>CAD!$A$5</c:f>
              <c:strCache>
                <c:ptCount val="1"/>
                <c:pt idx="0">
                  <c:v>Bosnia</c:v>
                </c:pt>
              </c:strCache>
            </c:strRef>
          </c:tx>
          <c:spPr>
            <a:solidFill>
              <a:srgbClr val="FF8080"/>
            </a:solidFill>
          </c:spPr>
          <c:invertIfNegative val="0"/>
          <c:cat>
            <c:numRef>
              <c:f>CAD!$B$2:$I$2</c:f>
              <c:numCache>
                <c:formatCode>General</c:formatCode>
                <c:ptCount val="8"/>
                <c:pt idx="0">
                  <c:v>2008</c:v>
                </c:pt>
                <c:pt idx="1">
                  <c:v>2009</c:v>
                </c:pt>
                <c:pt idx="2">
                  <c:v>2010</c:v>
                </c:pt>
                <c:pt idx="3">
                  <c:v>2011</c:v>
                </c:pt>
                <c:pt idx="4">
                  <c:v>2012</c:v>
                </c:pt>
                <c:pt idx="5">
                  <c:v>2013</c:v>
                </c:pt>
                <c:pt idx="6">
                  <c:v>2014</c:v>
                </c:pt>
                <c:pt idx="7">
                  <c:v>2015</c:v>
                </c:pt>
              </c:numCache>
            </c:numRef>
          </c:cat>
          <c:val>
            <c:numRef>
              <c:f>CAD!$B$5:$I$5</c:f>
              <c:numCache>
                <c:formatCode>General</c:formatCode>
                <c:ptCount val="8"/>
                <c:pt idx="0">
                  <c:v>-14.164</c:v>
                </c:pt>
                <c:pt idx="1">
                  <c:v>-6.5839999999999996</c:v>
                </c:pt>
                <c:pt idx="2">
                  <c:v>-5.5539999999999994</c:v>
                </c:pt>
                <c:pt idx="3">
                  <c:v>-9.5130000000000035</c:v>
                </c:pt>
                <c:pt idx="4">
                  <c:v>-9.6660000000000004</c:v>
                </c:pt>
                <c:pt idx="5">
                  <c:v>-8.7459999999999987</c:v>
                </c:pt>
                <c:pt idx="6">
                  <c:v>-7.9260000000000002</c:v>
                </c:pt>
                <c:pt idx="7">
                  <c:v>-7.2460000000000004</c:v>
                </c:pt>
              </c:numCache>
            </c:numRef>
          </c:val>
        </c:ser>
        <c:ser>
          <c:idx val="3"/>
          <c:order val="3"/>
          <c:tx>
            <c:strRef>
              <c:f>CAD!$A$6</c:f>
              <c:strCache>
                <c:ptCount val="1"/>
                <c:pt idx="0">
                  <c:v>Montenegro</c:v>
                </c:pt>
              </c:strCache>
            </c:strRef>
          </c:tx>
          <c:spPr>
            <a:solidFill>
              <a:srgbClr val="FFFFFF"/>
            </a:solidFill>
            <a:ln>
              <a:noFill/>
            </a:ln>
          </c:spPr>
          <c:invertIfNegative val="0"/>
          <c:cat>
            <c:numRef>
              <c:f>CAD!$B$2:$I$2</c:f>
              <c:numCache>
                <c:formatCode>General</c:formatCode>
                <c:ptCount val="8"/>
                <c:pt idx="0">
                  <c:v>2008</c:v>
                </c:pt>
                <c:pt idx="1">
                  <c:v>2009</c:v>
                </c:pt>
                <c:pt idx="2">
                  <c:v>2010</c:v>
                </c:pt>
                <c:pt idx="3">
                  <c:v>2011</c:v>
                </c:pt>
                <c:pt idx="4">
                  <c:v>2012</c:v>
                </c:pt>
                <c:pt idx="5">
                  <c:v>2013</c:v>
                </c:pt>
                <c:pt idx="6">
                  <c:v>2014</c:v>
                </c:pt>
                <c:pt idx="7">
                  <c:v>2015</c:v>
                </c:pt>
              </c:numCache>
            </c:numRef>
          </c:cat>
          <c:val>
            <c:numRef>
              <c:f>CAD!$B$6:$I$6</c:f>
              <c:numCache>
                <c:formatCode>General</c:formatCode>
                <c:ptCount val="8"/>
                <c:pt idx="0">
                  <c:v>-49.755000000000003</c:v>
                </c:pt>
                <c:pt idx="1">
                  <c:v>-27.852</c:v>
                </c:pt>
                <c:pt idx="2">
                  <c:v>-22.881999999999998</c:v>
                </c:pt>
                <c:pt idx="3">
                  <c:v>-17.728999999999996</c:v>
                </c:pt>
                <c:pt idx="4">
                  <c:v>-17.645</c:v>
                </c:pt>
                <c:pt idx="5">
                  <c:v>-16.795000000000002</c:v>
                </c:pt>
                <c:pt idx="6">
                  <c:v>-16.944999999999997</c:v>
                </c:pt>
                <c:pt idx="7">
                  <c:v>-16.882999999999996</c:v>
                </c:pt>
              </c:numCache>
            </c:numRef>
          </c:val>
        </c:ser>
        <c:ser>
          <c:idx val="4"/>
          <c:order val="4"/>
          <c:tx>
            <c:strRef>
              <c:f>CAD!$A$7</c:f>
              <c:strCache>
                <c:ptCount val="1"/>
                <c:pt idx="0">
                  <c:v>Macedonia</c:v>
                </c:pt>
              </c:strCache>
            </c:strRef>
          </c:tx>
          <c:spPr>
            <a:solidFill>
              <a:srgbClr val="99CCFF"/>
            </a:solidFill>
          </c:spPr>
          <c:invertIfNegative val="0"/>
          <c:cat>
            <c:numRef>
              <c:f>CAD!$B$2:$I$2</c:f>
              <c:numCache>
                <c:formatCode>General</c:formatCode>
                <c:ptCount val="8"/>
                <c:pt idx="0">
                  <c:v>2008</c:v>
                </c:pt>
                <c:pt idx="1">
                  <c:v>2009</c:v>
                </c:pt>
                <c:pt idx="2">
                  <c:v>2010</c:v>
                </c:pt>
                <c:pt idx="3">
                  <c:v>2011</c:v>
                </c:pt>
                <c:pt idx="4">
                  <c:v>2012</c:v>
                </c:pt>
                <c:pt idx="5">
                  <c:v>2013</c:v>
                </c:pt>
                <c:pt idx="6">
                  <c:v>2014</c:v>
                </c:pt>
                <c:pt idx="7">
                  <c:v>2015</c:v>
                </c:pt>
              </c:numCache>
            </c:numRef>
          </c:cat>
          <c:val>
            <c:numRef>
              <c:f>CAD!$B$7:$I$7</c:f>
              <c:numCache>
                <c:formatCode>General</c:formatCode>
                <c:ptCount val="8"/>
                <c:pt idx="0">
                  <c:v>-12.83</c:v>
                </c:pt>
                <c:pt idx="1">
                  <c:v>-6.819</c:v>
                </c:pt>
                <c:pt idx="2">
                  <c:v>-2.13</c:v>
                </c:pt>
                <c:pt idx="3">
                  <c:v>-2.988</c:v>
                </c:pt>
                <c:pt idx="4">
                  <c:v>-3.8729999999999998</c:v>
                </c:pt>
                <c:pt idx="5">
                  <c:v>-4.742</c:v>
                </c:pt>
                <c:pt idx="6">
                  <c:v>-6.2210000000000001</c:v>
                </c:pt>
                <c:pt idx="7">
                  <c:v>-5.9249999999999989</c:v>
                </c:pt>
              </c:numCache>
            </c:numRef>
          </c:val>
        </c:ser>
        <c:ser>
          <c:idx val="5"/>
          <c:order val="5"/>
          <c:tx>
            <c:strRef>
              <c:f>CAD!$A$8</c:f>
              <c:strCache>
                <c:ptCount val="1"/>
                <c:pt idx="0">
                  <c:v>Bulgaria</c:v>
                </c:pt>
              </c:strCache>
            </c:strRef>
          </c:tx>
          <c:spPr>
            <a:solidFill>
              <a:srgbClr val="808080"/>
            </a:solidFill>
            <a:ln>
              <a:noFill/>
            </a:ln>
          </c:spPr>
          <c:invertIfNegative val="0"/>
          <c:cat>
            <c:numRef>
              <c:f>CAD!$B$2:$I$2</c:f>
              <c:numCache>
                <c:formatCode>General</c:formatCode>
                <c:ptCount val="8"/>
                <c:pt idx="0">
                  <c:v>2008</c:v>
                </c:pt>
                <c:pt idx="1">
                  <c:v>2009</c:v>
                </c:pt>
                <c:pt idx="2">
                  <c:v>2010</c:v>
                </c:pt>
                <c:pt idx="3">
                  <c:v>2011</c:v>
                </c:pt>
                <c:pt idx="4">
                  <c:v>2012</c:v>
                </c:pt>
                <c:pt idx="5">
                  <c:v>2013</c:v>
                </c:pt>
                <c:pt idx="6">
                  <c:v>2014</c:v>
                </c:pt>
                <c:pt idx="7">
                  <c:v>2015</c:v>
                </c:pt>
              </c:numCache>
            </c:numRef>
          </c:cat>
          <c:val>
            <c:numRef>
              <c:f>CAD!$B$8:$I$8</c:f>
              <c:numCache>
                <c:formatCode>General</c:formatCode>
                <c:ptCount val="8"/>
                <c:pt idx="0">
                  <c:v>-23.04</c:v>
                </c:pt>
                <c:pt idx="1">
                  <c:v>-8.9260000000000002</c:v>
                </c:pt>
                <c:pt idx="2">
                  <c:v>-1.4789999999999999</c:v>
                </c:pt>
                <c:pt idx="3">
                  <c:v>0.27</c:v>
                </c:pt>
                <c:pt idx="4">
                  <c:v>-0.67500000000000016</c:v>
                </c:pt>
                <c:pt idx="5">
                  <c:v>-1.8900000000000001</c:v>
                </c:pt>
                <c:pt idx="6">
                  <c:v>-2.0680000000000001</c:v>
                </c:pt>
                <c:pt idx="7">
                  <c:v>-2.6139999999999999</c:v>
                </c:pt>
              </c:numCache>
            </c:numRef>
          </c:val>
        </c:ser>
        <c:ser>
          <c:idx val="6"/>
          <c:order val="6"/>
          <c:tx>
            <c:strRef>
              <c:f>CAD!$A$9</c:f>
              <c:strCache>
                <c:ptCount val="1"/>
                <c:pt idx="0">
                  <c:v>Romania</c:v>
                </c:pt>
              </c:strCache>
            </c:strRef>
          </c:tx>
          <c:spPr>
            <a:solidFill>
              <a:srgbClr val="333399"/>
            </a:solidFill>
            <a:ln>
              <a:noFill/>
            </a:ln>
          </c:spPr>
          <c:invertIfNegative val="0"/>
          <c:cat>
            <c:numRef>
              <c:f>CAD!$B$2:$I$2</c:f>
              <c:numCache>
                <c:formatCode>General</c:formatCode>
                <c:ptCount val="8"/>
                <c:pt idx="0">
                  <c:v>2008</c:v>
                </c:pt>
                <c:pt idx="1">
                  <c:v>2009</c:v>
                </c:pt>
                <c:pt idx="2">
                  <c:v>2010</c:v>
                </c:pt>
                <c:pt idx="3">
                  <c:v>2011</c:v>
                </c:pt>
                <c:pt idx="4">
                  <c:v>2012</c:v>
                </c:pt>
                <c:pt idx="5">
                  <c:v>2013</c:v>
                </c:pt>
                <c:pt idx="6">
                  <c:v>2014</c:v>
                </c:pt>
                <c:pt idx="7">
                  <c:v>2015</c:v>
                </c:pt>
              </c:numCache>
            </c:numRef>
          </c:cat>
          <c:val>
            <c:numRef>
              <c:f>CAD!$B$9:$I$9</c:f>
              <c:numCache>
                <c:formatCode>General</c:formatCode>
                <c:ptCount val="8"/>
                <c:pt idx="0">
                  <c:v>-11.635</c:v>
                </c:pt>
                <c:pt idx="1">
                  <c:v>-4.1629999999999994</c:v>
                </c:pt>
                <c:pt idx="2">
                  <c:v>-4.4219999999999997</c:v>
                </c:pt>
                <c:pt idx="3">
                  <c:v>-4.5239999999999991</c:v>
                </c:pt>
                <c:pt idx="4">
                  <c:v>-3.8219999999999996</c:v>
                </c:pt>
                <c:pt idx="5">
                  <c:v>-4.24</c:v>
                </c:pt>
                <c:pt idx="6">
                  <c:v>-4.5469999999999997</c:v>
                </c:pt>
                <c:pt idx="7">
                  <c:v>-4.7720000000000002</c:v>
                </c:pt>
              </c:numCache>
            </c:numRef>
          </c:val>
        </c:ser>
        <c:ser>
          <c:idx val="7"/>
          <c:order val="7"/>
          <c:tx>
            <c:strRef>
              <c:f>CAD!$A$10</c:f>
              <c:strCache>
                <c:ptCount val="1"/>
                <c:pt idx="0">
                  <c:v>Albania</c:v>
                </c:pt>
              </c:strCache>
            </c:strRef>
          </c:tx>
          <c:spPr>
            <a:solidFill>
              <a:srgbClr val="993366"/>
            </a:solidFill>
            <a:ln>
              <a:noFill/>
            </a:ln>
          </c:spPr>
          <c:invertIfNegative val="0"/>
          <c:cat>
            <c:numRef>
              <c:f>CAD!$B$2:$I$2</c:f>
              <c:numCache>
                <c:formatCode>General</c:formatCode>
                <c:ptCount val="8"/>
                <c:pt idx="0">
                  <c:v>2008</c:v>
                </c:pt>
                <c:pt idx="1">
                  <c:v>2009</c:v>
                </c:pt>
                <c:pt idx="2">
                  <c:v>2010</c:v>
                </c:pt>
                <c:pt idx="3">
                  <c:v>2011</c:v>
                </c:pt>
                <c:pt idx="4">
                  <c:v>2012</c:v>
                </c:pt>
                <c:pt idx="5">
                  <c:v>2013</c:v>
                </c:pt>
                <c:pt idx="6">
                  <c:v>2014</c:v>
                </c:pt>
                <c:pt idx="7">
                  <c:v>2015</c:v>
                </c:pt>
              </c:numCache>
            </c:numRef>
          </c:cat>
          <c:val>
            <c:numRef>
              <c:f>CAD!$B$10:$I$10</c:f>
              <c:numCache>
                <c:formatCode>General</c:formatCode>
                <c:ptCount val="8"/>
                <c:pt idx="0">
                  <c:v>-15.189</c:v>
                </c:pt>
                <c:pt idx="1">
                  <c:v>-14.016</c:v>
                </c:pt>
                <c:pt idx="2">
                  <c:v>-11.372000000000002</c:v>
                </c:pt>
                <c:pt idx="3">
                  <c:v>-12.037000000000001</c:v>
                </c:pt>
                <c:pt idx="4">
                  <c:v>-10.114000000000001</c:v>
                </c:pt>
                <c:pt idx="5">
                  <c:v>-9.4439999999999991</c:v>
                </c:pt>
                <c:pt idx="6">
                  <c:v>-9.0030000000000001</c:v>
                </c:pt>
                <c:pt idx="7">
                  <c:v>-8.4340000000000011</c:v>
                </c:pt>
              </c:numCache>
            </c:numRef>
          </c:val>
        </c:ser>
        <c:dLbls>
          <c:showLegendKey val="0"/>
          <c:showVal val="0"/>
          <c:showCatName val="0"/>
          <c:showSerName val="0"/>
          <c:showPercent val="0"/>
          <c:showBubbleSize val="0"/>
        </c:dLbls>
        <c:gapWidth val="150"/>
        <c:axId val="67756032"/>
        <c:axId val="67757568"/>
      </c:barChart>
      <c:catAx>
        <c:axId val="67756032"/>
        <c:scaling>
          <c:orientation val="minMax"/>
        </c:scaling>
        <c:delete val="0"/>
        <c:axPos val="b"/>
        <c:numFmt formatCode="General" sourceLinked="1"/>
        <c:majorTickMark val="out"/>
        <c:minorTickMark val="none"/>
        <c:tickLblPos val="nextTo"/>
        <c:txPr>
          <a:bodyPr/>
          <a:lstStyle/>
          <a:p>
            <a:pPr>
              <a:defRPr lang="sr-Latn-RS"/>
            </a:pPr>
            <a:endParaRPr lang="sr-Latn-RS"/>
          </a:p>
        </c:txPr>
        <c:crossAx val="67757568"/>
        <c:crosses val="autoZero"/>
        <c:auto val="1"/>
        <c:lblAlgn val="ctr"/>
        <c:lblOffset val="100"/>
        <c:noMultiLvlLbl val="0"/>
      </c:catAx>
      <c:valAx>
        <c:axId val="67757568"/>
        <c:scaling>
          <c:orientation val="minMax"/>
          <c:max val="0"/>
          <c:min val="-50"/>
        </c:scaling>
        <c:delete val="0"/>
        <c:axPos val="l"/>
        <c:majorGridlines/>
        <c:numFmt formatCode="#,##0" sourceLinked="0"/>
        <c:majorTickMark val="out"/>
        <c:minorTickMark val="none"/>
        <c:tickLblPos val="nextTo"/>
        <c:txPr>
          <a:bodyPr/>
          <a:lstStyle/>
          <a:p>
            <a:pPr>
              <a:defRPr lang="sr-Latn-RS"/>
            </a:pPr>
            <a:endParaRPr lang="sr-Latn-RS"/>
          </a:p>
        </c:txPr>
        <c:crossAx val="67756032"/>
        <c:crosses val="autoZero"/>
        <c:crossBetween val="between"/>
        <c:majorUnit val="10"/>
      </c:valAx>
      <c:spPr>
        <a:solidFill>
          <a:schemeClr val="bg1">
            <a:lumMod val="95000"/>
          </a:schemeClr>
        </a:solidFill>
        <a:ln>
          <a:noFill/>
        </a:ln>
      </c:spPr>
    </c:plotArea>
    <c:legend>
      <c:legendPos val="b"/>
      <c:layout/>
      <c:overlay val="0"/>
      <c:txPr>
        <a:bodyPr/>
        <a:lstStyle/>
        <a:p>
          <a:pPr>
            <a:defRPr lang="sr-Latn-RS"/>
          </a:pPr>
          <a:endParaRPr lang="sr-Latn-RS"/>
        </a:p>
      </c:txPr>
    </c:legend>
    <c:plotVisOnly val="1"/>
    <c:dispBlanksAs val="gap"/>
    <c:showDLblsOverMax val="0"/>
  </c:chart>
  <c:spPr>
    <a:noFill/>
    <a:ln>
      <a:noFill/>
    </a:ln>
  </c:spPr>
  <c:txPr>
    <a:bodyPr/>
    <a:lstStyle/>
    <a:p>
      <a:pPr>
        <a:defRPr sz="800">
          <a:latin typeface="Arial" pitchFamily="34" charset="0"/>
          <a:cs typeface="Arial" pitchFamily="34" charset="0"/>
        </a:defRPr>
      </a:pPr>
      <a:endParaRPr lang="sr-Latn-R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sr-Cyrl-C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LTD!$J$10</c:f>
              <c:strCache>
                <c:ptCount val="1"/>
                <c:pt idx="0">
                  <c:v>LTD</c:v>
                </c:pt>
              </c:strCache>
            </c:strRef>
          </c:tx>
          <c:spPr>
            <a:solidFill>
              <a:srgbClr val="3366FF"/>
            </a:solidFill>
          </c:spPr>
          <c:invertIfNegative val="0"/>
          <c:cat>
            <c:strRef>
              <c:f>LTD!$I$11:$I$18</c:f>
              <c:strCache>
                <c:ptCount val="8"/>
                <c:pt idx="0">
                  <c:v>Serbia</c:v>
                </c:pt>
                <c:pt idx="1">
                  <c:v>Croatia</c:v>
                </c:pt>
                <c:pt idx="2">
                  <c:v>Bosnia</c:v>
                </c:pt>
                <c:pt idx="3">
                  <c:v>Montenegro</c:v>
                </c:pt>
                <c:pt idx="4">
                  <c:v>Macedonia</c:v>
                </c:pt>
                <c:pt idx="5">
                  <c:v>Bulgaria</c:v>
                </c:pt>
                <c:pt idx="6">
                  <c:v>Romania</c:v>
                </c:pt>
                <c:pt idx="7">
                  <c:v>Albania</c:v>
                </c:pt>
              </c:strCache>
            </c:strRef>
          </c:cat>
          <c:val>
            <c:numRef>
              <c:f>LTD!$J$11:$J$18</c:f>
              <c:numCache>
                <c:formatCode>#,#00</c:formatCode>
                <c:ptCount val="8"/>
                <c:pt idx="0">
                  <c:v>116</c:v>
                </c:pt>
                <c:pt idx="1">
                  <c:v>123</c:v>
                </c:pt>
                <c:pt idx="2">
                  <c:v>116.59</c:v>
                </c:pt>
                <c:pt idx="3">
                  <c:v>102.2</c:v>
                </c:pt>
                <c:pt idx="4">
                  <c:v>88.1</c:v>
                </c:pt>
                <c:pt idx="5">
                  <c:v>104.8</c:v>
                </c:pt>
                <c:pt idx="6">
                  <c:v>118.76</c:v>
                </c:pt>
                <c:pt idx="7">
                  <c:v>58.9</c:v>
                </c:pt>
              </c:numCache>
            </c:numRef>
          </c:val>
        </c:ser>
        <c:dLbls>
          <c:showLegendKey val="0"/>
          <c:showVal val="0"/>
          <c:showCatName val="0"/>
          <c:showSerName val="0"/>
          <c:showPercent val="0"/>
          <c:showBubbleSize val="0"/>
        </c:dLbls>
        <c:gapWidth val="150"/>
        <c:axId val="71810432"/>
        <c:axId val="71812992"/>
      </c:barChart>
      <c:catAx>
        <c:axId val="71810432"/>
        <c:scaling>
          <c:orientation val="minMax"/>
        </c:scaling>
        <c:delete val="0"/>
        <c:axPos val="b"/>
        <c:majorTickMark val="out"/>
        <c:minorTickMark val="none"/>
        <c:tickLblPos val="nextTo"/>
        <c:txPr>
          <a:bodyPr/>
          <a:lstStyle/>
          <a:p>
            <a:pPr>
              <a:defRPr lang="sr-Latn-RS"/>
            </a:pPr>
            <a:endParaRPr lang="sr-Latn-RS"/>
          </a:p>
        </c:txPr>
        <c:crossAx val="71812992"/>
        <c:crosses val="autoZero"/>
        <c:auto val="1"/>
        <c:lblAlgn val="ctr"/>
        <c:lblOffset val="100"/>
        <c:noMultiLvlLbl val="0"/>
      </c:catAx>
      <c:valAx>
        <c:axId val="71812992"/>
        <c:scaling>
          <c:orientation val="minMax"/>
          <c:max val="125"/>
          <c:min val="0"/>
        </c:scaling>
        <c:delete val="0"/>
        <c:axPos val="l"/>
        <c:majorGridlines/>
        <c:numFmt formatCode="#,##0" sourceLinked="0"/>
        <c:majorTickMark val="out"/>
        <c:minorTickMark val="none"/>
        <c:tickLblPos val="nextTo"/>
        <c:txPr>
          <a:bodyPr/>
          <a:lstStyle/>
          <a:p>
            <a:pPr>
              <a:defRPr lang="sr-Latn-RS"/>
            </a:pPr>
            <a:endParaRPr lang="sr-Latn-RS"/>
          </a:p>
        </c:txPr>
        <c:crossAx val="71810432"/>
        <c:crosses val="autoZero"/>
        <c:crossBetween val="between"/>
        <c:majorUnit val="25"/>
      </c:valAx>
      <c:spPr>
        <a:solidFill>
          <a:schemeClr val="bg1">
            <a:lumMod val="95000"/>
          </a:schemeClr>
        </a:solidFill>
        <a:ln>
          <a:noFill/>
        </a:ln>
      </c:spPr>
    </c:plotArea>
    <c:plotVisOnly val="1"/>
    <c:dispBlanksAs val="gap"/>
    <c:showDLblsOverMax val="0"/>
  </c:chart>
  <c:spPr>
    <a:noFill/>
    <a:ln>
      <a:noFill/>
    </a:ln>
  </c:sp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sr-Cyrl-C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'Bruto BIS'!$B$4</c:f>
              <c:strCache>
                <c:ptCount val="1"/>
                <c:pt idx="0">
                  <c:v>Serbia</c:v>
                </c:pt>
              </c:strCache>
            </c:strRef>
          </c:tx>
          <c:spPr>
            <a:ln>
              <a:solidFill>
                <a:srgbClr val="3366FF"/>
              </a:solidFill>
            </a:ln>
          </c:spPr>
          <c:marker>
            <c:symbol val="none"/>
          </c:marker>
          <c:cat>
            <c:strRef>
              <c:f>'Bruto BIS'!$C$3:$Y$3</c:f>
              <c:strCache>
                <c:ptCount val="23"/>
                <c:pt idx="0">
                  <c:v>2007-Q4</c:v>
                </c:pt>
                <c:pt idx="1">
                  <c:v>2008-Q1</c:v>
                </c:pt>
                <c:pt idx="2">
                  <c:v>2008-Q2</c:v>
                </c:pt>
                <c:pt idx="3">
                  <c:v>2008-Q3</c:v>
                </c:pt>
                <c:pt idx="4">
                  <c:v>2008-Q4</c:v>
                </c:pt>
                <c:pt idx="5">
                  <c:v>2009-Q1</c:v>
                </c:pt>
                <c:pt idx="6">
                  <c:v>2009-Q2</c:v>
                </c:pt>
                <c:pt idx="7">
                  <c:v>2009-Q3</c:v>
                </c:pt>
                <c:pt idx="8">
                  <c:v>2009-Q4</c:v>
                </c:pt>
                <c:pt idx="9">
                  <c:v>2010-Q1</c:v>
                </c:pt>
                <c:pt idx="10">
                  <c:v>2010-Q2</c:v>
                </c:pt>
                <c:pt idx="11">
                  <c:v>2010-Q3</c:v>
                </c:pt>
                <c:pt idx="12">
                  <c:v>2010-Q4</c:v>
                </c:pt>
                <c:pt idx="13">
                  <c:v>2011-Q1</c:v>
                </c:pt>
                <c:pt idx="14">
                  <c:v>2011-Q2</c:v>
                </c:pt>
                <c:pt idx="15">
                  <c:v>2011-Q3</c:v>
                </c:pt>
                <c:pt idx="16">
                  <c:v>2011-Q4</c:v>
                </c:pt>
                <c:pt idx="17">
                  <c:v>2012-Q1</c:v>
                </c:pt>
                <c:pt idx="18">
                  <c:v>2012-Q2</c:v>
                </c:pt>
                <c:pt idx="19">
                  <c:v>2012-Q3</c:v>
                </c:pt>
                <c:pt idx="20">
                  <c:v>2012-Q4</c:v>
                </c:pt>
                <c:pt idx="21">
                  <c:v>2013-Q1</c:v>
                </c:pt>
                <c:pt idx="22">
                  <c:v>2013-Q2</c:v>
                </c:pt>
              </c:strCache>
            </c:strRef>
          </c:cat>
          <c:val>
            <c:numRef>
              <c:f>'Bruto BIS'!$C$4:$Y$4</c:f>
              <c:numCache>
                <c:formatCode>#,#00</c:formatCode>
                <c:ptCount val="23"/>
                <c:pt idx="0">
                  <c:v>100</c:v>
                </c:pt>
                <c:pt idx="1">
                  <c:v>124.3603411513859</c:v>
                </c:pt>
                <c:pt idx="2">
                  <c:v>136.20469083155643</c:v>
                </c:pt>
                <c:pt idx="3">
                  <c:v>111.97228144989339</c:v>
                </c:pt>
                <c:pt idx="4">
                  <c:v>124.25373134328356</c:v>
                </c:pt>
                <c:pt idx="5">
                  <c:v>110.52238805970147</c:v>
                </c:pt>
                <c:pt idx="6">
                  <c:v>121.07675906183368</c:v>
                </c:pt>
                <c:pt idx="7">
                  <c:v>131.52452025586354</c:v>
                </c:pt>
                <c:pt idx="8">
                  <c:v>135.11727078891258</c:v>
                </c:pt>
                <c:pt idx="9">
                  <c:v>124.89339019189765</c:v>
                </c:pt>
                <c:pt idx="10">
                  <c:v>109.1151385927505</c:v>
                </c:pt>
                <c:pt idx="11">
                  <c:v>116.32196162046908</c:v>
                </c:pt>
                <c:pt idx="12">
                  <c:v>119.39232409381663</c:v>
                </c:pt>
                <c:pt idx="13">
                  <c:v>126.1407249466951</c:v>
                </c:pt>
                <c:pt idx="14">
                  <c:v>140.37313432835819</c:v>
                </c:pt>
                <c:pt idx="15">
                  <c:v>128.56076759061833</c:v>
                </c:pt>
                <c:pt idx="16">
                  <c:v>120.22388059701491</c:v>
                </c:pt>
                <c:pt idx="17">
                  <c:v>107.73987206823028</c:v>
                </c:pt>
                <c:pt idx="18">
                  <c:v>98.443496801705763</c:v>
                </c:pt>
                <c:pt idx="19">
                  <c:v>98.901918976545844</c:v>
                </c:pt>
                <c:pt idx="20">
                  <c:v>101.90831556503198</c:v>
                </c:pt>
                <c:pt idx="21">
                  <c:v>94.776119402985074</c:v>
                </c:pt>
                <c:pt idx="22">
                  <c:v>93.070362473347544</c:v>
                </c:pt>
              </c:numCache>
            </c:numRef>
          </c:val>
          <c:smooth val="0"/>
        </c:ser>
        <c:ser>
          <c:idx val="1"/>
          <c:order val="1"/>
          <c:tx>
            <c:strRef>
              <c:f>'Bruto BIS'!$B$5</c:f>
              <c:strCache>
                <c:ptCount val="1"/>
                <c:pt idx="0">
                  <c:v>Croatia</c:v>
                </c:pt>
              </c:strCache>
            </c:strRef>
          </c:tx>
          <c:spPr>
            <a:ln>
              <a:solidFill>
                <a:srgbClr val="FFFFCC"/>
              </a:solidFill>
            </a:ln>
          </c:spPr>
          <c:marker>
            <c:symbol val="none"/>
          </c:marker>
          <c:cat>
            <c:strRef>
              <c:f>'Bruto BIS'!$C$3:$Y$3</c:f>
              <c:strCache>
                <c:ptCount val="23"/>
                <c:pt idx="0">
                  <c:v>2007-Q4</c:v>
                </c:pt>
                <c:pt idx="1">
                  <c:v>2008-Q1</c:v>
                </c:pt>
                <c:pt idx="2">
                  <c:v>2008-Q2</c:v>
                </c:pt>
                <c:pt idx="3">
                  <c:v>2008-Q3</c:v>
                </c:pt>
                <c:pt idx="4">
                  <c:v>2008-Q4</c:v>
                </c:pt>
                <c:pt idx="5">
                  <c:v>2009-Q1</c:v>
                </c:pt>
                <c:pt idx="6">
                  <c:v>2009-Q2</c:v>
                </c:pt>
                <c:pt idx="7">
                  <c:v>2009-Q3</c:v>
                </c:pt>
                <c:pt idx="8">
                  <c:v>2009-Q4</c:v>
                </c:pt>
                <c:pt idx="9">
                  <c:v>2010-Q1</c:v>
                </c:pt>
                <c:pt idx="10">
                  <c:v>2010-Q2</c:v>
                </c:pt>
                <c:pt idx="11">
                  <c:v>2010-Q3</c:v>
                </c:pt>
                <c:pt idx="12">
                  <c:v>2010-Q4</c:v>
                </c:pt>
                <c:pt idx="13">
                  <c:v>2011-Q1</c:v>
                </c:pt>
                <c:pt idx="14">
                  <c:v>2011-Q2</c:v>
                </c:pt>
                <c:pt idx="15">
                  <c:v>2011-Q3</c:v>
                </c:pt>
                <c:pt idx="16">
                  <c:v>2011-Q4</c:v>
                </c:pt>
                <c:pt idx="17">
                  <c:v>2012-Q1</c:v>
                </c:pt>
                <c:pt idx="18">
                  <c:v>2012-Q2</c:v>
                </c:pt>
                <c:pt idx="19">
                  <c:v>2012-Q3</c:v>
                </c:pt>
                <c:pt idx="20">
                  <c:v>2012-Q4</c:v>
                </c:pt>
                <c:pt idx="21">
                  <c:v>2013-Q1</c:v>
                </c:pt>
                <c:pt idx="22">
                  <c:v>2013-Q2</c:v>
                </c:pt>
              </c:strCache>
            </c:strRef>
          </c:cat>
          <c:val>
            <c:numRef>
              <c:f>'Bruto BIS'!$C$5:$Y$5</c:f>
              <c:numCache>
                <c:formatCode>#,#00</c:formatCode>
                <c:ptCount val="23"/>
                <c:pt idx="0">
                  <c:v>100</c:v>
                </c:pt>
                <c:pt idx="1">
                  <c:v>110.30042918454936</c:v>
                </c:pt>
                <c:pt idx="2">
                  <c:v>110.54433734374634</c:v>
                </c:pt>
                <c:pt idx="3">
                  <c:v>100.01641689533056</c:v>
                </c:pt>
                <c:pt idx="4">
                  <c:v>102.03100447946717</c:v>
                </c:pt>
                <c:pt idx="5">
                  <c:v>95.529913928563047</c:v>
                </c:pt>
                <c:pt idx="6">
                  <c:v>103.614062243486</c:v>
                </c:pt>
                <c:pt idx="7">
                  <c:v>108.06538614883087</c:v>
                </c:pt>
                <c:pt idx="8">
                  <c:v>105.91711813128826</c:v>
                </c:pt>
                <c:pt idx="9">
                  <c:v>96.716620933886816</c:v>
                </c:pt>
                <c:pt idx="10">
                  <c:v>90.199113487652156</c:v>
                </c:pt>
                <c:pt idx="11">
                  <c:v>94.828677970871723</c:v>
                </c:pt>
                <c:pt idx="12">
                  <c:v>92.987640423086845</c:v>
                </c:pt>
                <c:pt idx="13">
                  <c:v>102.17172072515773</c:v>
                </c:pt>
                <c:pt idx="14">
                  <c:v>104.9274138699313</c:v>
                </c:pt>
                <c:pt idx="15">
                  <c:v>93.756889232861909</c:v>
                </c:pt>
                <c:pt idx="16">
                  <c:v>88.798986843031017</c:v>
                </c:pt>
                <c:pt idx="17">
                  <c:v>90.135791177091349</c:v>
                </c:pt>
                <c:pt idx="18">
                  <c:v>85.576584816717073</c:v>
                </c:pt>
                <c:pt idx="19">
                  <c:v>85.60003752433218</c:v>
                </c:pt>
                <c:pt idx="20">
                  <c:v>83.655808063040865</c:v>
                </c:pt>
                <c:pt idx="21">
                  <c:v>80.949365604259029</c:v>
                </c:pt>
                <c:pt idx="22">
                  <c:v>82.250990876896708</c:v>
                </c:pt>
              </c:numCache>
            </c:numRef>
          </c:val>
          <c:smooth val="0"/>
        </c:ser>
        <c:ser>
          <c:idx val="2"/>
          <c:order val="2"/>
          <c:tx>
            <c:strRef>
              <c:f>'Bruto BIS'!$B$6</c:f>
              <c:strCache>
                <c:ptCount val="1"/>
                <c:pt idx="0">
                  <c:v>Bosnia</c:v>
                </c:pt>
              </c:strCache>
            </c:strRef>
          </c:tx>
          <c:spPr>
            <a:ln>
              <a:solidFill>
                <a:srgbClr val="FF8080"/>
              </a:solidFill>
            </a:ln>
          </c:spPr>
          <c:marker>
            <c:symbol val="none"/>
          </c:marker>
          <c:cat>
            <c:strRef>
              <c:f>'Bruto BIS'!$C$3:$Y$3</c:f>
              <c:strCache>
                <c:ptCount val="23"/>
                <c:pt idx="0">
                  <c:v>2007-Q4</c:v>
                </c:pt>
                <c:pt idx="1">
                  <c:v>2008-Q1</c:v>
                </c:pt>
                <c:pt idx="2">
                  <c:v>2008-Q2</c:v>
                </c:pt>
                <c:pt idx="3">
                  <c:v>2008-Q3</c:v>
                </c:pt>
                <c:pt idx="4">
                  <c:v>2008-Q4</c:v>
                </c:pt>
                <c:pt idx="5">
                  <c:v>2009-Q1</c:v>
                </c:pt>
                <c:pt idx="6">
                  <c:v>2009-Q2</c:v>
                </c:pt>
                <c:pt idx="7">
                  <c:v>2009-Q3</c:v>
                </c:pt>
                <c:pt idx="8">
                  <c:v>2009-Q4</c:v>
                </c:pt>
                <c:pt idx="9">
                  <c:v>2010-Q1</c:v>
                </c:pt>
                <c:pt idx="10">
                  <c:v>2010-Q2</c:v>
                </c:pt>
                <c:pt idx="11">
                  <c:v>2010-Q3</c:v>
                </c:pt>
                <c:pt idx="12">
                  <c:v>2010-Q4</c:v>
                </c:pt>
                <c:pt idx="13">
                  <c:v>2011-Q1</c:v>
                </c:pt>
                <c:pt idx="14">
                  <c:v>2011-Q2</c:v>
                </c:pt>
                <c:pt idx="15">
                  <c:v>2011-Q3</c:v>
                </c:pt>
                <c:pt idx="16">
                  <c:v>2011-Q4</c:v>
                </c:pt>
                <c:pt idx="17">
                  <c:v>2012-Q1</c:v>
                </c:pt>
                <c:pt idx="18">
                  <c:v>2012-Q2</c:v>
                </c:pt>
                <c:pt idx="19">
                  <c:v>2012-Q3</c:v>
                </c:pt>
                <c:pt idx="20">
                  <c:v>2012-Q4</c:v>
                </c:pt>
                <c:pt idx="21">
                  <c:v>2013-Q1</c:v>
                </c:pt>
                <c:pt idx="22">
                  <c:v>2013-Q2</c:v>
                </c:pt>
              </c:strCache>
            </c:strRef>
          </c:cat>
          <c:val>
            <c:numRef>
              <c:f>'Bruto BIS'!$C$6:$Y$6</c:f>
              <c:numCache>
                <c:formatCode>#,#00</c:formatCode>
                <c:ptCount val="23"/>
                <c:pt idx="0">
                  <c:v>100</c:v>
                </c:pt>
                <c:pt idx="1">
                  <c:v>108.32950894905919</c:v>
                </c:pt>
                <c:pt idx="2">
                  <c:v>120.51399724644331</c:v>
                </c:pt>
                <c:pt idx="3">
                  <c:v>106.51675080312069</c:v>
                </c:pt>
                <c:pt idx="4">
                  <c:v>107.80174391922901</c:v>
                </c:pt>
                <c:pt idx="5">
                  <c:v>111.63377696190912</c:v>
                </c:pt>
                <c:pt idx="6">
                  <c:v>115.64938044974761</c:v>
                </c:pt>
                <c:pt idx="7">
                  <c:v>116.29187700780173</c:v>
                </c:pt>
                <c:pt idx="8">
                  <c:v>113.88251491509867</c:v>
                </c:pt>
                <c:pt idx="9">
                  <c:v>99.31161083065625</c:v>
                </c:pt>
                <c:pt idx="10">
                  <c:v>85.337310692978434</c:v>
                </c:pt>
                <c:pt idx="11">
                  <c:v>92.611289582377267</c:v>
                </c:pt>
                <c:pt idx="12">
                  <c:v>91.785222579164753</c:v>
                </c:pt>
                <c:pt idx="13">
                  <c:v>95.08949059201467</c:v>
                </c:pt>
                <c:pt idx="14">
                  <c:v>96.558054153281304</c:v>
                </c:pt>
                <c:pt idx="15">
                  <c:v>89.605323542909588</c:v>
                </c:pt>
                <c:pt idx="16">
                  <c:v>87.471317117943997</c:v>
                </c:pt>
                <c:pt idx="17">
                  <c:v>83.731069297843078</c:v>
                </c:pt>
                <c:pt idx="18">
                  <c:v>76.984855438274437</c:v>
                </c:pt>
                <c:pt idx="19">
                  <c:v>80.036714089031662</c:v>
                </c:pt>
                <c:pt idx="20">
                  <c:v>82.927948600275371</c:v>
                </c:pt>
                <c:pt idx="21">
                  <c:v>75.401560348783846</c:v>
                </c:pt>
                <c:pt idx="22">
                  <c:v>79.027076640660852</c:v>
                </c:pt>
              </c:numCache>
            </c:numRef>
          </c:val>
          <c:smooth val="0"/>
        </c:ser>
        <c:ser>
          <c:idx val="3"/>
          <c:order val="3"/>
          <c:tx>
            <c:strRef>
              <c:f>'Bruto BIS'!$B$7</c:f>
              <c:strCache>
                <c:ptCount val="1"/>
                <c:pt idx="0">
                  <c:v>Montenegro</c:v>
                </c:pt>
              </c:strCache>
            </c:strRef>
          </c:tx>
          <c:spPr>
            <a:ln>
              <a:solidFill>
                <a:srgbClr val="FFFFFF"/>
              </a:solidFill>
            </a:ln>
          </c:spPr>
          <c:marker>
            <c:symbol val="none"/>
          </c:marker>
          <c:cat>
            <c:strRef>
              <c:f>'Bruto BIS'!$C$3:$Y$3</c:f>
              <c:strCache>
                <c:ptCount val="23"/>
                <c:pt idx="0">
                  <c:v>2007-Q4</c:v>
                </c:pt>
                <c:pt idx="1">
                  <c:v>2008-Q1</c:v>
                </c:pt>
                <c:pt idx="2">
                  <c:v>2008-Q2</c:v>
                </c:pt>
                <c:pt idx="3">
                  <c:v>2008-Q3</c:v>
                </c:pt>
                <c:pt idx="4">
                  <c:v>2008-Q4</c:v>
                </c:pt>
                <c:pt idx="5">
                  <c:v>2009-Q1</c:v>
                </c:pt>
                <c:pt idx="6">
                  <c:v>2009-Q2</c:v>
                </c:pt>
                <c:pt idx="7">
                  <c:v>2009-Q3</c:v>
                </c:pt>
                <c:pt idx="8">
                  <c:v>2009-Q4</c:v>
                </c:pt>
                <c:pt idx="9">
                  <c:v>2010-Q1</c:v>
                </c:pt>
                <c:pt idx="10">
                  <c:v>2010-Q2</c:v>
                </c:pt>
                <c:pt idx="11">
                  <c:v>2010-Q3</c:v>
                </c:pt>
                <c:pt idx="12">
                  <c:v>2010-Q4</c:v>
                </c:pt>
                <c:pt idx="13">
                  <c:v>2011-Q1</c:v>
                </c:pt>
                <c:pt idx="14">
                  <c:v>2011-Q2</c:v>
                </c:pt>
                <c:pt idx="15">
                  <c:v>2011-Q3</c:v>
                </c:pt>
                <c:pt idx="16">
                  <c:v>2011-Q4</c:v>
                </c:pt>
                <c:pt idx="17">
                  <c:v>2012-Q1</c:v>
                </c:pt>
                <c:pt idx="18">
                  <c:v>2012-Q2</c:v>
                </c:pt>
                <c:pt idx="19">
                  <c:v>2012-Q3</c:v>
                </c:pt>
                <c:pt idx="20">
                  <c:v>2012-Q4</c:v>
                </c:pt>
                <c:pt idx="21">
                  <c:v>2013-Q1</c:v>
                </c:pt>
                <c:pt idx="22">
                  <c:v>2013-Q2</c:v>
                </c:pt>
              </c:strCache>
            </c:strRef>
          </c:cat>
          <c:val>
            <c:numRef>
              <c:f>'Bruto BIS'!$C$7:$Y$7</c:f>
              <c:numCache>
                <c:formatCode>#,#00</c:formatCode>
                <c:ptCount val="23"/>
                <c:pt idx="0">
                  <c:v>100</c:v>
                </c:pt>
                <c:pt idx="1">
                  <c:v>123.59081419624219</c:v>
                </c:pt>
                <c:pt idx="2">
                  <c:v>151.56576200417533</c:v>
                </c:pt>
                <c:pt idx="3">
                  <c:v>152.08768267223385</c:v>
                </c:pt>
                <c:pt idx="4">
                  <c:v>155.32359081419625</c:v>
                </c:pt>
                <c:pt idx="5">
                  <c:v>147.70354906054274</c:v>
                </c:pt>
                <c:pt idx="6">
                  <c:v>157.09812108559504</c:v>
                </c:pt>
                <c:pt idx="7">
                  <c:v>172.86012526096033</c:v>
                </c:pt>
                <c:pt idx="8">
                  <c:v>179.74947807933191</c:v>
                </c:pt>
                <c:pt idx="9">
                  <c:v>151.98329853862217</c:v>
                </c:pt>
                <c:pt idx="10">
                  <c:v>142.37995824634652</c:v>
                </c:pt>
                <c:pt idx="11">
                  <c:v>156.99373695198332</c:v>
                </c:pt>
                <c:pt idx="12">
                  <c:v>165.44885177453025</c:v>
                </c:pt>
                <c:pt idx="13">
                  <c:v>167.95407098121086</c:v>
                </c:pt>
                <c:pt idx="14">
                  <c:v>176.51356993736951</c:v>
                </c:pt>
                <c:pt idx="15">
                  <c:v>160.54279749478079</c:v>
                </c:pt>
                <c:pt idx="16">
                  <c:v>140.50104384133616</c:v>
                </c:pt>
                <c:pt idx="17">
                  <c:v>140.18789144050106</c:v>
                </c:pt>
                <c:pt idx="18">
                  <c:v>143.9457202505219</c:v>
                </c:pt>
                <c:pt idx="19">
                  <c:v>160.22964509394569</c:v>
                </c:pt>
                <c:pt idx="20">
                  <c:v>157.82881002087683</c:v>
                </c:pt>
                <c:pt idx="21">
                  <c:v>157.09812108559504</c:v>
                </c:pt>
                <c:pt idx="22">
                  <c:v>158.14196242171187</c:v>
                </c:pt>
              </c:numCache>
            </c:numRef>
          </c:val>
          <c:smooth val="0"/>
        </c:ser>
        <c:ser>
          <c:idx val="4"/>
          <c:order val="4"/>
          <c:tx>
            <c:strRef>
              <c:f>'Bruto BIS'!$B$8</c:f>
              <c:strCache>
                <c:ptCount val="1"/>
                <c:pt idx="0">
                  <c:v>Macedonia</c:v>
                </c:pt>
              </c:strCache>
            </c:strRef>
          </c:tx>
          <c:spPr>
            <a:ln>
              <a:solidFill>
                <a:srgbClr val="99CCFF"/>
              </a:solidFill>
            </a:ln>
          </c:spPr>
          <c:marker>
            <c:symbol val="none"/>
          </c:marker>
          <c:cat>
            <c:strRef>
              <c:f>'Bruto BIS'!$C$3:$Y$3</c:f>
              <c:strCache>
                <c:ptCount val="23"/>
                <c:pt idx="0">
                  <c:v>2007-Q4</c:v>
                </c:pt>
                <c:pt idx="1">
                  <c:v>2008-Q1</c:v>
                </c:pt>
                <c:pt idx="2">
                  <c:v>2008-Q2</c:v>
                </c:pt>
                <c:pt idx="3">
                  <c:v>2008-Q3</c:v>
                </c:pt>
                <c:pt idx="4">
                  <c:v>2008-Q4</c:v>
                </c:pt>
                <c:pt idx="5">
                  <c:v>2009-Q1</c:v>
                </c:pt>
                <c:pt idx="6">
                  <c:v>2009-Q2</c:v>
                </c:pt>
                <c:pt idx="7">
                  <c:v>2009-Q3</c:v>
                </c:pt>
                <c:pt idx="8">
                  <c:v>2009-Q4</c:v>
                </c:pt>
                <c:pt idx="9">
                  <c:v>2010-Q1</c:v>
                </c:pt>
                <c:pt idx="10">
                  <c:v>2010-Q2</c:v>
                </c:pt>
                <c:pt idx="11">
                  <c:v>2010-Q3</c:v>
                </c:pt>
                <c:pt idx="12">
                  <c:v>2010-Q4</c:v>
                </c:pt>
                <c:pt idx="13">
                  <c:v>2011-Q1</c:v>
                </c:pt>
                <c:pt idx="14">
                  <c:v>2011-Q2</c:v>
                </c:pt>
                <c:pt idx="15">
                  <c:v>2011-Q3</c:v>
                </c:pt>
                <c:pt idx="16">
                  <c:v>2011-Q4</c:v>
                </c:pt>
                <c:pt idx="17">
                  <c:v>2012-Q1</c:v>
                </c:pt>
                <c:pt idx="18">
                  <c:v>2012-Q2</c:v>
                </c:pt>
                <c:pt idx="19">
                  <c:v>2012-Q3</c:v>
                </c:pt>
                <c:pt idx="20">
                  <c:v>2012-Q4</c:v>
                </c:pt>
                <c:pt idx="21">
                  <c:v>2013-Q1</c:v>
                </c:pt>
                <c:pt idx="22">
                  <c:v>2013-Q2</c:v>
                </c:pt>
              </c:strCache>
            </c:strRef>
          </c:cat>
          <c:val>
            <c:numRef>
              <c:f>'Bruto BIS'!$C$8:$Y$8</c:f>
              <c:numCache>
                <c:formatCode>#,#00</c:formatCode>
                <c:ptCount val="23"/>
                <c:pt idx="0">
                  <c:v>100</c:v>
                </c:pt>
                <c:pt idx="1">
                  <c:v>121.60804020100501</c:v>
                </c:pt>
                <c:pt idx="2">
                  <c:v>129.39698492462315</c:v>
                </c:pt>
                <c:pt idx="3">
                  <c:v>130.6532663316583</c:v>
                </c:pt>
                <c:pt idx="4">
                  <c:v>153.0150753768844</c:v>
                </c:pt>
                <c:pt idx="5">
                  <c:v>136.93467336683418</c:v>
                </c:pt>
                <c:pt idx="6">
                  <c:v>151.5075376884422</c:v>
                </c:pt>
                <c:pt idx="7">
                  <c:v>165.32663316582918</c:v>
                </c:pt>
                <c:pt idx="8">
                  <c:v>183.91959798994975</c:v>
                </c:pt>
                <c:pt idx="9">
                  <c:v>166.33165829145727</c:v>
                </c:pt>
                <c:pt idx="10">
                  <c:v>224.37185929648237</c:v>
                </c:pt>
                <c:pt idx="11">
                  <c:v>264.57286432160811</c:v>
                </c:pt>
                <c:pt idx="12">
                  <c:v>266.58291457286424</c:v>
                </c:pt>
                <c:pt idx="13">
                  <c:v>271.10552763819095</c:v>
                </c:pt>
                <c:pt idx="14">
                  <c:v>332.66331658291455</c:v>
                </c:pt>
                <c:pt idx="15">
                  <c:v>300.50251256281399</c:v>
                </c:pt>
                <c:pt idx="16">
                  <c:v>372.1105527638191</c:v>
                </c:pt>
                <c:pt idx="17">
                  <c:v>400.50251256281399</c:v>
                </c:pt>
                <c:pt idx="18">
                  <c:v>364.32160804020094</c:v>
                </c:pt>
                <c:pt idx="19">
                  <c:v>405.7788944723618</c:v>
                </c:pt>
                <c:pt idx="20">
                  <c:v>389.69849246231155</c:v>
                </c:pt>
                <c:pt idx="21">
                  <c:v>427.1356783919598</c:v>
                </c:pt>
                <c:pt idx="22">
                  <c:v>477.38693467336691</c:v>
                </c:pt>
              </c:numCache>
            </c:numRef>
          </c:val>
          <c:smooth val="0"/>
        </c:ser>
        <c:ser>
          <c:idx val="5"/>
          <c:order val="5"/>
          <c:tx>
            <c:strRef>
              <c:f>'Bruto BIS'!$B$9</c:f>
              <c:strCache>
                <c:ptCount val="1"/>
                <c:pt idx="0">
                  <c:v>Bulgaria</c:v>
                </c:pt>
              </c:strCache>
            </c:strRef>
          </c:tx>
          <c:spPr>
            <a:ln>
              <a:solidFill>
                <a:srgbClr val="808080"/>
              </a:solidFill>
            </a:ln>
          </c:spPr>
          <c:marker>
            <c:symbol val="none"/>
          </c:marker>
          <c:cat>
            <c:strRef>
              <c:f>'Bruto BIS'!$C$3:$Y$3</c:f>
              <c:strCache>
                <c:ptCount val="23"/>
                <c:pt idx="0">
                  <c:v>2007-Q4</c:v>
                </c:pt>
                <c:pt idx="1">
                  <c:v>2008-Q1</c:v>
                </c:pt>
                <c:pt idx="2">
                  <c:v>2008-Q2</c:v>
                </c:pt>
                <c:pt idx="3">
                  <c:v>2008-Q3</c:v>
                </c:pt>
                <c:pt idx="4">
                  <c:v>2008-Q4</c:v>
                </c:pt>
                <c:pt idx="5">
                  <c:v>2009-Q1</c:v>
                </c:pt>
                <c:pt idx="6">
                  <c:v>2009-Q2</c:v>
                </c:pt>
                <c:pt idx="7">
                  <c:v>2009-Q3</c:v>
                </c:pt>
                <c:pt idx="8">
                  <c:v>2009-Q4</c:v>
                </c:pt>
                <c:pt idx="9">
                  <c:v>2010-Q1</c:v>
                </c:pt>
                <c:pt idx="10">
                  <c:v>2010-Q2</c:v>
                </c:pt>
                <c:pt idx="11">
                  <c:v>2010-Q3</c:v>
                </c:pt>
                <c:pt idx="12">
                  <c:v>2010-Q4</c:v>
                </c:pt>
                <c:pt idx="13">
                  <c:v>2011-Q1</c:v>
                </c:pt>
                <c:pt idx="14">
                  <c:v>2011-Q2</c:v>
                </c:pt>
                <c:pt idx="15">
                  <c:v>2011-Q3</c:v>
                </c:pt>
                <c:pt idx="16">
                  <c:v>2011-Q4</c:v>
                </c:pt>
                <c:pt idx="17">
                  <c:v>2012-Q1</c:v>
                </c:pt>
                <c:pt idx="18">
                  <c:v>2012-Q2</c:v>
                </c:pt>
                <c:pt idx="19">
                  <c:v>2012-Q3</c:v>
                </c:pt>
                <c:pt idx="20">
                  <c:v>2012-Q4</c:v>
                </c:pt>
                <c:pt idx="21">
                  <c:v>2013-Q1</c:v>
                </c:pt>
                <c:pt idx="22">
                  <c:v>2013-Q2</c:v>
                </c:pt>
              </c:strCache>
            </c:strRef>
          </c:cat>
          <c:val>
            <c:numRef>
              <c:f>'Bruto BIS'!$C$9:$Y$9</c:f>
              <c:numCache>
                <c:formatCode>#,#00</c:formatCode>
                <c:ptCount val="23"/>
                <c:pt idx="0">
                  <c:v>100</c:v>
                </c:pt>
                <c:pt idx="1">
                  <c:v>117.98873503872329</c:v>
                </c:pt>
                <c:pt idx="2">
                  <c:v>140.58319643276226</c:v>
                </c:pt>
                <c:pt idx="3">
                  <c:v>141.45740436517249</c:v>
                </c:pt>
                <c:pt idx="4">
                  <c:v>142.9065946960807</c:v>
                </c:pt>
                <c:pt idx="5">
                  <c:v>134.76296643980282</c:v>
                </c:pt>
                <c:pt idx="6">
                  <c:v>141.58061487913636</c:v>
                </c:pt>
                <c:pt idx="7">
                  <c:v>141.13471016193378</c:v>
                </c:pt>
                <c:pt idx="8">
                  <c:v>139.24548228115461</c:v>
                </c:pt>
                <c:pt idx="9">
                  <c:v>124.95306266134713</c:v>
                </c:pt>
                <c:pt idx="10">
                  <c:v>113.62356254400375</c:v>
                </c:pt>
                <c:pt idx="11">
                  <c:v>127.33513259798167</c:v>
                </c:pt>
                <c:pt idx="12">
                  <c:v>125.62191973715089</c:v>
                </c:pt>
                <c:pt idx="13">
                  <c:v>126.3377141516076</c:v>
                </c:pt>
                <c:pt idx="14">
                  <c:v>127.61088946256747</c:v>
                </c:pt>
                <c:pt idx="15">
                  <c:v>114.12227176719078</c:v>
                </c:pt>
                <c:pt idx="16">
                  <c:v>105.32152076977238</c:v>
                </c:pt>
                <c:pt idx="17">
                  <c:v>102.49354611593523</c:v>
                </c:pt>
                <c:pt idx="18">
                  <c:v>95.33560197136822</c:v>
                </c:pt>
                <c:pt idx="19">
                  <c:v>95.370804975357899</c:v>
                </c:pt>
                <c:pt idx="20">
                  <c:v>97.700070406007981</c:v>
                </c:pt>
                <c:pt idx="21">
                  <c:v>91.979582257685962</c:v>
                </c:pt>
                <c:pt idx="22">
                  <c:v>93.921614644449676</c:v>
                </c:pt>
              </c:numCache>
            </c:numRef>
          </c:val>
          <c:smooth val="0"/>
        </c:ser>
        <c:ser>
          <c:idx val="6"/>
          <c:order val="6"/>
          <c:tx>
            <c:strRef>
              <c:f>'Bruto BIS'!$B$10</c:f>
              <c:strCache>
                <c:ptCount val="1"/>
                <c:pt idx="0">
                  <c:v>Romania</c:v>
                </c:pt>
              </c:strCache>
            </c:strRef>
          </c:tx>
          <c:spPr>
            <a:ln>
              <a:solidFill>
                <a:srgbClr val="333399"/>
              </a:solidFill>
            </a:ln>
          </c:spPr>
          <c:marker>
            <c:symbol val="none"/>
          </c:marker>
          <c:cat>
            <c:strRef>
              <c:f>'Bruto BIS'!$C$3:$Y$3</c:f>
              <c:strCache>
                <c:ptCount val="23"/>
                <c:pt idx="0">
                  <c:v>2007-Q4</c:v>
                </c:pt>
                <c:pt idx="1">
                  <c:v>2008-Q1</c:v>
                </c:pt>
                <c:pt idx="2">
                  <c:v>2008-Q2</c:v>
                </c:pt>
                <c:pt idx="3">
                  <c:v>2008-Q3</c:v>
                </c:pt>
                <c:pt idx="4">
                  <c:v>2008-Q4</c:v>
                </c:pt>
                <c:pt idx="5">
                  <c:v>2009-Q1</c:v>
                </c:pt>
                <c:pt idx="6">
                  <c:v>2009-Q2</c:v>
                </c:pt>
                <c:pt idx="7">
                  <c:v>2009-Q3</c:v>
                </c:pt>
                <c:pt idx="8">
                  <c:v>2009-Q4</c:v>
                </c:pt>
                <c:pt idx="9">
                  <c:v>2010-Q1</c:v>
                </c:pt>
                <c:pt idx="10">
                  <c:v>2010-Q2</c:v>
                </c:pt>
                <c:pt idx="11">
                  <c:v>2010-Q3</c:v>
                </c:pt>
                <c:pt idx="12">
                  <c:v>2010-Q4</c:v>
                </c:pt>
                <c:pt idx="13">
                  <c:v>2011-Q1</c:v>
                </c:pt>
                <c:pt idx="14">
                  <c:v>2011-Q2</c:v>
                </c:pt>
                <c:pt idx="15">
                  <c:v>2011-Q3</c:v>
                </c:pt>
                <c:pt idx="16">
                  <c:v>2011-Q4</c:v>
                </c:pt>
                <c:pt idx="17">
                  <c:v>2012-Q1</c:v>
                </c:pt>
                <c:pt idx="18">
                  <c:v>2012-Q2</c:v>
                </c:pt>
                <c:pt idx="19">
                  <c:v>2012-Q3</c:v>
                </c:pt>
                <c:pt idx="20">
                  <c:v>2012-Q4</c:v>
                </c:pt>
                <c:pt idx="21">
                  <c:v>2013-Q1</c:v>
                </c:pt>
                <c:pt idx="22">
                  <c:v>2013-Q2</c:v>
                </c:pt>
              </c:strCache>
            </c:strRef>
          </c:cat>
          <c:val>
            <c:numRef>
              <c:f>'Bruto BIS'!$C$10:$Y$10</c:f>
              <c:numCache>
                <c:formatCode>#,#00</c:formatCode>
                <c:ptCount val="23"/>
                <c:pt idx="0">
                  <c:v>100</c:v>
                </c:pt>
                <c:pt idx="1">
                  <c:v>115.60273582217152</c:v>
                </c:pt>
                <c:pt idx="2">
                  <c:v>127.43837275577086</c:v>
                </c:pt>
                <c:pt idx="3">
                  <c:v>124.28932744371616</c:v>
                </c:pt>
                <c:pt idx="4">
                  <c:v>126.62973781704186</c:v>
                </c:pt>
                <c:pt idx="5">
                  <c:v>117.80243659162151</c:v>
                </c:pt>
                <c:pt idx="6">
                  <c:v>121.6817469364491</c:v>
                </c:pt>
                <c:pt idx="7">
                  <c:v>114.15289256198344</c:v>
                </c:pt>
                <c:pt idx="8">
                  <c:v>110.8649187802793</c:v>
                </c:pt>
                <c:pt idx="9">
                  <c:v>106.08613565118267</c:v>
                </c:pt>
                <c:pt idx="10">
                  <c:v>92.561983471074399</c:v>
                </c:pt>
                <c:pt idx="11">
                  <c:v>101.24679395839271</c:v>
                </c:pt>
                <c:pt idx="12">
                  <c:v>102.88899971501853</c:v>
                </c:pt>
                <c:pt idx="13">
                  <c:v>107.84411513251638</c:v>
                </c:pt>
                <c:pt idx="14">
                  <c:v>110.67611855229407</c:v>
                </c:pt>
                <c:pt idx="15">
                  <c:v>100.98318609290395</c:v>
                </c:pt>
                <c:pt idx="16">
                  <c:v>94.051011684240535</c:v>
                </c:pt>
                <c:pt idx="17">
                  <c:v>95.315616984895996</c:v>
                </c:pt>
                <c:pt idx="18">
                  <c:v>88.073525220860645</c:v>
                </c:pt>
                <c:pt idx="19">
                  <c:v>90.583143345682529</c:v>
                </c:pt>
                <c:pt idx="20">
                  <c:v>88.698703334283238</c:v>
                </c:pt>
                <c:pt idx="21">
                  <c:v>82.719435736677113</c:v>
                </c:pt>
                <c:pt idx="22">
                  <c:v>83.763180393274439</c:v>
                </c:pt>
              </c:numCache>
            </c:numRef>
          </c:val>
          <c:smooth val="0"/>
        </c:ser>
        <c:ser>
          <c:idx val="7"/>
          <c:order val="7"/>
          <c:tx>
            <c:strRef>
              <c:f>'Bruto BIS'!$B$11</c:f>
              <c:strCache>
                <c:ptCount val="1"/>
                <c:pt idx="0">
                  <c:v>Albania</c:v>
                </c:pt>
              </c:strCache>
            </c:strRef>
          </c:tx>
          <c:spPr>
            <a:ln>
              <a:solidFill>
                <a:srgbClr val="993366"/>
              </a:solidFill>
            </a:ln>
          </c:spPr>
          <c:marker>
            <c:symbol val="none"/>
          </c:marker>
          <c:cat>
            <c:strRef>
              <c:f>'Bruto BIS'!$C$3:$Y$3</c:f>
              <c:strCache>
                <c:ptCount val="23"/>
                <c:pt idx="0">
                  <c:v>2007-Q4</c:v>
                </c:pt>
                <c:pt idx="1">
                  <c:v>2008-Q1</c:v>
                </c:pt>
                <c:pt idx="2">
                  <c:v>2008-Q2</c:v>
                </c:pt>
                <c:pt idx="3">
                  <c:v>2008-Q3</c:v>
                </c:pt>
                <c:pt idx="4">
                  <c:v>2008-Q4</c:v>
                </c:pt>
                <c:pt idx="5">
                  <c:v>2009-Q1</c:v>
                </c:pt>
                <c:pt idx="6">
                  <c:v>2009-Q2</c:v>
                </c:pt>
                <c:pt idx="7">
                  <c:v>2009-Q3</c:v>
                </c:pt>
                <c:pt idx="8">
                  <c:v>2009-Q4</c:v>
                </c:pt>
                <c:pt idx="9">
                  <c:v>2010-Q1</c:v>
                </c:pt>
                <c:pt idx="10">
                  <c:v>2010-Q2</c:v>
                </c:pt>
                <c:pt idx="11">
                  <c:v>2010-Q3</c:v>
                </c:pt>
                <c:pt idx="12">
                  <c:v>2010-Q4</c:v>
                </c:pt>
                <c:pt idx="13">
                  <c:v>2011-Q1</c:v>
                </c:pt>
                <c:pt idx="14">
                  <c:v>2011-Q2</c:v>
                </c:pt>
                <c:pt idx="15">
                  <c:v>2011-Q3</c:v>
                </c:pt>
                <c:pt idx="16">
                  <c:v>2011-Q4</c:v>
                </c:pt>
                <c:pt idx="17">
                  <c:v>2012-Q1</c:v>
                </c:pt>
                <c:pt idx="18">
                  <c:v>2012-Q2</c:v>
                </c:pt>
                <c:pt idx="19">
                  <c:v>2012-Q3</c:v>
                </c:pt>
                <c:pt idx="20">
                  <c:v>2012-Q4</c:v>
                </c:pt>
                <c:pt idx="21">
                  <c:v>2013-Q1</c:v>
                </c:pt>
                <c:pt idx="22">
                  <c:v>2013-Q2</c:v>
                </c:pt>
              </c:strCache>
            </c:strRef>
          </c:cat>
          <c:val>
            <c:numRef>
              <c:f>'Bruto BIS'!$C$11:$Y$11</c:f>
              <c:numCache>
                <c:formatCode>#,#00</c:formatCode>
                <c:ptCount val="23"/>
                <c:pt idx="0">
                  <c:v>100</c:v>
                </c:pt>
                <c:pt idx="1">
                  <c:v>90.332805071315377</c:v>
                </c:pt>
                <c:pt idx="2">
                  <c:v>115.21394611727415</c:v>
                </c:pt>
                <c:pt idx="3">
                  <c:v>110.77654516640253</c:v>
                </c:pt>
                <c:pt idx="4">
                  <c:v>153.56576862123615</c:v>
                </c:pt>
                <c:pt idx="5">
                  <c:v>122.02852614896987</c:v>
                </c:pt>
                <c:pt idx="6">
                  <c:v>150.87163232963553</c:v>
                </c:pt>
                <c:pt idx="7">
                  <c:v>202.69413629160059</c:v>
                </c:pt>
                <c:pt idx="8">
                  <c:v>216.3232963549921</c:v>
                </c:pt>
                <c:pt idx="9">
                  <c:v>219.01743264659271</c:v>
                </c:pt>
                <c:pt idx="10">
                  <c:v>168.62123613312204</c:v>
                </c:pt>
                <c:pt idx="11">
                  <c:v>194.61172741679871</c:v>
                </c:pt>
                <c:pt idx="12">
                  <c:v>182.40887480190173</c:v>
                </c:pt>
                <c:pt idx="13">
                  <c:v>197.78129952456419</c:v>
                </c:pt>
                <c:pt idx="14">
                  <c:v>229.00158478605385</c:v>
                </c:pt>
                <c:pt idx="15">
                  <c:v>211.09350237717908</c:v>
                </c:pt>
                <c:pt idx="16">
                  <c:v>217.9080824088748</c:v>
                </c:pt>
                <c:pt idx="17">
                  <c:v>231.53724247226626</c:v>
                </c:pt>
                <c:pt idx="18">
                  <c:v>182.72583201267832</c:v>
                </c:pt>
                <c:pt idx="19">
                  <c:v>184.31061806656098</c:v>
                </c:pt>
                <c:pt idx="20">
                  <c:v>184.78605388272584</c:v>
                </c:pt>
                <c:pt idx="21">
                  <c:v>180.34865293185416</c:v>
                </c:pt>
                <c:pt idx="22">
                  <c:v>189.22345483359743</c:v>
                </c:pt>
              </c:numCache>
            </c:numRef>
          </c:val>
          <c:smooth val="0"/>
        </c:ser>
        <c:dLbls>
          <c:showLegendKey val="0"/>
          <c:showVal val="0"/>
          <c:showCatName val="0"/>
          <c:showSerName val="0"/>
          <c:showPercent val="0"/>
          <c:showBubbleSize val="0"/>
        </c:dLbls>
        <c:marker val="1"/>
        <c:smooth val="0"/>
        <c:axId val="74454144"/>
        <c:axId val="74756480"/>
      </c:lineChart>
      <c:catAx>
        <c:axId val="74454144"/>
        <c:scaling>
          <c:orientation val="minMax"/>
        </c:scaling>
        <c:delete val="0"/>
        <c:axPos val="b"/>
        <c:majorTickMark val="out"/>
        <c:minorTickMark val="none"/>
        <c:tickLblPos val="nextTo"/>
        <c:txPr>
          <a:bodyPr/>
          <a:lstStyle/>
          <a:p>
            <a:pPr>
              <a:defRPr lang="sr-Latn-RS"/>
            </a:pPr>
            <a:endParaRPr lang="sr-Latn-RS"/>
          </a:p>
        </c:txPr>
        <c:crossAx val="74756480"/>
        <c:crosses val="autoZero"/>
        <c:auto val="1"/>
        <c:lblAlgn val="ctr"/>
        <c:lblOffset val="100"/>
        <c:noMultiLvlLbl val="0"/>
      </c:catAx>
      <c:valAx>
        <c:axId val="74756480"/>
        <c:scaling>
          <c:orientation val="minMax"/>
          <c:max val="500"/>
        </c:scaling>
        <c:delete val="0"/>
        <c:axPos val="l"/>
        <c:majorGridlines/>
        <c:numFmt formatCode="#,##0" sourceLinked="0"/>
        <c:majorTickMark val="out"/>
        <c:minorTickMark val="none"/>
        <c:tickLblPos val="nextTo"/>
        <c:txPr>
          <a:bodyPr/>
          <a:lstStyle/>
          <a:p>
            <a:pPr>
              <a:defRPr lang="sr-Latn-RS"/>
            </a:pPr>
            <a:endParaRPr lang="sr-Latn-RS"/>
          </a:p>
        </c:txPr>
        <c:crossAx val="74454144"/>
        <c:crosses val="autoZero"/>
        <c:crossBetween val="between"/>
        <c:majorUnit val="100"/>
      </c:valAx>
      <c:spPr>
        <a:solidFill>
          <a:schemeClr val="bg1">
            <a:lumMod val="95000"/>
          </a:schemeClr>
        </a:solidFill>
        <a:ln>
          <a:noFill/>
        </a:ln>
      </c:spPr>
    </c:plotArea>
    <c:legend>
      <c:legendPos val="b"/>
      <c:layout/>
      <c:overlay val="0"/>
      <c:txPr>
        <a:bodyPr/>
        <a:lstStyle/>
        <a:p>
          <a:pPr>
            <a:defRPr lang="sr-Latn-RS"/>
          </a:pPr>
          <a:endParaRPr lang="sr-Latn-RS"/>
        </a:p>
      </c:txPr>
    </c:legend>
    <c:plotVisOnly val="1"/>
    <c:dispBlanksAs val="gap"/>
    <c:showDLblsOverMax val="0"/>
  </c:chart>
  <c:spPr>
    <a:noFill/>
    <a:ln>
      <a:noFill/>
    </a:ln>
  </c:spPr>
  <c:txPr>
    <a:bodyPr/>
    <a:lstStyle/>
    <a:p>
      <a:pPr>
        <a:defRPr sz="800">
          <a:latin typeface="Arial" pitchFamily="34" charset="0"/>
          <a:cs typeface="Arial" pitchFamily="34" charset="0"/>
        </a:defRPr>
      </a:pPr>
      <a:endParaRPr lang="sr-Latn-R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sr-Cyrl-C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'FX lending'!$C$2</c:f>
              <c:strCache>
                <c:ptCount val="1"/>
                <c:pt idx="0">
                  <c:v>Latest available data</c:v>
                </c:pt>
              </c:strCache>
            </c:strRef>
          </c:tx>
          <c:spPr>
            <a:solidFill>
              <a:srgbClr val="3366FF"/>
            </a:solidFill>
          </c:spPr>
          <c:invertIfNegative val="0"/>
          <c:cat>
            <c:strRef>
              <c:f>'FX lending'!$B$3:$B$9</c:f>
              <c:strCache>
                <c:ptCount val="7"/>
                <c:pt idx="0">
                  <c:v>Serbia</c:v>
                </c:pt>
                <c:pt idx="1">
                  <c:v>Croatia</c:v>
                </c:pt>
                <c:pt idx="2">
                  <c:v>Bosnia</c:v>
                </c:pt>
                <c:pt idx="3">
                  <c:v>Macedonia</c:v>
                </c:pt>
                <c:pt idx="4">
                  <c:v>Bulgaria</c:v>
                </c:pt>
                <c:pt idx="5">
                  <c:v>Romania</c:v>
                </c:pt>
                <c:pt idx="6">
                  <c:v>Albania</c:v>
                </c:pt>
              </c:strCache>
            </c:strRef>
          </c:cat>
          <c:val>
            <c:numRef>
              <c:f>'FX lending'!$C$3:$C$9</c:f>
              <c:numCache>
                <c:formatCode>General</c:formatCode>
                <c:ptCount val="7"/>
                <c:pt idx="0">
                  <c:v>68.14</c:v>
                </c:pt>
                <c:pt idx="1">
                  <c:v>71.2</c:v>
                </c:pt>
                <c:pt idx="2">
                  <c:v>66.8</c:v>
                </c:pt>
                <c:pt idx="3">
                  <c:v>54.3</c:v>
                </c:pt>
                <c:pt idx="4">
                  <c:v>63.5</c:v>
                </c:pt>
                <c:pt idx="5">
                  <c:v>62.3</c:v>
                </c:pt>
                <c:pt idx="6">
                  <c:v>62.4</c:v>
                </c:pt>
              </c:numCache>
            </c:numRef>
          </c:val>
        </c:ser>
        <c:dLbls>
          <c:showLegendKey val="0"/>
          <c:showVal val="0"/>
          <c:showCatName val="0"/>
          <c:showSerName val="0"/>
          <c:showPercent val="0"/>
          <c:showBubbleSize val="0"/>
        </c:dLbls>
        <c:gapWidth val="150"/>
        <c:axId val="99579008"/>
        <c:axId val="99580928"/>
      </c:barChart>
      <c:catAx>
        <c:axId val="99579008"/>
        <c:scaling>
          <c:orientation val="minMax"/>
        </c:scaling>
        <c:delete val="0"/>
        <c:axPos val="b"/>
        <c:majorTickMark val="out"/>
        <c:minorTickMark val="none"/>
        <c:tickLblPos val="nextTo"/>
        <c:crossAx val="99580928"/>
        <c:crosses val="autoZero"/>
        <c:auto val="1"/>
        <c:lblAlgn val="ctr"/>
        <c:lblOffset val="100"/>
        <c:noMultiLvlLbl val="0"/>
      </c:catAx>
      <c:valAx>
        <c:axId val="99580928"/>
        <c:scaling>
          <c:orientation val="minMax"/>
          <c:max val="100"/>
          <c:min val="0"/>
        </c:scaling>
        <c:delete val="0"/>
        <c:axPos val="l"/>
        <c:majorGridlines/>
        <c:numFmt formatCode="General" sourceLinked="1"/>
        <c:majorTickMark val="out"/>
        <c:minorTickMark val="none"/>
        <c:tickLblPos val="nextTo"/>
        <c:crossAx val="99579008"/>
        <c:crosses val="autoZero"/>
        <c:crossBetween val="between"/>
        <c:majorUnit val="20"/>
      </c:valAx>
      <c:spPr>
        <a:solidFill>
          <a:schemeClr val="bg1">
            <a:lumMod val="95000"/>
          </a:schemeClr>
        </a:solidFill>
        <a:ln>
          <a:noFill/>
        </a:ln>
      </c:spPr>
    </c:plotArea>
    <c:plotVisOnly val="1"/>
    <c:dispBlanksAs val="gap"/>
    <c:showDLblsOverMax val="0"/>
  </c:chart>
  <c:spPr>
    <a:noFill/>
    <a:ln>
      <a:noFill/>
    </a:ln>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r-Cyrl-C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757023-541E-4574-95F5-327D5D2DA0A8}" type="datetimeFigureOut">
              <a:rPr lang="sr-Cyrl-CS" smtClean="0"/>
              <a:pPr/>
              <a:t>30.10.2013</a:t>
            </a:fld>
            <a:endParaRPr lang="sr-Cyrl-C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r-Cyrl-C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Cyrl-C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r-Cyrl-C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8A18A0-0415-4634-A1EA-CD55B596272A}" type="slidenum">
              <a:rPr lang="sr-Cyrl-CS" smtClean="0"/>
              <a:pPr/>
              <a:t>‹#›</a:t>
            </a:fld>
            <a:endParaRPr lang="sr-Cyrl-CS"/>
          </a:p>
        </p:txBody>
      </p:sp>
    </p:spTree>
    <p:extLst>
      <p:ext uri="{BB962C8B-B14F-4D97-AF65-F5344CB8AC3E}">
        <p14:creationId xmlns:p14="http://schemas.microsoft.com/office/powerpoint/2010/main" val="28390288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rgbClr val="002060"/>
                </a:solidFill>
              </a:rPr>
              <a:t>In Serbia, foreign owned banks hold 74.8% of the banking sector, as well as 80% of loans and 70% of deposits</a:t>
            </a:r>
          </a:p>
          <a:p>
            <a:endParaRPr lang="sr-Cyrl-CS" dirty="0"/>
          </a:p>
        </p:txBody>
      </p:sp>
      <p:sp>
        <p:nvSpPr>
          <p:cNvPr id="4" name="Slide Number Placeholder 3"/>
          <p:cNvSpPr>
            <a:spLocks noGrp="1"/>
          </p:cNvSpPr>
          <p:nvPr>
            <p:ph type="sldNum" sz="quarter" idx="10"/>
          </p:nvPr>
        </p:nvSpPr>
        <p:spPr/>
        <p:txBody>
          <a:bodyPr/>
          <a:lstStyle/>
          <a:p>
            <a:fld id="{508A18A0-0415-4634-A1EA-CD55B596272A}" type="slidenum">
              <a:rPr lang="sr-Cyrl-CS" smtClean="0"/>
              <a:pPr/>
              <a:t>2</a:t>
            </a:fld>
            <a:endParaRPr lang="sr-Cyrl-CS"/>
          </a:p>
        </p:txBody>
      </p:sp>
    </p:spTree>
    <p:extLst>
      <p:ext uri="{BB962C8B-B14F-4D97-AF65-F5344CB8AC3E}">
        <p14:creationId xmlns:p14="http://schemas.microsoft.com/office/powerpoint/2010/main" val="11230012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rgbClr val="002060"/>
                </a:solidFill>
              </a:rPr>
              <a:t>The new set of ESRB recommendations deals with consumer protection issues, borrowers’ creditworthiness, credit growth fuelled by FX lending, internal risk management of banks, additional capital requirements, liquidity and funding as well as reciprocity and cooperation among supervisors. We were pleased to see that our measures so far coincide with ESRB recommendations. </a:t>
            </a:r>
          </a:p>
          <a:p>
            <a:endParaRPr lang="sr-Cyrl-CS" dirty="0"/>
          </a:p>
        </p:txBody>
      </p:sp>
      <p:sp>
        <p:nvSpPr>
          <p:cNvPr id="4" name="Slide Number Placeholder 3"/>
          <p:cNvSpPr>
            <a:spLocks noGrp="1"/>
          </p:cNvSpPr>
          <p:nvPr>
            <p:ph type="sldNum" sz="quarter" idx="10"/>
          </p:nvPr>
        </p:nvSpPr>
        <p:spPr/>
        <p:txBody>
          <a:bodyPr/>
          <a:lstStyle/>
          <a:p>
            <a:fld id="{508A18A0-0415-4634-A1EA-CD55B596272A}" type="slidenum">
              <a:rPr lang="sr-Cyrl-CS" smtClean="0"/>
              <a:t>6</a:t>
            </a:fld>
            <a:endParaRPr lang="sr-Cyrl-CS"/>
          </a:p>
        </p:txBody>
      </p:sp>
    </p:spTree>
    <p:extLst>
      <p:ext uri="{BB962C8B-B14F-4D97-AF65-F5344CB8AC3E}">
        <p14:creationId xmlns:p14="http://schemas.microsoft.com/office/powerpoint/2010/main" val="20812738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rgbClr val="002060"/>
                </a:solidFill>
              </a:rPr>
              <a:t>Although conservative approach to supervision was strongly criticized throughout the credit boom, it appeared to be most useful if not the only defense mechanism for the banks during the crisis period and on going weak economic </a:t>
            </a:r>
            <a:r>
              <a:rPr lang="en-US" smtClean="0">
                <a:solidFill>
                  <a:srgbClr val="002060"/>
                </a:solidFill>
              </a:rPr>
              <a:t>recovery.</a:t>
            </a:r>
            <a:endParaRPr lang="x-none" smtClean="0">
              <a:solidFill>
                <a:srgbClr val="002060"/>
              </a:solidFill>
            </a:endParaRPr>
          </a:p>
          <a:p>
            <a:endParaRPr lang="sr-Cyrl-CS" dirty="0"/>
          </a:p>
        </p:txBody>
      </p:sp>
      <p:sp>
        <p:nvSpPr>
          <p:cNvPr id="4" name="Slide Number Placeholder 3"/>
          <p:cNvSpPr>
            <a:spLocks noGrp="1"/>
          </p:cNvSpPr>
          <p:nvPr>
            <p:ph type="sldNum" sz="quarter" idx="10"/>
          </p:nvPr>
        </p:nvSpPr>
        <p:spPr/>
        <p:txBody>
          <a:bodyPr/>
          <a:lstStyle/>
          <a:p>
            <a:fld id="{508A18A0-0415-4634-A1EA-CD55B596272A}" type="slidenum">
              <a:rPr lang="sr-Cyrl-CS" smtClean="0"/>
              <a:pPr/>
              <a:t>7</a:t>
            </a:fld>
            <a:endParaRPr lang="sr-Cyrl-CS"/>
          </a:p>
        </p:txBody>
      </p:sp>
    </p:spTree>
    <p:extLst>
      <p:ext uri="{BB962C8B-B14F-4D97-AF65-F5344CB8AC3E}">
        <p14:creationId xmlns:p14="http://schemas.microsoft.com/office/powerpoint/2010/main" val="42027491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003366"/>
        </a:solidFill>
        <a:effectLst/>
      </p:bgPr>
    </p:bg>
    <p:spTree>
      <p:nvGrpSpPr>
        <p:cNvPr id="1" name=""/>
        <p:cNvGrpSpPr/>
        <p:nvPr/>
      </p:nvGrpSpPr>
      <p:grpSpPr>
        <a:xfrm>
          <a:off x="0" y="0"/>
          <a:ext cx="0" cy="0"/>
          <a:chOff x="0" y="0"/>
          <a:chExt cx="0" cy="0"/>
        </a:xfrm>
      </p:grpSpPr>
      <p:pic>
        <p:nvPicPr>
          <p:cNvPr id="4104" name="Picture 8" descr="8-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101" name="Rectangle 5"/>
          <p:cNvSpPr>
            <a:spLocks noGrp="1" noChangeArrowheads="1"/>
          </p:cNvSpPr>
          <p:nvPr>
            <p:ph type="ctrTitle"/>
          </p:nvPr>
        </p:nvSpPr>
        <p:spPr>
          <a:xfrm>
            <a:off x="76200" y="5257800"/>
            <a:ext cx="7239000" cy="1447800"/>
          </a:xfrm>
        </p:spPr>
        <p:txBody>
          <a:bodyPr anchor="b"/>
          <a:lstStyle>
            <a:lvl1pPr algn="l">
              <a:defRPr sz="1400">
                <a:solidFill>
                  <a:schemeClr val="bg1"/>
                </a:solidFill>
              </a:defRPr>
            </a:lvl1pPr>
          </a:lstStyle>
          <a:p>
            <a:pPr lvl="0"/>
            <a:r>
              <a:rPr lang="en-US" noProof="0" smtClean="0"/>
              <a:t>Click to edit Master title style</a:t>
            </a:r>
            <a:endParaRPr lang="sr-Latn-CS" noProof="0" smtClean="0"/>
          </a:p>
        </p:txBody>
      </p:sp>
      <p:sp>
        <p:nvSpPr>
          <p:cNvPr id="4106" name="Rectangle 10"/>
          <p:cNvSpPr>
            <a:spLocks noGrp="1" noChangeArrowheads="1"/>
          </p:cNvSpPr>
          <p:nvPr>
            <p:ph type="subTitle" sz="quarter" idx="1"/>
          </p:nvPr>
        </p:nvSpPr>
        <p:spPr>
          <a:xfrm>
            <a:off x="76200" y="1828800"/>
            <a:ext cx="7315200" cy="1752600"/>
          </a:xfrm>
        </p:spPr>
        <p:txBody>
          <a:bodyPr/>
          <a:lstStyle>
            <a:lvl1pPr marL="0" indent="0">
              <a:buFontTx/>
              <a:buNone/>
              <a:defRPr sz="2400" b="1">
                <a:solidFill>
                  <a:schemeClr val="bg1"/>
                </a:solidFill>
                <a:latin typeface="Tahoma" pitchFamily="34" charset="0"/>
              </a:defRPr>
            </a:lvl1pPr>
          </a:lstStyle>
          <a:p>
            <a:pPr lvl="0"/>
            <a:r>
              <a:rPr lang="en-US" noProof="0" smtClean="0"/>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R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4" name="Date Placeholder 3"/>
          <p:cNvSpPr>
            <a:spLocks noGrp="1"/>
          </p:cNvSpPr>
          <p:nvPr>
            <p:ph type="dt" sz="half" idx="10"/>
          </p:nvPr>
        </p:nvSpPr>
        <p:spPr/>
        <p:txBody>
          <a:bodyPr/>
          <a:lstStyle>
            <a:lvl1pPr>
              <a:defRPr/>
            </a:lvl1pPr>
          </a:lstStyle>
          <a:p>
            <a:fld id="{1D8BD707-D9CF-40AE-B4C6-C98DA3205C09}" type="datetimeFigureOut">
              <a:rPr lang="en-US" smtClean="0"/>
              <a:pPr/>
              <a:t>10/30/2013</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9087397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100" y="0"/>
            <a:ext cx="2247900" cy="6324600"/>
          </a:xfrm>
        </p:spPr>
        <p:txBody>
          <a:bodyPr vert="eaVert"/>
          <a:lstStyle/>
          <a:p>
            <a:r>
              <a:rPr lang="en-US" smtClean="0"/>
              <a:t>Click to edit Master title style</a:t>
            </a:r>
            <a:endParaRPr lang="sr-Latn-RS"/>
          </a:p>
        </p:txBody>
      </p:sp>
      <p:sp>
        <p:nvSpPr>
          <p:cNvPr id="3" name="Vertical Text Placeholder 2"/>
          <p:cNvSpPr>
            <a:spLocks noGrp="1"/>
          </p:cNvSpPr>
          <p:nvPr>
            <p:ph type="body" orient="vert" idx="1"/>
          </p:nvPr>
        </p:nvSpPr>
        <p:spPr>
          <a:xfrm>
            <a:off x="152400" y="0"/>
            <a:ext cx="6591300" cy="6324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4" name="Date Placeholder 3"/>
          <p:cNvSpPr>
            <a:spLocks noGrp="1"/>
          </p:cNvSpPr>
          <p:nvPr>
            <p:ph type="dt" sz="half" idx="10"/>
          </p:nvPr>
        </p:nvSpPr>
        <p:spPr/>
        <p:txBody>
          <a:bodyPr/>
          <a:lstStyle>
            <a:lvl1pPr>
              <a:defRPr/>
            </a:lvl1pPr>
          </a:lstStyle>
          <a:p>
            <a:fld id="{1D8BD707-D9CF-40AE-B4C6-C98DA3205C09}" type="datetimeFigureOut">
              <a:rPr lang="en-US" smtClean="0"/>
              <a:pPr/>
              <a:t>10/30/2013</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655374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003366"/>
        </a:solidFill>
        <a:effectLst/>
      </p:bgPr>
    </p:bg>
    <p:spTree>
      <p:nvGrpSpPr>
        <p:cNvPr id="1" name=""/>
        <p:cNvGrpSpPr/>
        <p:nvPr/>
      </p:nvGrpSpPr>
      <p:grpSpPr>
        <a:xfrm>
          <a:off x="0" y="0"/>
          <a:ext cx="0" cy="0"/>
          <a:chOff x="0" y="0"/>
          <a:chExt cx="0" cy="0"/>
        </a:xfrm>
      </p:grpSpPr>
      <p:pic>
        <p:nvPicPr>
          <p:cNvPr id="4104" name="Picture 8" descr="8-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101" name="Rectangle 5"/>
          <p:cNvSpPr>
            <a:spLocks noGrp="1" noChangeArrowheads="1"/>
          </p:cNvSpPr>
          <p:nvPr>
            <p:ph type="ctrTitle"/>
          </p:nvPr>
        </p:nvSpPr>
        <p:spPr>
          <a:xfrm>
            <a:off x="76200" y="5257800"/>
            <a:ext cx="7239000" cy="1447800"/>
          </a:xfrm>
        </p:spPr>
        <p:txBody>
          <a:bodyPr anchor="b"/>
          <a:lstStyle>
            <a:lvl1pPr algn="l">
              <a:defRPr sz="1400">
                <a:solidFill>
                  <a:schemeClr val="bg1"/>
                </a:solidFill>
              </a:defRPr>
            </a:lvl1pPr>
          </a:lstStyle>
          <a:p>
            <a:pPr lvl="0"/>
            <a:r>
              <a:rPr lang="en-US" noProof="0" smtClean="0"/>
              <a:t>Click to edit Master title style</a:t>
            </a:r>
            <a:endParaRPr lang="sr-Latn-CS" noProof="0" smtClean="0"/>
          </a:p>
        </p:txBody>
      </p:sp>
      <p:sp>
        <p:nvSpPr>
          <p:cNvPr id="4106" name="Rectangle 10"/>
          <p:cNvSpPr>
            <a:spLocks noGrp="1" noChangeArrowheads="1"/>
          </p:cNvSpPr>
          <p:nvPr>
            <p:ph type="subTitle" sz="quarter" idx="1"/>
          </p:nvPr>
        </p:nvSpPr>
        <p:spPr>
          <a:xfrm>
            <a:off x="76200" y="1828800"/>
            <a:ext cx="7315200" cy="1752600"/>
          </a:xfrm>
        </p:spPr>
        <p:txBody>
          <a:bodyPr/>
          <a:lstStyle>
            <a:lvl1pPr marL="0" indent="0">
              <a:buFontTx/>
              <a:buNone/>
              <a:defRPr sz="2400" b="1">
                <a:solidFill>
                  <a:schemeClr val="bg1"/>
                </a:solidFill>
                <a:latin typeface="Tahoma" pitchFamily="34" charset="0"/>
              </a:defRPr>
            </a:lvl1pPr>
          </a:lstStyle>
          <a:p>
            <a:pPr lvl="0"/>
            <a:r>
              <a:rPr lang="en-US" noProof="0" smtClean="0"/>
              <a:t>Click to edit Master subtitle style</a:t>
            </a:r>
          </a:p>
        </p:txBody>
      </p:sp>
    </p:spTree>
    <p:extLst>
      <p:ext uri="{BB962C8B-B14F-4D97-AF65-F5344CB8AC3E}">
        <p14:creationId xmlns:p14="http://schemas.microsoft.com/office/powerpoint/2010/main" val="34291358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76400" y="0"/>
            <a:ext cx="7467600" cy="1219200"/>
          </a:xfrm>
        </p:spPr>
        <p:txBody>
          <a:bodyPr/>
          <a:lstStyle/>
          <a:p>
            <a:r>
              <a:rPr lang="en-US" smtClean="0"/>
              <a:t>Click to edit Master title style</a:t>
            </a:r>
            <a:endParaRPr lang="sr-Latn-R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4" name="Date Placeholder 3"/>
          <p:cNvSpPr>
            <a:spLocks noGrp="1"/>
          </p:cNvSpPr>
          <p:nvPr>
            <p:ph type="dt" sz="half" idx="10"/>
          </p:nvPr>
        </p:nvSpPr>
        <p:spPr/>
        <p:txBody>
          <a:bodyPr/>
          <a:lstStyle>
            <a:lvl1pPr>
              <a:defRPr/>
            </a:lvl1pPr>
          </a:lstStyle>
          <a:p>
            <a:fld id="{1D8BD707-D9CF-40AE-B4C6-C98DA3205C09}" type="datetimeFigureOut">
              <a:rPr lang="en-US" smtClean="0">
                <a:solidFill>
                  <a:srgbClr val="000000"/>
                </a:solidFill>
              </a:rPr>
              <a:pPr/>
              <a:t>10/30/2013</a:t>
            </a:fld>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B6F15528-21DE-4FAA-801E-634DDDAF4B2B}"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2728734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sr-Latn-R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1D8BD707-D9CF-40AE-B4C6-C98DA3205C09}" type="datetimeFigureOut">
              <a:rPr lang="en-US" smtClean="0">
                <a:solidFill>
                  <a:srgbClr val="000000"/>
                </a:solidFill>
              </a:rPr>
              <a:pPr/>
              <a:t>10/30/2013</a:t>
            </a:fld>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B6F15528-21DE-4FAA-801E-634DDDAF4B2B}"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565452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RS"/>
          </a:p>
        </p:txBody>
      </p:sp>
      <p:sp>
        <p:nvSpPr>
          <p:cNvPr id="3" name="Content Placeholder 2"/>
          <p:cNvSpPr>
            <a:spLocks noGrp="1"/>
          </p:cNvSpPr>
          <p:nvPr>
            <p:ph sz="half" idx="1"/>
          </p:nvPr>
        </p:nvSpPr>
        <p:spPr>
          <a:xfrm>
            <a:off x="152400" y="1371600"/>
            <a:ext cx="32004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4" name="Content Placeholder 3"/>
          <p:cNvSpPr>
            <a:spLocks noGrp="1"/>
          </p:cNvSpPr>
          <p:nvPr>
            <p:ph sz="half" idx="2"/>
          </p:nvPr>
        </p:nvSpPr>
        <p:spPr>
          <a:xfrm>
            <a:off x="3505200" y="1371600"/>
            <a:ext cx="32004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5" name="Date Placeholder 4"/>
          <p:cNvSpPr>
            <a:spLocks noGrp="1"/>
          </p:cNvSpPr>
          <p:nvPr>
            <p:ph type="dt" sz="half" idx="10"/>
          </p:nvPr>
        </p:nvSpPr>
        <p:spPr/>
        <p:txBody>
          <a:bodyPr/>
          <a:lstStyle>
            <a:lvl1pPr>
              <a:defRPr/>
            </a:lvl1pPr>
          </a:lstStyle>
          <a:p>
            <a:fld id="{1D8BD707-D9CF-40AE-B4C6-C98DA3205C09}" type="datetimeFigureOut">
              <a:rPr lang="en-US" smtClean="0">
                <a:solidFill>
                  <a:srgbClr val="000000"/>
                </a:solidFill>
              </a:rPr>
              <a:pPr/>
              <a:t>10/30/2013</a:t>
            </a:fld>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B6F15528-21DE-4FAA-801E-634DDDAF4B2B}"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7192694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sr-Latn-R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7" name="Date Placeholder 6"/>
          <p:cNvSpPr>
            <a:spLocks noGrp="1"/>
          </p:cNvSpPr>
          <p:nvPr>
            <p:ph type="dt" sz="half" idx="10"/>
          </p:nvPr>
        </p:nvSpPr>
        <p:spPr/>
        <p:txBody>
          <a:bodyPr/>
          <a:lstStyle>
            <a:lvl1pPr>
              <a:defRPr/>
            </a:lvl1pPr>
          </a:lstStyle>
          <a:p>
            <a:fld id="{1D8BD707-D9CF-40AE-B4C6-C98DA3205C09}" type="datetimeFigureOut">
              <a:rPr lang="en-US" smtClean="0">
                <a:solidFill>
                  <a:srgbClr val="000000"/>
                </a:solidFill>
              </a:rPr>
              <a:pPr/>
              <a:t>10/30/2013</a:t>
            </a:fld>
            <a:endParaRPr 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B6F15528-21DE-4FAA-801E-634DDDAF4B2B}"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7242838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RS"/>
          </a:p>
        </p:txBody>
      </p:sp>
      <p:sp>
        <p:nvSpPr>
          <p:cNvPr id="3" name="Date Placeholder 2"/>
          <p:cNvSpPr>
            <a:spLocks noGrp="1"/>
          </p:cNvSpPr>
          <p:nvPr>
            <p:ph type="dt" sz="half" idx="10"/>
          </p:nvPr>
        </p:nvSpPr>
        <p:spPr/>
        <p:txBody>
          <a:bodyPr/>
          <a:lstStyle>
            <a:lvl1pPr>
              <a:defRPr/>
            </a:lvl1pPr>
          </a:lstStyle>
          <a:p>
            <a:fld id="{1D8BD707-D9CF-40AE-B4C6-C98DA3205C09}" type="datetimeFigureOut">
              <a:rPr lang="en-US" smtClean="0">
                <a:solidFill>
                  <a:srgbClr val="000000"/>
                </a:solidFill>
              </a:rPr>
              <a:pPr/>
              <a:t>10/30/2013</a:t>
            </a:fld>
            <a:endParaRPr 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B6F15528-21DE-4FAA-801E-634DDDAF4B2B}"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3198466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1D8BD707-D9CF-40AE-B4C6-C98DA3205C09}" type="datetimeFigureOut">
              <a:rPr lang="en-US" smtClean="0">
                <a:solidFill>
                  <a:srgbClr val="000000"/>
                </a:solidFill>
              </a:rPr>
              <a:pPr/>
              <a:t>10/30/2013</a:t>
            </a:fld>
            <a:endParaRPr 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B6F15528-21DE-4FAA-801E-634DDDAF4B2B}"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0071051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sr-Latn-R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1D8BD707-D9CF-40AE-B4C6-C98DA3205C09}" type="datetimeFigureOut">
              <a:rPr lang="en-US" smtClean="0">
                <a:solidFill>
                  <a:srgbClr val="000000"/>
                </a:solidFill>
              </a:rPr>
              <a:pPr/>
              <a:t>10/30/2013</a:t>
            </a:fld>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B6F15528-21DE-4FAA-801E-634DDDAF4B2B}"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77071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76400" y="0"/>
            <a:ext cx="7467600" cy="1219200"/>
          </a:xfrm>
        </p:spPr>
        <p:txBody>
          <a:bodyPr/>
          <a:lstStyle/>
          <a:p>
            <a:r>
              <a:rPr lang="en-US" smtClean="0"/>
              <a:t>Click to edit Master title style</a:t>
            </a:r>
            <a:endParaRPr lang="sr-Latn-R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4" name="Date Placeholder 3"/>
          <p:cNvSpPr>
            <a:spLocks noGrp="1"/>
          </p:cNvSpPr>
          <p:nvPr>
            <p:ph type="dt" sz="half" idx="10"/>
          </p:nvPr>
        </p:nvSpPr>
        <p:spPr/>
        <p:txBody>
          <a:bodyPr/>
          <a:lstStyle>
            <a:lvl1pPr>
              <a:defRPr/>
            </a:lvl1pPr>
          </a:lstStyle>
          <a:p>
            <a:fld id="{1D8BD707-D9CF-40AE-B4C6-C98DA3205C09}" type="datetimeFigureOut">
              <a:rPr lang="en-US" smtClean="0"/>
              <a:pPr/>
              <a:t>10/30/2013</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71121371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sr-Latn-R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sr-Latn-R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1D8BD707-D9CF-40AE-B4C6-C98DA3205C09}" type="datetimeFigureOut">
              <a:rPr lang="en-US" smtClean="0">
                <a:solidFill>
                  <a:srgbClr val="000000"/>
                </a:solidFill>
              </a:rPr>
              <a:pPr/>
              <a:t>10/30/2013</a:t>
            </a:fld>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B6F15528-21DE-4FAA-801E-634DDDAF4B2B}"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8118193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R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4" name="Date Placeholder 3"/>
          <p:cNvSpPr>
            <a:spLocks noGrp="1"/>
          </p:cNvSpPr>
          <p:nvPr>
            <p:ph type="dt" sz="half" idx="10"/>
          </p:nvPr>
        </p:nvSpPr>
        <p:spPr/>
        <p:txBody>
          <a:bodyPr/>
          <a:lstStyle>
            <a:lvl1pPr>
              <a:defRPr/>
            </a:lvl1pPr>
          </a:lstStyle>
          <a:p>
            <a:fld id="{1D8BD707-D9CF-40AE-B4C6-C98DA3205C09}" type="datetimeFigureOut">
              <a:rPr lang="en-US" smtClean="0">
                <a:solidFill>
                  <a:srgbClr val="000000"/>
                </a:solidFill>
              </a:rPr>
              <a:pPr/>
              <a:t>10/30/2013</a:t>
            </a:fld>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B6F15528-21DE-4FAA-801E-634DDDAF4B2B}"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1994357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100" y="0"/>
            <a:ext cx="2247900" cy="6324600"/>
          </a:xfrm>
        </p:spPr>
        <p:txBody>
          <a:bodyPr vert="eaVert"/>
          <a:lstStyle/>
          <a:p>
            <a:r>
              <a:rPr lang="en-US" smtClean="0"/>
              <a:t>Click to edit Master title style</a:t>
            </a:r>
            <a:endParaRPr lang="sr-Latn-RS"/>
          </a:p>
        </p:txBody>
      </p:sp>
      <p:sp>
        <p:nvSpPr>
          <p:cNvPr id="3" name="Vertical Text Placeholder 2"/>
          <p:cNvSpPr>
            <a:spLocks noGrp="1"/>
          </p:cNvSpPr>
          <p:nvPr>
            <p:ph type="body" orient="vert" idx="1"/>
          </p:nvPr>
        </p:nvSpPr>
        <p:spPr>
          <a:xfrm>
            <a:off x="152400" y="0"/>
            <a:ext cx="6591300" cy="6324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4" name="Date Placeholder 3"/>
          <p:cNvSpPr>
            <a:spLocks noGrp="1"/>
          </p:cNvSpPr>
          <p:nvPr>
            <p:ph type="dt" sz="half" idx="10"/>
          </p:nvPr>
        </p:nvSpPr>
        <p:spPr/>
        <p:txBody>
          <a:bodyPr/>
          <a:lstStyle>
            <a:lvl1pPr>
              <a:defRPr/>
            </a:lvl1pPr>
          </a:lstStyle>
          <a:p>
            <a:fld id="{1D8BD707-D9CF-40AE-B4C6-C98DA3205C09}" type="datetimeFigureOut">
              <a:rPr lang="en-US" smtClean="0">
                <a:solidFill>
                  <a:srgbClr val="000000"/>
                </a:solidFill>
              </a:rPr>
              <a:pPr/>
              <a:t>10/30/2013</a:t>
            </a:fld>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B6F15528-21DE-4FAA-801E-634DDDAF4B2B}"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990264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sr-Latn-R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1D8BD707-D9CF-40AE-B4C6-C98DA3205C09}" type="datetimeFigureOut">
              <a:rPr lang="en-US" smtClean="0"/>
              <a:pPr/>
              <a:t>10/30/2013</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903888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RS"/>
          </a:p>
        </p:txBody>
      </p:sp>
      <p:sp>
        <p:nvSpPr>
          <p:cNvPr id="3" name="Content Placeholder 2"/>
          <p:cNvSpPr>
            <a:spLocks noGrp="1"/>
          </p:cNvSpPr>
          <p:nvPr>
            <p:ph sz="half" idx="1"/>
          </p:nvPr>
        </p:nvSpPr>
        <p:spPr>
          <a:xfrm>
            <a:off x="152400" y="1371600"/>
            <a:ext cx="32004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4" name="Content Placeholder 3"/>
          <p:cNvSpPr>
            <a:spLocks noGrp="1"/>
          </p:cNvSpPr>
          <p:nvPr>
            <p:ph sz="half" idx="2"/>
          </p:nvPr>
        </p:nvSpPr>
        <p:spPr>
          <a:xfrm>
            <a:off x="3505200" y="1371600"/>
            <a:ext cx="32004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5" name="Date Placeholder 4"/>
          <p:cNvSpPr>
            <a:spLocks noGrp="1"/>
          </p:cNvSpPr>
          <p:nvPr>
            <p:ph type="dt" sz="half" idx="10"/>
          </p:nvPr>
        </p:nvSpPr>
        <p:spPr/>
        <p:txBody>
          <a:bodyPr/>
          <a:lstStyle>
            <a:lvl1pPr>
              <a:defRPr/>
            </a:lvl1pPr>
          </a:lstStyle>
          <a:p>
            <a:fld id="{1D8BD707-D9CF-40AE-B4C6-C98DA3205C09}" type="datetimeFigureOut">
              <a:rPr lang="en-US" smtClean="0"/>
              <a:pPr/>
              <a:t>10/30/2013</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755697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sr-Latn-R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7" name="Date Placeholder 6"/>
          <p:cNvSpPr>
            <a:spLocks noGrp="1"/>
          </p:cNvSpPr>
          <p:nvPr>
            <p:ph type="dt" sz="half" idx="10"/>
          </p:nvPr>
        </p:nvSpPr>
        <p:spPr/>
        <p:txBody>
          <a:bodyPr/>
          <a:lstStyle>
            <a:lvl1pPr>
              <a:defRPr/>
            </a:lvl1pPr>
          </a:lstStyle>
          <a:p>
            <a:fld id="{1D8BD707-D9CF-40AE-B4C6-C98DA3205C09}" type="datetimeFigureOut">
              <a:rPr lang="en-US" smtClean="0"/>
              <a:pPr/>
              <a:t>10/30/2013</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983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RS"/>
          </a:p>
        </p:txBody>
      </p:sp>
      <p:sp>
        <p:nvSpPr>
          <p:cNvPr id="3" name="Date Placeholder 2"/>
          <p:cNvSpPr>
            <a:spLocks noGrp="1"/>
          </p:cNvSpPr>
          <p:nvPr>
            <p:ph type="dt" sz="half" idx="10"/>
          </p:nvPr>
        </p:nvSpPr>
        <p:spPr/>
        <p:txBody>
          <a:bodyPr/>
          <a:lstStyle>
            <a:lvl1pPr>
              <a:defRPr/>
            </a:lvl1pPr>
          </a:lstStyle>
          <a:p>
            <a:fld id="{1D8BD707-D9CF-40AE-B4C6-C98DA3205C09}" type="datetimeFigureOut">
              <a:rPr lang="en-US" smtClean="0"/>
              <a:pPr/>
              <a:t>10/30/2013</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209918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1D8BD707-D9CF-40AE-B4C6-C98DA3205C09}" type="datetimeFigureOut">
              <a:rPr lang="en-US" smtClean="0"/>
              <a:pPr/>
              <a:t>10/30/2013</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41997198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sr-Latn-R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1D8BD707-D9CF-40AE-B4C6-C98DA3205C09}" type="datetimeFigureOut">
              <a:rPr lang="en-US" smtClean="0"/>
              <a:pPr/>
              <a:t>10/30/2013</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41162534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sr-Latn-R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sr-Latn-R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1D8BD707-D9CF-40AE-B4C6-C98DA3205C09}" type="datetimeFigureOut">
              <a:rPr lang="en-US" smtClean="0"/>
              <a:pPr/>
              <a:t>10/30/2013</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578440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55" name="Picture 31" descr="8-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1042" name="Rectangle 18"/>
          <p:cNvSpPr>
            <a:spLocks noGrp="1" noChangeArrowheads="1"/>
          </p:cNvSpPr>
          <p:nvPr>
            <p:ph type="title"/>
          </p:nvPr>
        </p:nvSpPr>
        <p:spPr bwMode="auto">
          <a:xfrm>
            <a:off x="1905000" y="0"/>
            <a:ext cx="72390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sr-Cyrl-CS" smtClean="0"/>
              <a:t>Наслов слајда</a:t>
            </a:r>
            <a:endParaRPr lang="en-US" smtClean="0"/>
          </a:p>
        </p:txBody>
      </p:sp>
      <p:sp>
        <p:nvSpPr>
          <p:cNvPr id="1043" name="Rectangle 19"/>
          <p:cNvSpPr>
            <a:spLocks noGrp="1" noChangeArrowheads="1"/>
          </p:cNvSpPr>
          <p:nvPr>
            <p:ph type="body" idx="1"/>
          </p:nvPr>
        </p:nvSpPr>
        <p:spPr bwMode="auto">
          <a:xfrm>
            <a:off x="152400" y="1371600"/>
            <a:ext cx="6553200"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smtClean="0"/>
          </a:p>
        </p:txBody>
      </p:sp>
      <p:sp>
        <p:nvSpPr>
          <p:cNvPr id="1048" name="Rectangle 24"/>
          <p:cNvSpPr>
            <a:spLocks noChangeArrowheads="1"/>
          </p:cNvSpPr>
          <p:nvPr/>
        </p:nvSpPr>
        <p:spPr bwMode="auto">
          <a:xfrm>
            <a:off x="7848600" y="6553200"/>
            <a:ext cx="381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a:fld id="{DFA74270-A4E9-44E2-8310-D797899F1807}" type="slidenum">
              <a:rPr lang="en-US" sz="1200">
                <a:solidFill>
                  <a:srgbClr val="DDDDDD"/>
                </a:solidFill>
              </a:rPr>
              <a:pPr algn="r"/>
              <a:t>‹#›</a:t>
            </a:fld>
            <a:endParaRPr lang="en-US" sz="1200">
              <a:solidFill>
                <a:srgbClr val="DDDDDD"/>
              </a:solidFill>
            </a:endParaRPr>
          </a:p>
        </p:txBody>
      </p:sp>
      <p:sp>
        <p:nvSpPr>
          <p:cNvPr id="1050" name="Rectangle 26"/>
          <p:cNvSpPr>
            <a:spLocks noChangeArrowheads="1"/>
          </p:cNvSpPr>
          <p:nvPr/>
        </p:nvSpPr>
        <p:spPr bwMode="auto">
          <a:xfrm>
            <a:off x="6705600" y="6553200"/>
            <a:ext cx="1981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solidFill>
                <a:srgbClr val="DDDDDD"/>
              </a:solidFill>
              <a:latin typeface="Arial" charset="0"/>
            </a:endParaRPr>
          </a:p>
        </p:txBody>
      </p:sp>
      <p:sp>
        <p:nvSpPr>
          <p:cNvPr id="1051" name="Rectangle 27"/>
          <p:cNvSpPr>
            <a:spLocks noGrp="1" noChangeArrowheads="1"/>
          </p:cNvSpPr>
          <p:nvPr>
            <p:ph type="dt" sz="half" idx="2"/>
          </p:nvPr>
        </p:nvSpPr>
        <p:spPr bwMode="auto">
          <a:xfrm>
            <a:off x="6781800" y="6400800"/>
            <a:ext cx="15240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fld id="{1D8BD707-D9CF-40AE-B4C6-C98DA3205C09}" type="datetimeFigureOut">
              <a:rPr lang="en-US" smtClean="0"/>
              <a:pPr/>
              <a:t>10/30/2013</a:t>
            </a:fld>
            <a:endParaRPr lang="en-US"/>
          </a:p>
        </p:txBody>
      </p:sp>
      <p:sp>
        <p:nvSpPr>
          <p:cNvPr id="1052" name="Rectangle 28"/>
          <p:cNvSpPr>
            <a:spLocks noGrp="1" noChangeArrowheads="1"/>
          </p:cNvSpPr>
          <p:nvPr>
            <p:ph type="ftr" sz="quarter" idx="3"/>
          </p:nvPr>
        </p:nvSpPr>
        <p:spPr bwMode="auto">
          <a:xfrm>
            <a:off x="76200" y="6400800"/>
            <a:ext cx="66294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mn-lt"/>
              </a:defRPr>
            </a:lvl1pPr>
          </a:lstStyle>
          <a:p>
            <a:endParaRPr lang="en-US"/>
          </a:p>
        </p:txBody>
      </p:sp>
      <p:sp>
        <p:nvSpPr>
          <p:cNvPr id="1054" name="Rectangle 30"/>
          <p:cNvSpPr>
            <a:spLocks noGrp="1" noChangeArrowheads="1"/>
          </p:cNvSpPr>
          <p:nvPr>
            <p:ph type="sldNum" sz="quarter" idx="4"/>
          </p:nvPr>
        </p:nvSpPr>
        <p:spPr bwMode="auto">
          <a:xfrm>
            <a:off x="8382000" y="6400800"/>
            <a:ext cx="6858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mn-lt"/>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r" rtl="0" eaLnBrk="1" fontAlgn="base" hangingPunct="1">
        <a:spcBef>
          <a:spcPct val="0"/>
        </a:spcBef>
        <a:spcAft>
          <a:spcPct val="0"/>
        </a:spcAft>
        <a:defRPr sz="2800" b="1">
          <a:solidFill>
            <a:srgbClr val="000066"/>
          </a:solidFill>
          <a:latin typeface="+mj-lt"/>
          <a:ea typeface="+mj-ea"/>
          <a:cs typeface="+mj-cs"/>
        </a:defRPr>
      </a:lvl1pPr>
      <a:lvl2pPr algn="r" rtl="0" eaLnBrk="1" fontAlgn="base" hangingPunct="1">
        <a:spcBef>
          <a:spcPct val="0"/>
        </a:spcBef>
        <a:spcAft>
          <a:spcPct val="0"/>
        </a:spcAft>
        <a:defRPr sz="2800" b="1">
          <a:solidFill>
            <a:srgbClr val="000066"/>
          </a:solidFill>
          <a:latin typeface="Tahoma" pitchFamily="34" charset="0"/>
        </a:defRPr>
      </a:lvl2pPr>
      <a:lvl3pPr algn="r" rtl="0" eaLnBrk="1" fontAlgn="base" hangingPunct="1">
        <a:spcBef>
          <a:spcPct val="0"/>
        </a:spcBef>
        <a:spcAft>
          <a:spcPct val="0"/>
        </a:spcAft>
        <a:defRPr sz="2800" b="1">
          <a:solidFill>
            <a:srgbClr val="000066"/>
          </a:solidFill>
          <a:latin typeface="Tahoma" pitchFamily="34" charset="0"/>
        </a:defRPr>
      </a:lvl3pPr>
      <a:lvl4pPr algn="r" rtl="0" eaLnBrk="1" fontAlgn="base" hangingPunct="1">
        <a:spcBef>
          <a:spcPct val="0"/>
        </a:spcBef>
        <a:spcAft>
          <a:spcPct val="0"/>
        </a:spcAft>
        <a:defRPr sz="2800" b="1">
          <a:solidFill>
            <a:srgbClr val="000066"/>
          </a:solidFill>
          <a:latin typeface="Tahoma" pitchFamily="34" charset="0"/>
        </a:defRPr>
      </a:lvl4pPr>
      <a:lvl5pPr algn="r" rtl="0" eaLnBrk="1" fontAlgn="base" hangingPunct="1">
        <a:spcBef>
          <a:spcPct val="0"/>
        </a:spcBef>
        <a:spcAft>
          <a:spcPct val="0"/>
        </a:spcAft>
        <a:defRPr sz="2800" b="1">
          <a:solidFill>
            <a:srgbClr val="000066"/>
          </a:solidFill>
          <a:latin typeface="Tahoma" pitchFamily="34" charset="0"/>
        </a:defRPr>
      </a:lvl5pPr>
      <a:lvl6pPr marL="457200" algn="r" rtl="0" eaLnBrk="1" fontAlgn="base" hangingPunct="1">
        <a:spcBef>
          <a:spcPct val="0"/>
        </a:spcBef>
        <a:spcAft>
          <a:spcPct val="0"/>
        </a:spcAft>
        <a:defRPr sz="2800" b="1">
          <a:solidFill>
            <a:srgbClr val="000066"/>
          </a:solidFill>
          <a:latin typeface="Tahoma" pitchFamily="34" charset="0"/>
        </a:defRPr>
      </a:lvl6pPr>
      <a:lvl7pPr marL="914400" algn="r" rtl="0" eaLnBrk="1" fontAlgn="base" hangingPunct="1">
        <a:spcBef>
          <a:spcPct val="0"/>
        </a:spcBef>
        <a:spcAft>
          <a:spcPct val="0"/>
        </a:spcAft>
        <a:defRPr sz="2800" b="1">
          <a:solidFill>
            <a:srgbClr val="000066"/>
          </a:solidFill>
          <a:latin typeface="Tahoma" pitchFamily="34" charset="0"/>
        </a:defRPr>
      </a:lvl7pPr>
      <a:lvl8pPr marL="1371600" algn="r" rtl="0" eaLnBrk="1" fontAlgn="base" hangingPunct="1">
        <a:spcBef>
          <a:spcPct val="0"/>
        </a:spcBef>
        <a:spcAft>
          <a:spcPct val="0"/>
        </a:spcAft>
        <a:defRPr sz="2800" b="1">
          <a:solidFill>
            <a:srgbClr val="000066"/>
          </a:solidFill>
          <a:latin typeface="Tahoma" pitchFamily="34" charset="0"/>
        </a:defRPr>
      </a:lvl8pPr>
      <a:lvl9pPr marL="1828800" algn="r" rtl="0" eaLnBrk="1" fontAlgn="base" hangingPunct="1">
        <a:spcBef>
          <a:spcPct val="0"/>
        </a:spcBef>
        <a:spcAft>
          <a:spcPct val="0"/>
        </a:spcAft>
        <a:defRPr sz="2800" b="1">
          <a:solidFill>
            <a:srgbClr val="000066"/>
          </a:solidFill>
          <a:latin typeface="Tahoma" pitchFamily="34" charset="0"/>
        </a:defRPr>
      </a:lvl9pPr>
    </p:titleStyle>
    <p:bodyStyle>
      <a:lvl1pPr marL="342900" indent="-342900" algn="l" rtl="0" eaLnBrk="1" fontAlgn="base" hangingPunct="1">
        <a:spcBef>
          <a:spcPct val="20000"/>
        </a:spcBef>
        <a:spcAft>
          <a:spcPct val="0"/>
        </a:spcAft>
        <a:buChar char="•"/>
        <a:defRPr sz="2000">
          <a:solidFill>
            <a:srgbClr val="000066"/>
          </a:solidFill>
          <a:latin typeface="+mn-lt"/>
          <a:ea typeface="+mn-ea"/>
          <a:cs typeface="+mn-cs"/>
        </a:defRPr>
      </a:lvl1pPr>
      <a:lvl2pPr marL="742950" indent="-285750" algn="l" rtl="0" eaLnBrk="1" fontAlgn="base" hangingPunct="1">
        <a:spcBef>
          <a:spcPct val="20000"/>
        </a:spcBef>
        <a:spcAft>
          <a:spcPct val="0"/>
        </a:spcAft>
        <a:buChar char="–"/>
        <a:defRPr sz="2000">
          <a:solidFill>
            <a:srgbClr val="000066"/>
          </a:solidFill>
          <a:latin typeface="+mn-lt"/>
        </a:defRPr>
      </a:lvl2pPr>
      <a:lvl3pPr marL="1143000" indent="-228600" algn="l" rtl="0" eaLnBrk="1" fontAlgn="base" hangingPunct="1">
        <a:spcBef>
          <a:spcPct val="20000"/>
        </a:spcBef>
        <a:spcAft>
          <a:spcPct val="0"/>
        </a:spcAft>
        <a:buChar char="•"/>
        <a:defRPr sz="2000">
          <a:solidFill>
            <a:srgbClr val="000066"/>
          </a:solidFill>
          <a:latin typeface="+mn-lt"/>
        </a:defRPr>
      </a:lvl3pPr>
      <a:lvl4pPr marL="1600200" indent="-228600" algn="l" rtl="0" eaLnBrk="1" fontAlgn="base" hangingPunct="1">
        <a:spcBef>
          <a:spcPct val="20000"/>
        </a:spcBef>
        <a:spcAft>
          <a:spcPct val="0"/>
        </a:spcAft>
        <a:buChar char="–"/>
        <a:defRPr sz="2000">
          <a:solidFill>
            <a:srgbClr val="000066"/>
          </a:solidFill>
          <a:latin typeface="+mn-lt"/>
        </a:defRPr>
      </a:lvl4pPr>
      <a:lvl5pPr marL="2057400" indent="-228600" algn="l" rtl="0" eaLnBrk="1" fontAlgn="base" hangingPunct="1">
        <a:spcBef>
          <a:spcPct val="20000"/>
        </a:spcBef>
        <a:spcAft>
          <a:spcPct val="0"/>
        </a:spcAft>
        <a:buChar char="»"/>
        <a:defRPr sz="2000">
          <a:solidFill>
            <a:srgbClr val="000066"/>
          </a:solidFill>
          <a:latin typeface="+mn-lt"/>
        </a:defRPr>
      </a:lvl5pPr>
      <a:lvl6pPr marL="2514600" indent="-228600" algn="l" rtl="0" eaLnBrk="1" fontAlgn="base" hangingPunct="1">
        <a:spcBef>
          <a:spcPct val="20000"/>
        </a:spcBef>
        <a:spcAft>
          <a:spcPct val="0"/>
        </a:spcAft>
        <a:buChar char="»"/>
        <a:defRPr sz="2000">
          <a:solidFill>
            <a:srgbClr val="000066"/>
          </a:solidFill>
          <a:latin typeface="+mn-lt"/>
        </a:defRPr>
      </a:lvl6pPr>
      <a:lvl7pPr marL="2971800" indent="-228600" algn="l" rtl="0" eaLnBrk="1" fontAlgn="base" hangingPunct="1">
        <a:spcBef>
          <a:spcPct val="20000"/>
        </a:spcBef>
        <a:spcAft>
          <a:spcPct val="0"/>
        </a:spcAft>
        <a:buChar char="»"/>
        <a:defRPr sz="2000">
          <a:solidFill>
            <a:srgbClr val="000066"/>
          </a:solidFill>
          <a:latin typeface="+mn-lt"/>
        </a:defRPr>
      </a:lvl7pPr>
      <a:lvl8pPr marL="3429000" indent="-228600" algn="l" rtl="0" eaLnBrk="1" fontAlgn="base" hangingPunct="1">
        <a:spcBef>
          <a:spcPct val="20000"/>
        </a:spcBef>
        <a:spcAft>
          <a:spcPct val="0"/>
        </a:spcAft>
        <a:buChar char="»"/>
        <a:defRPr sz="2000">
          <a:solidFill>
            <a:srgbClr val="000066"/>
          </a:solidFill>
          <a:latin typeface="+mn-lt"/>
        </a:defRPr>
      </a:lvl8pPr>
      <a:lvl9pPr marL="3886200" indent="-228600" algn="l" rtl="0" eaLnBrk="1" fontAlgn="base" hangingPunct="1">
        <a:spcBef>
          <a:spcPct val="20000"/>
        </a:spcBef>
        <a:spcAft>
          <a:spcPct val="0"/>
        </a:spcAft>
        <a:buChar char="»"/>
        <a:defRPr sz="2000">
          <a:solidFill>
            <a:srgbClr val="000066"/>
          </a:solidFill>
          <a:latin typeface="+mn-lt"/>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55" name="Picture 31" descr="8-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1042" name="Rectangle 18"/>
          <p:cNvSpPr>
            <a:spLocks noGrp="1" noChangeArrowheads="1"/>
          </p:cNvSpPr>
          <p:nvPr>
            <p:ph type="title"/>
          </p:nvPr>
        </p:nvSpPr>
        <p:spPr bwMode="auto">
          <a:xfrm>
            <a:off x="1905000" y="0"/>
            <a:ext cx="72390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sr-Cyrl-CS" smtClean="0"/>
              <a:t>Наслов слајда</a:t>
            </a:r>
            <a:endParaRPr lang="en-US" smtClean="0"/>
          </a:p>
        </p:txBody>
      </p:sp>
      <p:sp>
        <p:nvSpPr>
          <p:cNvPr id="1043" name="Rectangle 19"/>
          <p:cNvSpPr>
            <a:spLocks noGrp="1" noChangeArrowheads="1"/>
          </p:cNvSpPr>
          <p:nvPr>
            <p:ph type="body" idx="1"/>
          </p:nvPr>
        </p:nvSpPr>
        <p:spPr bwMode="auto">
          <a:xfrm>
            <a:off x="152400" y="1371600"/>
            <a:ext cx="6553200"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smtClean="0"/>
          </a:p>
        </p:txBody>
      </p:sp>
      <p:sp>
        <p:nvSpPr>
          <p:cNvPr id="1048" name="Rectangle 24"/>
          <p:cNvSpPr>
            <a:spLocks noChangeArrowheads="1"/>
          </p:cNvSpPr>
          <p:nvPr/>
        </p:nvSpPr>
        <p:spPr bwMode="auto">
          <a:xfrm>
            <a:off x="7848600" y="6553200"/>
            <a:ext cx="381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a:fld id="{DFA74270-A4E9-44E2-8310-D797899F1807}" type="slidenum">
              <a:rPr lang="en-US" sz="1200">
                <a:solidFill>
                  <a:srgbClr val="DDDDDD"/>
                </a:solidFill>
              </a:rPr>
              <a:pPr algn="r"/>
              <a:t>‹#›</a:t>
            </a:fld>
            <a:endParaRPr lang="en-US" sz="1200">
              <a:solidFill>
                <a:srgbClr val="DDDDDD"/>
              </a:solidFill>
            </a:endParaRPr>
          </a:p>
        </p:txBody>
      </p:sp>
      <p:sp>
        <p:nvSpPr>
          <p:cNvPr id="1050" name="Rectangle 26"/>
          <p:cNvSpPr>
            <a:spLocks noChangeArrowheads="1"/>
          </p:cNvSpPr>
          <p:nvPr/>
        </p:nvSpPr>
        <p:spPr bwMode="auto">
          <a:xfrm>
            <a:off x="6705600" y="6553200"/>
            <a:ext cx="1981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200">
              <a:solidFill>
                <a:srgbClr val="DDDDDD"/>
              </a:solidFill>
            </a:endParaRPr>
          </a:p>
        </p:txBody>
      </p:sp>
      <p:sp>
        <p:nvSpPr>
          <p:cNvPr id="1051" name="Rectangle 27"/>
          <p:cNvSpPr>
            <a:spLocks noGrp="1" noChangeArrowheads="1"/>
          </p:cNvSpPr>
          <p:nvPr>
            <p:ph type="dt" sz="half" idx="2"/>
          </p:nvPr>
        </p:nvSpPr>
        <p:spPr bwMode="auto">
          <a:xfrm>
            <a:off x="6781800" y="6400800"/>
            <a:ext cx="15240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fld id="{1D8BD707-D9CF-40AE-B4C6-C98DA3205C09}" type="datetimeFigureOut">
              <a:rPr lang="en-US" smtClean="0">
                <a:solidFill>
                  <a:srgbClr val="000000"/>
                </a:solidFill>
              </a:rPr>
              <a:pPr/>
              <a:t>10/30/2013</a:t>
            </a:fld>
            <a:endParaRPr lang="en-US">
              <a:solidFill>
                <a:srgbClr val="000000"/>
              </a:solidFill>
            </a:endParaRPr>
          </a:p>
        </p:txBody>
      </p:sp>
      <p:sp>
        <p:nvSpPr>
          <p:cNvPr id="1052" name="Rectangle 28"/>
          <p:cNvSpPr>
            <a:spLocks noGrp="1" noChangeArrowheads="1"/>
          </p:cNvSpPr>
          <p:nvPr>
            <p:ph type="ftr" sz="quarter" idx="3"/>
          </p:nvPr>
        </p:nvSpPr>
        <p:spPr bwMode="auto">
          <a:xfrm>
            <a:off x="76200" y="6400800"/>
            <a:ext cx="66294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mn-lt"/>
              </a:defRPr>
            </a:lvl1pPr>
          </a:lstStyle>
          <a:p>
            <a:endParaRPr lang="en-US">
              <a:solidFill>
                <a:srgbClr val="000000"/>
              </a:solidFill>
            </a:endParaRPr>
          </a:p>
        </p:txBody>
      </p:sp>
      <p:sp>
        <p:nvSpPr>
          <p:cNvPr id="1054" name="Rectangle 30"/>
          <p:cNvSpPr>
            <a:spLocks noGrp="1" noChangeArrowheads="1"/>
          </p:cNvSpPr>
          <p:nvPr>
            <p:ph type="sldNum" sz="quarter" idx="4"/>
          </p:nvPr>
        </p:nvSpPr>
        <p:spPr bwMode="auto">
          <a:xfrm>
            <a:off x="8382000" y="6400800"/>
            <a:ext cx="6858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mn-lt"/>
              </a:defRPr>
            </a:lvl1pPr>
          </a:lstStyle>
          <a:p>
            <a:fld id="{B6F15528-21DE-4FAA-801E-634DDDAF4B2B}"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55606104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r" rtl="0" eaLnBrk="1" fontAlgn="base" hangingPunct="1">
        <a:spcBef>
          <a:spcPct val="0"/>
        </a:spcBef>
        <a:spcAft>
          <a:spcPct val="0"/>
        </a:spcAft>
        <a:defRPr sz="2800" b="1">
          <a:solidFill>
            <a:srgbClr val="000066"/>
          </a:solidFill>
          <a:latin typeface="+mj-lt"/>
          <a:ea typeface="+mj-ea"/>
          <a:cs typeface="+mj-cs"/>
        </a:defRPr>
      </a:lvl1pPr>
      <a:lvl2pPr algn="r" rtl="0" eaLnBrk="1" fontAlgn="base" hangingPunct="1">
        <a:spcBef>
          <a:spcPct val="0"/>
        </a:spcBef>
        <a:spcAft>
          <a:spcPct val="0"/>
        </a:spcAft>
        <a:defRPr sz="2800" b="1">
          <a:solidFill>
            <a:srgbClr val="000066"/>
          </a:solidFill>
          <a:latin typeface="Tahoma" pitchFamily="34" charset="0"/>
        </a:defRPr>
      </a:lvl2pPr>
      <a:lvl3pPr algn="r" rtl="0" eaLnBrk="1" fontAlgn="base" hangingPunct="1">
        <a:spcBef>
          <a:spcPct val="0"/>
        </a:spcBef>
        <a:spcAft>
          <a:spcPct val="0"/>
        </a:spcAft>
        <a:defRPr sz="2800" b="1">
          <a:solidFill>
            <a:srgbClr val="000066"/>
          </a:solidFill>
          <a:latin typeface="Tahoma" pitchFamily="34" charset="0"/>
        </a:defRPr>
      </a:lvl3pPr>
      <a:lvl4pPr algn="r" rtl="0" eaLnBrk="1" fontAlgn="base" hangingPunct="1">
        <a:spcBef>
          <a:spcPct val="0"/>
        </a:spcBef>
        <a:spcAft>
          <a:spcPct val="0"/>
        </a:spcAft>
        <a:defRPr sz="2800" b="1">
          <a:solidFill>
            <a:srgbClr val="000066"/>
          </a:solidFill>
          <a:latin typeface="Tahoma" pitchFamily="34" charset="0"/>
        </a:defRPr>
      </a:lvl4pPr>
      <a:lvl5pPr algn="r" rtl="0" eaLnBrk="1" fontAlgn="base" hangingPunct="1">
        <a:spcBef>
          <a:spcPct val="0"/>
        </a:spcBef>
        <a:spcAft>
          <a:spcPct val="0"/>
        </a:spcAft>
        <a:defRPr sz="2800" b="1">
          <a:solidFill>
            <a:srgbClr val="000066"/>
          </a:solidFill>
          <a:latin typeface="Tahoma" pitchFamily="34" charset="0"/>
        </a:defRPr>
      </a:lvl5pPr>
      <a:lvl6pPr marL="457200" algn="r" rtl="0" eaLnBrk="1" fontAlgn="base" hangingPunct="1">
        <a:spcBef>
          <a:spcPct val="0"/>
        </a:spcBef>
        <a:spcAft>
          <a:spcPct val="0"/>
        </a:spcAft>
        <a:defRPr sz="2800" b="1">
          <a:solidFill>
            <a:srgbClr val="000066"/>
          </a:solidFill>
          <a:latin typeface="Tahoma" pitchFamily="34" charset="0"/>
        </a:defRPr>
      </a:lvl6pPr>
      <a:lvl7pPr marL="914400" algn="r" rtl="0" eaLnBrk="1" fontAlgn="base" hangingPunct="1">
        <a:spcBef>
          <a:spcPct val="0"/>
        </a:spcBef>
        <a:spcAft>
          <a:spcPct val="0"/>
        </a:spcAft>
        <a:defRPr sz="2800" b="1">
          <a:solidFill>
            <a:srgbClr val="000066"/>
          </a:solidFill>
          <a:latin typeface="Tahoma" pitchFamily="34" charset="0"/>
        </a:defRPr>
      </a:lvl7pPr>
      <a:lvl8pPr marL="1371600" algn="r" rtl="0" eaLnBrk="1" fontAlgn="base" hangingPunct="1">
        <a:spcBef>
          <a:spcPct val="0"/>
        </a:spcBef>
        <a:spcAft>
          <a:spcPct val="0"/>
        </a:spcAft>
        <a:defRPr sz="2800" b="1">
          <a:solidFill>
            <a:srgbClr val="000066"/>
          </a:solidFill>
          <a:latin typeface="Tahoma" pitchFamily="34" charset="0"/>
        </a:defRPr>
      </a:lvl8pPr>
      <a:lvl9pPr marL="1828800" algn="r" rtl="0" eaLnBrk="1" fontAlgn="base" hangingPunct="1">
        <a:spcBef>
          <a:spcPct val="0"/>
        </a:spcBef>
        <a:spcAft>
          <a:spcPct val="0"/>
        </a:spcAft>
        <a:defRPr sz="2800" b="1">
          <a:solidFill>
            <a:srgbClr val="000066"/>
          </a:solidFill>
          <a:latin typeface="Tahoma" pitchFamily="34" charset="0"/>
        </a:defRPr>
      </a:lvl9pPr>
    </p:titleStyle>
    <p:bodyStyle>
      <a:lvl1pPr marL="342900" indent="-342900" algn="l" rtl="0" eaLnBrk="1" fontAlgn="base" hangingPunct="1">
        <a:spcBef>
          <a:spcPct val="20000"/>
        </a:spcBef>
        <a:spcAft>
          <a:spcPct val="0"/>
        </a:spcAft>
        <a:buChar char="•"/>
        <a:defRPr sz="2000">
          <a:solidFill>
            <a:srgbClr val="000066"/>
          </a:solidFill>
          <a:latin typeface="+mn-lt"/>
          <a:ea typeface="+mn-ea"/>
          <a:cs typeface="+mn-cs"/>
        </a:defRPr>
      </a:lvl1pPr>
      <a:lvl2pPr marL="742950" indent="-285750" algn="l" rtl="0" eaLnBrk="1" fontAlgn="base" hangingPunct="1">
        <a:spcBef>
          <a:spcPct val="20000"/>
        </a:spcBef>
        <a:spcAft>
          <a:spcPct val="0"/>
        </a:spcAft>
        <a:buChar char="–"/>
        <a:defRPr sz="2000">
          <a:solidFill>
            <a:srgbClr val="000066"/>
          </a:solidFill>
          <a:latin typeface="+mn-lt"/>
        </a:defRPr>
      </a:lvl2pPr>
      <a:lvl3pPr marL="1143000" indent="-228600" algn="l" rtl="0" eaLnBrk="1" fontAlgn="base" hangingPunct="1">
        <a:spcBef>
          <a:spcPct val="20000"/>
        </a:spcBef>
        <a:spcAft>
          <a:spcPct val="0"/>
        </a:spcAft>
        <a:buChar char="•"/>
        <a:defRPr sz="2000">
          <a:solidFill>
            <a:srgbClr val="000066"/>
          </a:solidFill>
          <a:latin typeface="+mn-lt"/>
        </a:defRPr>
      </a:lvl3pPr>
      <a:lvl4pPr marL="1600200" indent="-228600" algn="l" rtl="0" eaLnBrk="1" fontAlgn="base" hangingPunct="1">
        <a:spcBef>
          <a:spcPct val="20000"/>
        </a:spcBef>
        <a:spcAft>
          <a:spcPct val="0"/>
        </a:spcAft>
        <a:buChar char="–"/>
        <a:defRPr sz="2000">
          <a:solidFill>
            <a:srgbClr val="000066"/>
          </a:solidFill>
          <a:latin typeface="+mn-lt"/>
        </a:defRPr>
      </a:lvl4pPr>
      <a:lvl5pPr marL="2057400" indent="-228600" algn="l" rtl="0" eaLnBrk="1" fontAlgn="base" hangingPunct="1">
        <a:spcBef>
          <a:spcPct val="20000"/>
        </a:spcBef>
        <a:spcAft>
          <a:spcPct val="0"/>
        </a:spcAft>
        <a:buChar char="»"/>
        <a:defRPr sz="2000">
          <a:solidFill>
            <a:srgbClr val="000066"/>
          </a:solidFill>
          <a:latin typeface="+mn-lt"/>
        </a:defRPr>
      </a:lvl5pPr>
      <a:lvl6pPr marL="2514600" indent="-228600" algn="l" rtl="0" eaLnBrk="1" fontAlgn="base" hangingPunct="1">
        <a:spcBef>
          <a:spcPct val="20000"/>
        </a:spcBef>
        <a:spcAft>
          <a:spcPct val="0"/>
        </a:spcAft>
        <a:buChar char="»"/>
        <a:defRPr sz="2000">
          <a:solidFill>
            <a:srgbClr val="000066"/>
          </a:solidFill>
          <a:latin typeface="+mn-lt"/>
        </a:defRPr>
      </a:lvl6pPr>
      <a:lvl7pPr marL="2971800" indent="-228600" algn="l" rtl="0" eaLnBrk="1" fontAlgn="base" hangingPunct="1">
        <a:spcBef>
          <a:spcPct val="20000"/>
        </a:spcBef>
        <a:spcAft>
          <a:spcPct val="0"/>
        </a:spcAft>
        <a:buChar char="»"/>
        <a:defRPr sz="2000">
          <a:solidFill>
            <a:srgbClr val="000066"/>
          </a:solidFill>
          <a:latin typeface="+mn-lt"/>
        </a:defRPr>
      </a:lvl7pPr>
      <a:lvl8pPr marL="3429000" indent="-228600" algn="l" rtl="0" eaLnBrk="1" fontAlgn="base" hangingPunct="1">
        <a:spcBef>
          <a:spcPct val="20000"/>
        </a:spcBef>
        <a:spcAft>
          <a:spcPct val="0"/>
        </a:spcAft>
        <a:buChar char="»"/>
        <a:defRPr sz="2000">
          <a:solidFill>
            <a:srgbClr val="000066"/>
          </a:solidFill>
          <a:latin typeface="+mn-lt"/>
        </a:defRPr>
      </a:lvl8pPr>
      <a:lvl9pPr marL="3886200" indent="-228600" algn="l" rtl="0" eaLnBrk="1" fontAlgn="base" hangingPunct="1">
        <a:spcBef>
          <a:spcPct val="20000"/>
        </a:spcBef>
        <a:spcAft>
          <a:spcPct val="0"/>
        </a:spcAft>
        <a:buChar char="»"/>
        <a:defRPr sz="2000">
          <a:solidFill>
            <a:srgbClr val="000066"/>
          </a:solidFill>
          <a:latin typeface="+mn-lt"/>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chart" Target="../charts/chart10.xml"/></Relationships>
</file>

<file path=ppt/slides/_rels/slide7.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chart" Target="../charts/char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1"/>
          <p:cNvSpPr txBox="1">
            <a:spLocks noChangeArrowheads="1"/>
          </p:cNvSpPr>
          <p:nvPr/>
        </p:nvSpPr>
        <p:spPr bwMode="auto">
          <a:xfrm>
            <a:off x="457200" y="1905000"/>
            <a:ext cx="8305800"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1" fontAlgn="base" hangingPunct="1">
              <a:spcBef>
                <a:spcPct val="20000"/>
              </a:spcBef>
              <a:spcAft>
                <a:spcPct val="0"/>
              </a:spcAft>
              <a:buFontTx/>
              <a:buNone/>
              <a:defRPr sz="2400" b="1">
                <a:solidFill>
                  <a:schemeClr val="bg1"/>
                </a:solidFill>
                <a:latin typeface="Tahoma" pitchFamily="34" charset="0"/>
                <a:ea typeface="+mn-ea"/>
                <a:cs typeface="+mn-cs"/>
              </a:defRPr>
            </a:lvl1pPr>
            <a:lvl2pPr marL="742950" indent="-285750" algn="l" rtl="0" eaLnBrk="1" fontAlgn="base" hangingPunct="1">
              <a:spcBef>
                <a:spcPct val="20000"/>
              </a:spcBef>
              <a:spcAft>
                <a:spcPct val="0"/>
              </a:spcAft>
              <a:buChar char="–"/>
              <a:defRPr sz="2000">
                <a:solidFill>
                  <a:srgbClr val="000066"/>
                </a:solidFill>
                <a:latin typeface="+mn-lt"/>
              </a:defRPr>
            </a:lvl2pPr>
            <a:lvl3pPr marL="1143000" indent="-228600" algn="l" rtl="0" eaLnBrk="1" fontAlgn="base" hangingPunct="1">
              <a:spcBef>
                <a:spcPct val="20000"/>
              </a:spcBef>
              <a:spcAft>
                <a:spcPct val="0"/>
              </a:spcAft>
              <a:buChar char="•"/>
              <a:defRPr sz="2000">
                <a:solidFill>
                  <a:srgbClr val="000066"/>
                </a:solidFill>
                <a:latin typeface="+mn-lt"/>
              </a:defRPr>
            </a:lvl3pPr>
            <a:lvl4pPr marL="1600200" indent="-228600" algn="l" rtl="0" eaLnBrk="1" fontAlgn="base" hangingPunct="1">
              <a:spcBef>
                <a:spcPct val="20000"/>
              </a:spcBef>
              <a:spcAft>
                <a:spcPct val="0"/>
              </a:spcAft>
              <a:buChar char="–"/>
              <a:defRPr sz="2000">
                <a:solidFill>
                  <a:srgbClr val="000066"/>
                </a:solidFill>
                <a:latin typeface="+mn-lt"/>
              </a:defRPr>
            </a:lvl4pPr>
            <a:lvl5pPr marL="2057400" indent="-228600" algn="l" rtl="0" eaLnBrk="1" fontAlgn="base" hangingPunct="1">
              <a:spcBef>
                <a:spcPct val="20000"/>
              </a:spcBef>
              <a:spcAft>
                <a:spcPct val="0"/>
              </a:spcAft>
              <a:buChar char="»"/>
              <a:defRPr sz="2000">
                <a:solidFill>
                  <a:srgbClr val="000066"/>
                </a:solidFill>
                <a:latin typeface="+mn-lt"/>
              </a:defRPr>
            </a:lvl5pPr>
            <a:lvl6pPr marL="2514600" indent="-228600" algn="l" rtl="0" eaLnBrk="1" fontAlgn="base" hangingPunct="1">
              <a:spcBef>
                <a:spcPct val="20000"/>
              </a:spcBef>
              <a:spcAft>
                <a:spcPct val="0"/>
              </a:spcAft>
              <a:buChar char="»"/>
              <a:defRPr sz="2000">
                <a:solidFill>
                  <a:srgbClr val="000066"/>
                </a:solidFill>
                <a:latin typeface="+mn-lt"/>
              </a:defRPr>
            </a:lvl6pPr>
            <a:lvl7pPr marL="2971800" indent="-228600" algn="l" rtl="0" eaLnBrk="1" fontAlgn="base" hangingPunct="1">
              <a:spcBef>
                <a:spcPct val="20000"/>
              </a:spcBef>
              <a:spcAft>
                <a:spcPct val="0"/>
              </a:spcAft>
              <a:buChar char="»"/>
              <a:defRPr sz="2000">
                <a:solidFill>
                  <a:srgbClr val="000066"/>
                </a:solidFill>
                <a:latin typeface="+mn-lt"/>
              </a:defRPr>
            </a:lvl7pPr>
            <a:lvl8pPr marL="3429000" indent="-228600" algn="l" rtl="0" eaLnBrk="1" fontAlgn="base" hangingPunct="1">
              <a:spcBef>
                <a:spcPct val="20000"/>
              </a:spcBef>
              <a:spcAft>
                <a:spcPct val="0"/>
              </a:spcAft>
              <a:buChar char="»"/>
              <a:defRPr sz="2000">
                <a:solidFill>
                  <a:srgbClr val="000066"/>
                </a:solidFill>
                <a:latin typeface="+mn-lt"/>
              </a:defRPr>
            </a:lvl8pPr>
            <a:lvl9pPr marL="3886200" indent="-228600" algn="l" rtl="0" eaLnBrk="1" fontAlgn="base" hangingPunct="1">
              <a:spcBef>
                <a:spcPct val="20000"/>
              </a:spcBef>
              <a:spcAft>
                <a:spcPct val="0"/>
              </a:spcAft>
              <a:buChar char="»"/>
              <a:defRPr sz="2000">
                <a:solidFill>
                  <a:srgbClr val="000066"/>
                </a:solidFill>
                <a:latin typeface="+mn-lt"/>
              </a:defRPr>
            </a:lvl9pPr>
          </a:lstStyle>
          <a:p>
            <a:endParaRPr lang="sr-Latn-CS" sz="800" dirty="0" smtClean="0"/>
          </a:p>
          <a:p>
            <a:endParaRPr lang="sr-Latn-CS" dirty="0" smtClean="0"/>
          </a:p>
          <a:p>
            <a:pPr algn="ctr"/>
            <a:r>
              <a:rPr lang="en-US" sz="2800" dirty="0"/>
              <a:t>State and future of the financial sectors in the </a:t>
            </a:r>
            <a:r>
              <a:rPr lang="en-US" sz="2800" dirty="0" smtClean="0"/>
              <a:t>region</a:t>
            </a:r>
          </a:p>
          <a:p>
            <a:pPr algn="ctr"/>
            <a:endParaRPr lang="en-US" sz="1800" dirty="0"/>
          </a:p>
          <a:p>
            <a:pPr algn="ctr"/>
            <a:r>
              <a:rPr lang="en-US" sz="1800" dirty="0" smtClean="0"/>
              <a:t>Jorgovanka Tabaković</a:t>
            </a:r>
          </a:p>
          <a:p>
            <a:pPr algn="ctr"/>
            <a:r>
              <a:rPr lang="en-US" sz="1800" dirty="0" smtClean="0"/>
              <a:t>Governor</a:t>
            </a:r>
            <a:endParaRPr lang="sr-Cyrl-CS" sz="1800" dirty="0" smtClean="0"/>
          </a:p>
          <a:p>
            <a:endParaRPr lang="sr-Cyrl-CS" sz="1800" dirty="0" smtClean="0"/>
          </a:p>
          <a:p>
            <a:pPr algn="ctr"/>
            <a:r>
              <a:rPr lang="sr-Cyrl-CS" dirty="0" smtClean="0"/>
              <a:t/>
            </a:r>
            <a:br>
              <a:rPr lang="sr-Cyrl-CS" dirty="0" smtClean="0"/>
            </a:br>
            <a:r>
              <a:rPr lang="en-US" sz="1600" dirty="0" smtClean="0"/>
              <a:t> </a:t>
            </a:r>
          </a:p>
          <a:p>
            <a:pPr algn="ctr"/>
            <a:endParaRPr lang="en-US" sz="1600" dirty="0"/>
          </a:p>
          <a:p>
            <a:pPr algn="ctr"/>
            <a:endParaRPr lang="en-US" sz="1600" dirty="0" smtClean="0"/>
          </a:p>
          <a:p>
            <a:pPr algn="ctr"/>
            <a:endParaRPr lang="en-US" sz="1600" dirty="0" smtClean="0"/>
          </a:p>
          <a:p>
            <a:pPr algn="ctr"/>
            <a:r>
              <a:rPr lang="en-US" sz="1600" dirty="0" smtClean="0"/>
              <a:t>Belgrade, November 8</a:t>
            </a:r>
            <a:r>
              <a:rPr lang="en-US" sz="1600" baseline="30000" dirty="0" smtClean="0"/>
              <a:t>th</a:t>
            </a:r>
            <a:r>
              <a:rPr lang="en-US" sz="1600" dirty="0" smtClean="0"/>
              <a:t> 2013</a:t>
            </a:r>
            <a:endParaRPr lang="sr-Cyrl-CS" sz="1500" dirty="0" smtClean="0"/>
          </a:p>
        </p:txBody>
      </p:sp>
    </p:spTree>
    <p:extLst>
      <p:ext uri="{BB962C8B-B14F-4D97-AF65-F5344CB8AC3E}">
        <p14:creationId xmlns:p14="http://schemas.microsoft.com/office/powerpoint/2010/main" val="39432230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344467" y="3198168"/>
            <a:ext cx="4455066" cy="461665"/>
          </a:xfrm>
          <a:prstGeom prst="rect">
            <a:avLst/>
          </a:prstGeom>
        </p:spPr>
        <p:txBody>
          <a:bodyPr wrap="none">
            <a:spAutoFit/>
          </a:bodyPr>
          <a:lstStyle/>
          <a:p>
            <a:pPr lvl="0" fontAlgn="base">
              <a:spcBef>
                <a:spcPts val="600"/>
              </a:spcBef>
              <a:spcAft>
                <a:spcPts val="1200"/>
              </a:spcAft>
            </a:pPr>
            <a:r>
              <a:rPr lang="en-US" sz="2400" b="1" kern="0" dirty="0">
                <a:solidFill>
                  <a:srgbClr val="002060"/>
                </a:solidFill>
              </a:rPr>
              <a:t>Thank you for your attention!</a:t>
            </a:r>
            <a:endParaRPr lang="x-none" sz="2400" b="1" kern="0" dirty="0">
              <a:solidFill>
                <a:srgbClr val="002060"/>
              </a:solidFill>
            </a:endParaRPr>
          </a:p>
        </p:txBody>
      </p:sp>
    </p:spTree>
    <p:extLst>
      <p:ext uri="{BB962C8B-B14F-4D97-AF65-F5344CB8AC3E}">
        <p14:creationId xmlns:p14="http://schemas.microsoft.com/office/powerpoint/2010/main" val="553601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76200"/>
            <a:ext cx="7696200" cy="990600"/>
          </a:xfrm>
        </p:spPr>
        <p:txBody>
          <a:bodyPr/>
          <a:lstStyle/>
          <a:p>
            <a:r>
              <a:rPr lang="en-US" sz="2300" dirty="0" smtClean="0"/>
              <a:t>SEE region is most often perceived as a single market with common</a:t>
            </a:r>
            <a:r>
              <a:rPr lang="sr-Cyrl-CS" sz="2300" dirty="0" smtClean="0"/>
              <a:t> </a:t>
            </a:r>
            <a:r>
              <a:rPr lang="en-US" sz="2300" dirty="0" smtClean="0"/>
              <a:t>characteristics across countries</a:t>
            </a:r>
            <a:r>
              <a:rPr lang="sr-Latn-CS" sz="2300" dirty="0" smtClean="0"/>
              <a:t>…</a:t>
            </a:r>
            <a:endParaRPr lang="sr-Latn-RS" sz="2300" dirty="0"/>
          </a:p>
        </p:txBody>
      </p:sp>
      <p:sp>
        <p:nvSpPr>
          <p:cNvPr id="3" name="Content Placeholder 2"/>
          <p:cNvSpPr>
            <a:spLocks noGrp="1"/>
          </p:cNvSpPr>
          <p:nvPr>
            <p:ph idx="1"/>
          </p:nvPr>
        </p:nvSpPr>
        <p:spPr>
          <a:xfrm>
            <a:off x="248478" y="4191000"/>
            <a:ext cx="8438322" cy="2895600"/>
          </a:xfrm>
        </p:spPr>
        <p:txBody>
          <a:bodyPr/>
          <a:lstStyle/>
          <a:p>
            <a:pPr>
              <a:buFont typeface="Wingdings" pitchFamily="2" charset="2"/>
              <a:buChar char="Ø"/>
            </a:pPr>
            <a:r>
              <a:rPr lang="en-US" sz="1800" dirty="0" smtClean="0"/>
              <a:t>We </a:t>
            </a:r>
            <a:r>
              <a:rPr lang="en-US" sz="1800" dirty="0"/>
              <a:t>should always be reminded that preservation of financial stability with competitive and relatively free financial markets is in the long term interest of both the regulators and the industry, and is essential also for the future growth and the overall prosperity of market </a:t>
            </a:r>
            <a:r>
              <a:rPr lang="en-US" sz="1800" dirty="0" smtClean="0"/>
              <a:t>economies</a:t>
            </a:r>
            <a:r>
              <a:rPr lang="sr-Latn-CS" sz="1800" dirty="0" smtClean="0"/>
              <a:t> in the region;</a:t>
            </a:r>
          </a:p>
          <a:p>
            <a:pPr>
              <a:buFont typeface="Wingdings" pitchFamily="2" charset="2"/>
              <a:buChar char="Ø"/>
            </a:pPr>
            <a:r>
              <a:rPr lang="en-US" sz="1800" dirty="0"/>
              <a:t>Monitoring and closely following developments </a:t>
            </a:r>
            <a:r>
              <a:rPr lang="sr-Latn-CS" sz="1800" dirty="0" smtClean="0"/>
              <a:t>in the region </a:t>
            </a:r>
            <a:r>
              <a:rPr lang="en-US" sz="1800" dirty="0" smtClean="0"/>
              <a:t>on </a:t>
            </a:r>
            <a:r>
              <a:rPr lang="en-US" sz="1800" dirty="0"/>
              <a:t>an ongoing basis should provide us with timely information, needed for the intervention in early stage (before problems in particular bank or system-wide escalate</a:t>
            </a:r>
            <a:r>
              <a:rPr lang="en-US" sz="1800" dirty="0" smtClean="0"/>
              <a:t>)</a:t>
            </a:r>
            <a:r>
              <a:rPr lang="sr-Latn-CS" sz="1800" dirty="0" smtClean="0"/>
              <a:t>;</a:t>
            </a:r>
          </a:p>
          <a:p>
            <a:pPr marL="0" indent="0">
              <a:buNone/>
            </a:pPr>
            <a:endParaRPr lang="en-US" sz="1600" dirty="0"/>
          </a:p>
        </p:txBody>
      </p:sp>
      <p:graphicFrame>
        <p:nvGraphicFramePr>
          <p:cNvPr id="8" name="Content Placeholder 3"/>
          <p:cNvGraphicFramePr>
            <a:graphicFrameLocks/>
          </p:cNvGraphicFramePr>
          <p:nvPr>
            <p:extLst>
              <p:ext uri="{D42A27DB-BD31-4B8C-83A1-F6EECF244321}">
                <p14:modId xmlns:p14="http://schemas.microsoft.com/office/powerpoint/2010/main" val="3157130141"/>
              </p:ext>
            </p:extLst>
          </p:nvPr>
        </p:nvGraphicFramePr>
        <p:xfrm>
          <a:off x="54263" y="1295400"/>
          <a:ext cx="4495800" cy="2971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ontent Placeholder 9"/>
          <p:cNvGraphicFramePr>
            <a:graphicFrameLocks/>
          </p:cNvGraphicFramePr>
          <p:nvPr>
            <p:extLst>
              <p:ext uri="{D42A27DB-BD31-4B8C-83A1-F6EECF244321}">
                <p14:modId xmlns:p14="http://schemas.microsoft.com/office/powerpoint/2010/main" val="373865418"/>
              </p:ext>
            </p:extLst>
          </p:nvPr>
        </p:nvGraphicFramePr>
        <p:xfrm>
          <a:off x="4612409" y="1219200"/>
          <a:ext cx="4531591" cy="3226531"/>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3755331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76200"/>
            <a:ext cx="7696200" cy="990600"/>
          </a:xfrm>
        </p:spPr>
        <p:txBody>
          <a:bodyPr/>
          <a:lstStyle/>
          <a:p>
            <a:r>
              <a:rPr lang="en-US" sz="2300" dirty="0"/>
              <a:t>… </a:t>
            </a:r>
            <a:r>
              <a:rPr lang="sr-Latn-CS" sz="2300" dirty="0"/>
              <a:t>as well as </a:t>
            </a:r>
            <a:r>
              <a:rPr lang="en-US" sz="2300" dirty="0" smtClean="0"/>
              <a:t>with </a:t>
            </a:r>
            <a:r>
              <a:rPr lang="en-US" sz="2300" dirty="0"/>
              <a:t>common </a:t>
            </a:r>
            <a:r>
              <a:rPr lang="en-US" sz="2300" dirty="0" smtClean="0"/>
              <a:t>challenges…</a:t>
            </a:r>
            <a:endParaRPr lang="sr-Latn-RS" sz="2300" dirty="0"/>
          </a:p>
        </p:txBody>
      </p:sp>
      <p:sp>
        <p:nvSpPr>
          <p:cNvPr id="3" name="Content Placeholder 2"/>
          <p:cNvSpPr>
            <a:spLocks noGrp="1"/>
          </p:cNvSpPr>
          <p:nvPr>
            <p:ph idx="1"/>
          </p:nvPr>
        </p:nvSpPr>
        <p:spPr>
          <a:xfrm>
            <a:off x="248478" y="4191000"/>
            <a:ext cx="8438322" cy="2667000"/>
          </a:xfrm>
        </p:spPr>
        <p:txBody>
          <a:bodyPr/>
          <a:lstStyle/>
          <a:p>
            <a:pPr>
              <a:buFont typeface="Wingdings" pitchFamily="2" charset="2"/>
              <a:buChar char="Ø"/>
            </a:pPr>
            <a:r>
              <a:rPr lang="sr-Latn-CS" sz="1800" dirty="0"/>
              <a:t>Common </a:t>
            </a:r>
            <a:r>
              <a:rPr lang="en-US" sz="1800" dirty="0"/>
              <a:t> challenges for </a:t>
            </a:r>
            <a:r>
              <a:rPr lang="sr-Latn-CS" sz="1800" dirty="0"/>
              <a:t>the </a:t>
            </a:r>
            <a:r>
              <a:rPr lang="en-US" sz="1800" dirty="0" smtClean="0"/>
              <a:t>countries</a:t>
            </a:r>
            <a:r>
              <a:rPr lang="sr-Latn-CS" sz="1800" dirty="0" smtClean="0"/>
              <a:t> </a:t>
            </a:r>
            <a:r>
              <a:rPr lang="sr-Latn-CS" sz="1800" dirty="0"/>
              <a:t>of SEE region </a:t>
            </a:r>
            <a:r>
              <a:rPr lang="en-US" sz="1800" dirty="0"/>
              <a:t>include:</a:t>
            </a:r>
          </a:p>
          <a:p>
            <a:pPr lvl="1"/>
            <a:r>
              <a:rPr lang="en-US" sz="1600" dirty="0">
                <a:solidFill>
                  <a:srgbClr val="002060"/>
                </a:solidFill>
              </a:rPr>
              <a:t>weak economic </a:t>
            </a:r>
            <a:r>
              <a:rPr lang="en-US" sz="1600" dirty="0" smtClean="0">
                <a:solidFill>
                  <a:srgbClr val="002060"/>
                </a:solidFill>
              </a:rPr>
              <a:t>outlooks;</a:t>
            </a:r>
            <a:endParaRPr lang="en-US" sz="1600" dirty="0">
              <a:solidFill>
                <a:srgbClr val="002060"/>
              </a:solidFill>
            </a:endParaRPr>
          </a:p>
          <a:p>
            <a:pPr lvl="1"/>
            <a:r>
              <a:rPr lang="en-US" sz="1600" dirty="0">
                <a:solidFill>
                  <a:srgbClr val="002060"/>
                </a:solidFill>
              </a:rPr>
              <a:t>deleveraging pressures</a:t>
            </a:r>
            <a:r>
              <a:rPr lang="sr-Latn-CS" sz="1600" dirty="0">
                <a:solidFill>
                  <a:srgbClr val="002060"/>
                </a:solidFill>
              </a:rPr>
              <a:t>;</a:t>
            </a:r>
          </a:p>
          <a:p>
            <a:pPr lvl="1"/>
            <a:r>
              <a:rPr lang="en-US" sz="1600" dirty="0">
                <a:solidFill>
                  <a:srgbClr val="002060"/>
                </a:solidFill>
              </a:rPr>
              <a:t>troublesome quality of banking portfolios due to buildup of NPL levels in the post crisis period;</a:t>
            </a:r>
          </a:p>
          <a:p>
            <a:pPr lvl="1"/>
            <a:r>
              <a:rPr lang="en-US" sz="1600" dirty="0">
                <a:solidFill>
                  <a:srgbClr val="002060"/>
                </a:solidFill>
              </a:rPr>
              <a:t>EU integration challenges, especially regarding the adoption of the </a:t>
            </a:r>
            <a:r>
              <a:rPr lang="en-US" sz="1600" dirty="0" err="1">
                <a:solidFill>
                  <a:srgbClr val="002060"/>
                </a:solidFill>
              </a:rPr>
              <a:t>Acquis</a:t>
            </a:r>
            <a:r>
              <a:rPr lang="en-US" sz="1600" dirty="0">
                <a:solidFill>
                  <a:srgbClr val="002060"/>
                </a:solidFill>
              </a:rPr>
              <a:t> </a:t>
            </a:r>
            <a:r>
              <a:rPr lang="en-US" sz="1600" dirty="0" err="1">
                <a:solidFill>
                  <a:srgbClr val="002060"/>
                </a:solidFill>
              </a:rPr>
              <a:t>Communautaire</a:t>
            </a:r>
            <a:r>
              <a:rPr lang="en-US" sz="1600" dirty="0">
                <a:solidFill>
                  <a:srgbClr val="002060"/>
                </a:solidFill>
              </a:rPr>
              <a:t>. </a:t>
            </a:r>
            <a:endParaRPr lang="sr-Latn-CS" sz="1600" dirty="0">
              <a:solidFill>
                <a:srgbClr val="002060"/>
              </a:solidFill>
            </a:endParaRPr>
          </a:p>
          <a:p>
            <a:pPr marL="457200" lvl="1" indent="0">
              <a:buNone/>
            </a:pPr>
            <a:endParaRPr lang="sr-Latn-CS" sz="1600" dirty="0">
              <a:solidFill>
                <a:srgbClr val="002060"/>
              </a:solidFill>
            </a:endParaRPr>
          </a:p>
          <a:p>
            <a:pPr>
              <a:buFont typeface="Wingdings" pitchFamily="2" charset="2"/>
              <a:buChar char="Ø"/>
            </a:pPr>
            <a:endParaRPr lang="en-US" sz="1600" dirty="0"/>
          </a:p>
        </p:txBody>
      </p:sp>
      <p:graphicFrame>
        <p:nvGraphicFramePr>
          <p:cNvPr id="4" name="Chart 3"/>
          <p:cNvGraphicFramePr>
            <a:graphicFrameLocks/>
          </p:cNvGraphicFramePr>
          <p:nvPr>
            <p:extLst>
              <p:ext uri="{D42A27DB-BD31-4B8C-83A1-F6EECF244321}">
                <p14:modId xmlns:p14="http://schemas.microsoft.com/office/powerpoint/2010/main" val="2236549571"/>
              </p:ext>
            </p:extLst>
          </p:nvPr>
        </p:nvGraphicFramePr>
        <p:xfrm>
          <a:off x="304800" y="1654722"/>
          <a:ext cx="4191000" cy="25146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a:graphicFrameLocks/>
          </p:cNvGraphicFramePr>
          <p:nvPr>
            <p:extLst>
              <p:ext uri="{D42A27DB-BD31-4B8C-83A1-F6EECF244321}">
                <p14:modId xmlns:p14="http://schemas.microsoft.com/office/powerpoint/2010/main" val="4031260894"/>
              </p:ext>
            </p:extLst>
          </p:nvPr>
        </p:nvGraphicFramePr>
        <p:xfrm>
          <a:off x="4648200" y="1654722"/>
          <a:ext cx="4190400" cy="2516400"/>
        </p:xfrm>
        <a:graphic>
          <a:graphicData uri="http://schemas.openxmlformats.org/drawingml/2006/chart">
            <c:chart xmlns:c="http://schemas.openxmlformats.org/drawingml/2006/chart" xmlns:r="http://schemas.openxmlformats.org/officeDocument/2006/relationships" r:id="rId3"/>
          </a:graphicData>
        </a:graphic>
      </p:graphicFrame>
      <p:sp>
        <p:nvSpPr>
          <p:cNvPr id="6" name="Content Placeholder 2"/>
          <p:cNvSpPr txBox="1">
            <a:spLocks/>
          </p:cNvSpPr>
          <p:nvPr/>
        </p:nvSpPr>
        <p:spPr bwMode="auto">
          <a:xfrm>
            <a:off x="248478" y="1273722"/>
            <a:ext cx="4247322"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000">
                <a:solidFill>
                  <a:srgbClr val="000066"/>
                </a:solidFill>
                <a:latin typeface="+mn-lt"/>
                <a:ea typeface="+mn-ea"/>
                <a:cs typeface="+mn-cs"/>
              </a:defRPr>
            </a:lvl1pPr>
            <a:lvl2pPr marL="742950" indent="-285750" algn="l" rtl="0" eaLnBrk="1" fontAlgn="base" hangingPunct="1">
              <a:spcBef>
                <a:spcPct val="20000"/>
              </a:spcBef>
              <a:spcAft>
                <a:spcPct val="0"/>
              </a:spcAft>
              <a:buChar char="–"/>
              <a:defRPr sz="2000">
                <a:solidFill>
                  <a:srgbClr val="000066"/>
                </a:solidFill>
                <a:latin typeface="+mn-lt"/>
              </a:defRPr>
            </a:lvl2pPr>
            <a:lvl3pPr marL="1143000" indent="-228600" algn="l" rtl="0" eaLnBrk="1" fontAlgn="base" hangingPunct="1">
              <a:spcBef>
                <a:spcPct val="20000"/>
              </a:spcBef>
              <a:spcAft>
                <a:spcPct val="0"/>
              </a:spcAft>
              <a:buChar char="•"/>
              <a:defRPr sz="2000">
                <a:solidFill>
                  <a:srgbClr val="000066"/>
                </a:solidFill>
                <a:latin typeface="+mn-lt"/>
              </a:defRPr>
            </a:lvl3pPr>
            <a:lvl4pPr marL="1600200" indent="-228600" algn="l" rtl="0" eaLnBrk="1" fontAlgn="base" hangingPunct="1">
              <a:spcBef>
                <a:spcPct val="20000"/>
              </a:spcBef>
              <a:spcAft>
                <a:spcPct val="0"/>
              </a:spcAft>
              <a:buChar char="–"/>
              <a:defRPr sz="2000">
                <a:solidFill>
                  <a:srgbClr val="000066"/>
                </a:solidFill>
                <a:latin typeface="+mn-lt"/>
              </a:defRPr>
            </a:lvl4pPr>
            <a:lvl5pPr marL="2057400" indent="-228600" algn="l" rtl="0" eaLnBrk="1" fontAlgn="base" hangingPunct="1">
              <a:spcBef>
                <a:spcPct val="20000"/>
              </a:spcBef>
              <a:spcAft>
                <a:spcPct val="0"/>
              </a:spcAft>
              <a:buChar char="»"/>
              <a:defRPr sz="2000">
                <a:solidFill>
                  <a:srgbClr val="000066"/>
                </a:solidFill>
                <a:latin typeface="+mn-lt"/>
              </a:defRPr>
            </a:lvl5pPr>
            <a:lvl6pPr marL="2514600" indent="-228600" algn="l" rtl="0" eaLnBrk="1" fontAlgn="base" hangingPunct="1">
              <a:spcBef>
                <a:spcPct val="20000"/>
              </a:spcBef>
              <a:spcAft>
                <a:spcPct val="0"/>
              </a:spcAft>
              <a:buChar char="»"/>
              <a:defRPr sz="2000">
                <a:solidFill>
                  <a:srgbClr val="000066"/>
                </a:solidFill>
                <a:latin typeface="+mn-lt"/>
              </a:defRPr>
            </a:lvl6pPr>
            <a:lvl7pPr marL="2971800" indent="-228600" algn="l" rtl="0" eaLnBrk="1" fontAlgn="base" hangingPunct="1">
              <a:spcBef>
                <a:spcPct val="20000"/>
              </a:spcBef>
              <a:spcAft>
                <a:spcPct val="0"/>
              </a:spcAft>
              <a:buChar char="»"/>
              <a:defRPr sz="2000">
                <a:solidFill>
                  <a:srgbClr val="000066"/>
                </a:solidFill>
                <a:latin typeface="+mn-lt"/>
              </a:defRPr>
            </a:lvl7pPr>
            <a:lvl8pPr marL="3429000" indent="-228600" algn="l" rtl="0" eaLnBrk="1" fontAlgn="base" hangingPunct="1">
              <a:spcBef>
                <a:spcPct val="20000"/>
              </a:spcBef>
              <a:spcAft>
                <a:spcPct val="0"/>
              </a:spcAft>
              <a:buChar char="»"/>
              <a:defRPr sz="2000">
                <a:solidFill>
                  <a:srgbClr val="000066"/>
                </a:solidFill>
                <a:latin typeface="+mn-lt"/>
              </a:defRPr>
            </a:lvl8pPr>
            <a:lvl9pPr marL="3886200" indent="-228600" algn="l" rtl="0" eaLnBrk="1" fontAlgn="base" hangingPunct="1">
              <a:spcBef>
                <a:spcPct val="20000"/>
              </a:spcBef>
              <a:spcAft>
                <a:spcPct val="0"/>
              </a:spcAft>
              <a:buChar char="»"/>
              <a:defRPr sz="2000">
                <a:solidFill>
                  <a:srgbClr val="000066"/>
                </a:solidFill>
                <a:latin typeface="+mn-lt"/>
              </a:defRPr>
            </a:lvl9pPr>
          </a:lstStyle>
          <a:p>
            <a:pPr marL="0" indent="0" algn="ctr">
              <a:buNone/>
            </a:pPr>
            <a:r>
              <a:rPr lang="en-US" sz="1200" b="1" dirty="0" smtClean="0"/>
              <a:t>Real GDP dynamics and projections</a:t>
            </a:r>
            <a:endParaRPr lang="sr-Latn-RS" sz="1200" b="1" dirty="0"/>
          </a:p>
        </p:txBody>
      </p:sp>
      <p:sp>
        <p:nvSpPr>
          <p:cNvPr id="7" name="Content Placeholder 2"/>
          <p:cNvSpPr txBox="1">
            <a:spLocks/>
          </p:cNvSpPr>
          <p:nvPr/>
        </p:nvSpPr>
        <p:spPr bwMode="auto">
          <a:xfrm>
            <a:off x="4668078" y="1273722"/>
            <a:ext cx="4247322"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000">
                <a:solidFill>
                  <a:srgbClr val="000066"/>
                </a:solidFill>
                <a:latin typeface="+mn-lt"/>
                <a:ea typeface="+mn-ea"/>
                <a:cs typeface="+mn-cs"/>
              </a:defRPr>
            </a:lvl1pPr>
            <a:lvl2pPr marL="742950" indent="-285750" algn="l" rtl="0" eaLnBrk="1" fontAlgn="base" hangingPunct="1">
              <a:spcBef>
                <a:spcPct val="20000"/>
              </a:spcBef>
              <a:spcAft>
                <a:spcPct val="0"/>
              </a:spcAft>
              <a:buChar char="–"/>
              <a:defRPr sz="2000">
                <a:solidFill>
                  <a:srgbClr val="000066"/>
                </a:solidFill>
                <a:latin typeface="+mn-lt"/>
              </a:defRPr>
            </a:lvl2pPr>
            <a:lvl3pPr marL="1143000" indent="-228600" algn="l" rtl="0" eaLnBrk="1" fontAlgn="base" hangingPunct="1">
              <a:spcBef>
                <a:spcPct val="20000"/>
              </a:spcBef>
              <a:spcAft>
                <a:spcPct val="0"/>
              </a:spcAft>
              <a:buChar char="•"/>
              <a:defRPr sz="2000">
                <a:solidFill>
                  <a:srgbClr val="000066"/>
                </a:solidFill>
                <a:latin typeface="+mn-lt"/>
              </a:defRPr>
            </a:lvl3pPr>
            <a:lvl4pPr marL="1600200" indent="-228600" algn="l" rtl="0" eaLnBrk="1" fontAlgn="base" hangingPunct="1">
              <a:spcBef>
                <a:spcPct val="20000"/>
              </a:spcBef>
              <a:spcAft>
                <a:spcPct val="0"/>
              </a:spcAft>
              <a:buChar char="–"/>
              <a:defRPr sz="2000">
                <a:solidFill>
                  <a:srgbClr val="000066"/>
                </a:solidFill>
                <a:latin typeface="+mn-lt"/>
              </a:defRPr>
            </a:lvl4pPr>
            <a:lvl5pPr marL="2057400" indent="-228600" algn="l" rtl="0" eaLnBrk="1" fontAlgn="base" hangingPunct="1">
              <a:spcBef>
                <a:spcPct val="20000"/>
              </a:spcBef>
              <a:spcAft>
                <a:spcPct val="0"/>
              </a:spcAft>
              <a:buChar char="»"/>
              <a:defRPr sz="2000">
                <a:solidFill>
                  <a:srgbClr val="000066"/>
                </a:solidFill>
                <a:latin typeface="+mn-lt"/>
              </a:defRPr>
            </a:lvl5pPr>
            <a:lvl6pPr marL="2514600" indent="-228600" algn="l" rtl="0" eaLnBrk="1" fontAlgn="base" hangingPunct="1">
              <a:spcBef>
                <a:spcPct val="20000"/>
              </a:spcBef>
              <a:spcAft>
                <a:spcPct val="0"/>
              </a:spcAft>
              <a:buChar char="»"/>
              <a:defRPr sz="2000">
                <a:solidFill>
                  <a:srgbClr val="000066"/>
                </a:solidFill>
                <a:latin typeface="+mn-lt"/>
              </a:defRPr>
            </a:lvl6pPr>
            <a:lvl7pPr marL="2971800" indent="-228600" algn="l" rtl="0" eaLnBrk="1" fontAlgn="base" hangingPunct="1">
              <a:spcBef>
                <a:spcPct val="20000"/>
              </a:spcBef>
              <a:spcAft>
                <a:spcPct val="0"/>
              </a:spcAft>
              <a:buChar char="»"/>
              <a:defRPr sz="2000">
                <a:solidFill>
                  <a:srgbClr val="000066"/>
                </a:solidFill>
                <a:latin typeface="+mn-lt"/>
              </a:defRPr>
            </a:lvl7pPr>
            <a:lvl8pPr marL="3429000" indent="-228600" algn="l" rtl="0" eaLnBrk="1" fontAlgn="base" hangingPunct="1">
              <a:spcBef>
                <a:spcPct val="20000"/>
              </a:spcBef>
              <a:spcAft>
                <a:spcPct val="0"/>
              </a:spcAft>
              <a:buChar char="»"/>
              <a:defRPr sz="2000">
                <a:solidFill>
                  <a:srgbClr val="000066"/>
                </a:solidFill>
                <a:latin typeface="+mn-lt"/>
              </a:defRPr>
            </a:lvl8pPr>
            <a:lvl9pPr marL="3886200" indent="-228600" algn="l" rtl="0" eaLnBrk="1" fontAlgn="base" hangingPunct="1">
              <a:spcBef>
                <a:spcPct val="20000"/>
              </a:spcBef>
              <a:spcAft>
                <a:spcPct val="0"/>
              </a:spcAft>
              <a:buChar char="»"/>
              <a:defRPr sz="2000">
                <a:solidFill>
                  <a:srgbClr val="000066"/>
                </a:solidFill>
                <a:latin typeface="+mn-lt"/>
              </a:defRPr>
            </a:lvl9pPr>
          </a:lstStyle>
          <a:p>
            <a:pPr marL="0" indent="0" algn="ctr">
              <a:buNone/>
            </a:pPr>
            <a:r>
              <a:rPr lang="en-US" sz="1200" b="1" dirty="0" smtClean="0"/>
              <a:t>Unemployment rate (% of total labor force) trends and projections</a:t>
            </a:r>
            <a:endParaRPr lang="sr-Latn-RS" sz="1200" b="1" dirty="0"/>
          </a:p>
        </p:txBody>
      </p:sp>
    </p:spTree>
    <p:extLst>
      <p:ext uri="{BB962C8B-B14F-4D97-AF65-F5344CB8AC3E}">
        <p14:creationId xmlns:p14="http://schemas.microsoft.com/office/powerpoint/2010/main" val="41454117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76200"/>
            <a:ext cx="7239000" cy="990600"/>
          </a:xfrm>
        </p:spPr>
        <p:txBody>
          <a:bodyPr/>
          <a:lstStyle/>
          <a:p>
            <a:r>
              <a:rPr lang="en-US" sz="2400" dirty="0" smtClean="0"/>
              <a:t>…especially having in mind increasing government debt in the entire region</a:t>
            </a:r>
            <a:endParaRPr lang="sr-Latn-RS" sz="2400" dirty="0"/>
          </a:p>
        </p:txBody>
      </p:sp>
      <p:sp>
        <p:nvSpPr>
          <p:cNvPr id="3" name="Content Placeholder 2"/>
          <p:cNvSpPr>
            <a:spLocks noGrp="1"/>
          </p:cNvSpPr>
          <p:nvPr>
            <p:ph idx="1"/>
          </p:nvPr>
        </p:nvSpPr>
        <p:spPr>
          <a:xfrm>
            <a:off x="210378" y="4114800"/>
            <a:ext cx="8915400" cy="2438400"/>
          </a:xfrm>
        </p:spPr>
        <p:txBody>
          <a:bodyPr/>
          <a:lstStyle/>
          <a:p>
            <a:pPr>
              <a:buFont typeface="Wingdings" pitchFamily="2" charset="2"/>
              <a:buChar char="Ø"/>
            </a:pPr>
            <a:r>
              <a:rPr lang="en-US" sz="1800" dirty="0" smtClean="0">
                <a:solidFill>
                  <a:srgbClr val="002060"/>
                </a:solidFill>
              </a:rPr>
              <a:t>High </a:t>
            </a:r>
            <a:r>
              <a:rPr lang="en-US" sz="1800" dirty="0">
                <a:solidFill>
                  <a:srgbClr val="002060"/>
                </a:solidFill>
              </a:rPr>
              <a:t>public debt levels and thus the need for fiscal </a:t>
            </a:r>
            <a:r>
              <a:rPr lang="en-US" sz="1800" dirty="0" smtClean="0">
                <a:solidFill>
                  <a:srgbClr val="002060"/>
                </a:solidFill>
              </a:rPr>
              <a:t>consolidation represent key challenge in order to avoid further pressures on current account balances</a:t>
            </a:r>
            <a:endParaRPr lang="sr-Latn-CS" sz="1800" dirty="0" smtClean="0"/>
          </a:p>
          <a:p>
            <a:pPr>
              <a:buFont typeface="Wingdings" pitchFamily="2" charset="2"/>
              <a:buChar char="Ø"/>
            </a:pPr>
            <a:r>
              <a:rPr lang="en-US" sz="1800" dirty="0" smtClean="0"/>
              <a:t>Full </a:t>
            </a:r>
            <a:r>
              <a:rPr lang="en-US" sz="1800" dirty="0"/>
              <a:t>awareness of the risks taken by banks, other financial institutions, their clients and the system as a whole should be considered a must. It is important to be realistic, to understand where the system stands and where we want to be in the </a:t>
            </a:r>
            <a:r>
              <a:rPr lang="en-US" sz="1800" dirty="0" smtClean="0"/>
              <a:t>future</a:t>
            </a:r>
            <a:endParaRPr lang="sr-Latn-CS" sz="1800" dirty="0"/>
          </a:p>
          <a:p>
            <a:pPr>
              <a:buFont typeface="Wingdings" pitchFamily="2" charset="2"/>
              <a:buChar char="Ø"/>
            </a:pPr>
            <a:r>
              <a:rPr lang="en-US" sz="1800" dirty="0" smtClean="0"/>
              <a:t>Avoiding additional pressures of foreign exchange market is essential due to high dependence on FX and FX indexed lending activity.</a:t>
            </a:r>
            <a:endParaRPr lang="sr-Latn-BA" sz="1800" dirty="0" smtClean="0"/>
          </a:p>
          <a:p>
            <a:pPr>
              <a:buFont typeface="Wingdings" pitchFamily="2" charset="2"/>
              <a:buChar char="Ø"/>
            </a:pPr>
            <a:endParaRPr lang="sr-Latn-RS" sz="1800" dirty="0"/>
          </a:p>
        </p:txBody>
      </p:sp>
      <p:graphicFrame>
        <p:nvGraphicFramePr>
          <p:cNvPr id="4" name="Chart 3"/>
          <p:cNvGraphicFramePr>
            <a:graphicFrameLocks/>
          </p:cNvGraphicFramePr>
          <p:nvPr>
            <p:extLst>
              <p:ext uri="{D42A27DB-BD31-4B8C-83A1-F6EECF244321}">
                <p14:modId xmlns:p14="http://schemas.microsoft.com/office/powerpoint/2010/main" val="2638660199"/>
              </p:ext>
            </p:extLst>
          </p:nvPr>
        </p:nvGraphicFramePr>
        <p:xfrm>
          <a:off x="76199" y="1219200"/>
          <a:ext cx="4419601"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a:graphicFrameLocks/>
          </p:cNvGraphicFramePr>
          <p:nvPr>
            <p:extLst>
              <p:ext uri="{D42A27DB-BD31-4B8C-83A1-F6EECF244321}">
                <p14:modId xmlns:p14="http://schemas.microsoft.com/office/powerpoint/2010/main" val="1709973447"/>
              </p:ext>
            </p:extLst>
          </p:nvPr>
        </p:nvGraphicFramePr>
        <p:xfrm>
          <a:off x="4668078" y="1225826"/>
          <a:ext cx="4399722"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6" name="Content Placeholder 2"/>
          <p:cNvSpPr txBox="1">
            <a:spLocks/>
          </p:cNvSpPr>
          <p:nvPr/>
        </p:nvSpPr>
        <p:spPr bwMode="auto">
          <a:xfrm>
            <a:off x="248478" y="990600"/>
            <a:ext cx="4247322"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000">
                <a:solidFill>
                  <a:srgbClr val="000066"/>
                </a:solidFill>
                <a:latin typeface="+mn-lt"/>
                <a:ea typeface="+mn-ea"/>
                <a:cs typeface="+mn-cs"/>
              </a:defRPr>
            </a:lvl1pPr>
            <a:lvl2pPr marL="742950" indent="-285750" algn="l" rtl="0" eaLnBrk="1" fontAlgn="base" hangingPunct="1">
              <a:spcBef>
                <a:spcPct val="20000"/>
              </a:spcBef>
              <a:spcAft>
                <a:spcPct val="0"/>
              </a:spcAft>
              <a:buChar char="–"/>
              <a:defRPr sz="2000">
                <a:solidFill>
                  <a:srgbClr val="000066"/>
                </a:solidFill>
                <a:latin typeface="+mn-lt"/>
              </a:defRPr>
            </a:lvl2pPr>
            <a:lvl3pPr marL="1143000" indent="-228600" algn="l" rtl="0" eaLnBrk="1" fontAlgn="base" hangingPunct="1">
              <a:spcBef>
                <a:spcPct val="20000"/>
              </a:spcBef>
              <a:spcAft>
                <a:spcPct val="0"/>
              </a:spcAft>
              <a:buChar char="•"/>
              <a:defRPr sz="2000">
                <a:solidFill>
                  <a:srgbClr val="000066"/>
                </a:solidFill>
                <a:latin typeface="+mn-lt"/>
              </a:defRPr>
            </a:lvl3pPr>
            <a:lvl4pPr marL="1600200" indent="-228600" algn="l" rtl="0" eaLnBrk="1" fontAlgn="base" hangingPunct="1">
              <a:spcBef>
                <a:spcPct val="20000"/>
              </a:spcBef>
              <a:spcAft>
                <a:spcPct val="0"/>
              </a:spcAft>
              <a:buChar char="–"/>
              <a:defRPr sz="2000">
                <a:solidFill>
                  <a:srgbClr val="000066"/>
                </a:solidFill>
                <a:latin typeface="+mn-lt"/>
              </a:defRPr>
            </a:lvl4pPr>
            <a:lvl5pPr marL="2057400" indent="-228600" algn="l" rtl="0" eaLnBrk="1" fontAlgn="base" hangingPunct="1">
              <a:spcBef>
                <a:spcPct val="20000"/>
              </a:spcBef>
              <a:spcAft>
                <a:spcPct val="0"/>
              </a:spcAft>
              <a:buChar char="»"/>
              <a:defRPr sz="2000">
                <a:solidFill>
                  <a:srgbClr val="000066"/>
                </a:solidFill>
                <a:latin typeface="+mn-lt"/>
              </a:defRPr>
            </a:lvl5pPr>
            <a:lvl6pPr marL="2514600" indent="-228600" algn="l" rtl="0" eaLnBrk="1" fontAlgn="base" hangingPunct="1">
              <a:spcBef>
                <a:spcPct val="20000"/>
              </a:spcBef>
              <a:spcAft>
                <a:spcPct val="0"/>
              </a:spcAft>
              <a:buChar char="»"/>
              <a:defRPr sz="2000">
                <a:solidFill>
                  <a:srgbClr val="000066"/>
                </a:solidFill>
                <a:latin typeface="+mn-lt"/>
              </a:defRPr>
            </a:lvl6pPr>
            <a:lvl7pPr marL="2971800" indent="-228600" algn="l" rtl="0" eaLnBrk="1" fontAlgn="base" hangingPunct="1">
              <a:spcBef>
                <a:spcPct val="20000"/>
              </a:spcBef>
              <a:spcAft>
                <a:spcPct val="0"/>
              </a:spcAft>
              <a:buChar char="»"/>
              <a:defRPr sz="2000">
                <a:solidFill>
                  <a:srgbClr val="000066"/>
                </a:solidFill>
                <a:latin typeface="+mn-lt"/>
              </a:defRPr>
            </a:lvl7pPr>
            <a:lvl8pPr marL="3429000" indent="-228600" algn="l" rtl="0" eaLnBrk="1" fontAlgn="base" hangingPunct="1">
              <a:spcBef>
                <a:spcPct val="20000"/>
              </a:spcBef>
              <a:spcAft>
                <a:spcPct val="0"/>
              </a:spcAft>
              <a:buChar char="»"/>
              <a:defRPr sz="2000">
                <a:solidFill>
                  <a:srgbClr val="000066"/>
                </a:solidFill>
                <a:latin typeface="+mn-lt"/>
              </a:defRPr>
            </a:lvl8pPr>
            <a:lvl9pPr marL="3886200" indent="-228600" algn="l" rtl="0" eaLnBrk="1" fontAlgn="base" hangingPunct="1">
              <a:spcBef>
                <a:spcPct val="20000"/>
              </a:spcBef>
              <a:spcAft>
                <a:spcPct val="0"/>
              </a:spcAft>
              <a:buChar char="»"/>
              <a:defRPr sz="2000">
                <a:solidFill>
                  <a:srgbClr val="000066"/>
                </a:solidFill>
                <a:latin typeface="+mn-lt"/>
              </a:defRPr>
            </a:lvl9pPr>
          </a:lstStyle>
          <a:p>
            <a:pPr marL="0" indent="0" algn="ctr">
              <a:buNone/>
            </a:pPr>
            <a:r>
              <a:rPr lang="en-US" sz="1200" b="1" dirty="0" smtClean="0"/>
              <a:t>Government debt</a:t>
            </a:r>
            <a:endParaRPr lang="sr-Latn-RS" sz="1200" b="1" dirty="0"/>
          </a:p>
        </p:txBody>
      </p:sp>
      <p:sp>
        <p:nvSpPr>
          <p:cNvPr id="7" name="Content Placeholder 2"/>
          <p:cNvSpPr txBox="1">
            <a:spLocks/>
          </p:cNvSpPr>
          <p:nvPr/>
        </p:nvSpPr>
        <p:spPr bwMode="auto">
          <a:xfrm>
            <a:off x="4668078" y="990600"/>
            <a:ext cx="4247322"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000">
                <a:solidFill>
                  <a:srgbClr val="000066"/>
                </a:solidFill>
                <a:latin typeface="+mn-lt"/>
                <a:ea typeface="+mn-ea"/>
                <a:cs typeface="+mn-cs"/>
              </a:defRPr>
            </a:lvl1pPr>
            <a:lvl2pPr marL="742950" indent="-285750" algn="l" rtl="0" eaLnBrk="1" fontAlgn="base" hangingPunct="1">
              <a:spcBef>
                <a:spcPct val="20000"/>
              </a:spcBef>
              <a:spcAft>
                <a:spcPct val="0"/>
              </a:spcAft>
              <a:buChar char="–"/>
              <a:defRPr sz="2000">
                <a:solidFill>
                  <a:srgbClr val="000066"/>
                </a:solidFill>
                <a:latin typeface="+mn-lt"/>
              </a:defRPr>
            </a:lvl2pPr>
            <a:lvl3pPr marL="1143000" indent="-228600" algn="l" rtl="0" eaLnBrk="1" fontAlgn="base" hangingPunct="1">
              <a:spcBef>
                <a:spcPct val="20000"/>
              </a:spcBef>
              <a:spcAft>
                <a:spcPct val="0"/>
              </a:spcAft>
              <a:buChar char="•"/>
              <a:defRPr sz="2000">
                <a:solidFill>
                  <a:srgbClr val="000066"/>
                </a:solidFill>
                <a:latin typeface="+mn-lt"/>
              </a:defRPr>
            </a:lvl3pPr>
            <a:lvl4pPr marL="1600200" indent="-228600" algn="l" rtl="0" eaLnBrk="1" fontAlgn="base" hangingPunct="1">
              <a:spcBef>
                <a:spcPct val="20000"/>
              </a:spcBef>
              <a:spcAft>
                <a:spcPct val="0"/>
              </a:spcAft>
              <a:buChar char="–"/>
              <a:defRPr sz="2000">
                <a:solidFill>
                  <a:srgbClr val="000066"/>
                </a:solidFill>
                <a:latin typeface="+mn-lt"/>
              </a:defRPr>
            </a:lvl4pPr>
            <a:lvl5pPr marL="2057400" indent="-228600" algn="l" rtl="0" eaLnBrk="1" fontAlgn="base" hangingPunct="1">
              <a:spcBef>
                <a:spcPct val="20000"/>
              </a:spcBef>
              <a:spcAft>
                <a:spcPct val="0"/>
              </a:spcAft>
              <a:buChar char="»"/>
              <a:defRPr sz="2000">
                <a:solidFill>
                  <a:srgbClr val="000066"/>
                </a:solidFill>
                <a:latin typeface="+mn-lt"/>
              </a:defRPr>
            </a:lvl5pPr>
            <a:lvl6pPr marL="2514600" indent="-228600" algn="l" rtl="0" eaLnBrk="1" fontAlgn="base" hangingPunct="1">
              <a:spcBef>
                <a:spcPct val="20000"/>
              </a:spcBef>
              <a:spcAft>
                <a:spcPct val="0"/>
              </a:spcAft>
              <a:buChar char="»"/>
              <a:defRPr sz="2000">
                <a:solidFill>
                  <a:srgbClr val="000066"/>
                </a:solidFill>
                <a:latin typeface="+mn-lt"/>
              </a:defRPr>
            </a:lvl6pPr>
            <a:lvl7pPr marL="2971800" indent="-228600" algn="l" rtl="0" eaLnBrk="1" fontAlgn="base" hangingPunct="1">
              <a:spcBef>
                <a:spcPct val="20000"/>
              </a:spcBef>
              <a:spcAft>
                <a:spcPct val="0"/>
              </a:spcAft>
              <a:buChar char="»"/>
              <a:defRPr sz="2000">
                <a:solidFill>
                  <a:srgbClr val="000066"/>
                </a:solidFill>
                <a:latin typeface="+mn-lt"/>
              </a:defRPr>
            </a:lvl7pPr>
            <a:lvl8pPr marL="3429000" indent="-228600" algn="l" rtl="0" eaLnBrk="1" fontAlgn="base" hangingPunct="1">
              <a:spcBef>
                <a:spcPct val="20000"/>
              </a:spcBef>
              <a:spcAft>
                <a:spcPct val="0"/>
              </a:spcAft>
              <a:buChar char="»"/>
              <a:defRPr sz="2000">
                <a:solidFill>
                  <a:srgbClr val="000066"/>
                </a:solidFill>
                <a:latin typeface="+mn-lt"/>
              </a:defRPr>
            </a:lvl8pPr>
            <a:lvl9pPr marL="3886200" indent="-228600" algn="l" rtl="0" eaLnBrk="1" fontAlgn="base" hangingPunct="1">
              <a:spcBef>
                <a:spcPct val="20000"/>
              </a:spcBef>
              <a:spcAft>
                <a:spcPct val="0"/>
              </a:spcAft>
              <a:buChar char="»"/>
              <a:defRPr sz="2000">
                <a:solidFill>
                  <a:srgbClr val="000066"/>
                </a:solidFill>
                <a:latin typeface="+mn-lt"/>
              </a:defRPr>
            </a:lvl9pPr>
          </a:lstStyle>
          <a:p>
            <a:pPr marL="0" indent="0" algn="ctr">
              <a:buNone/>
            </a:pPr>
            <a:r>
              <a:rPr lang="en-US" sz="1200" b="1" dirty="0" smtClean="0"/>
              <a:t>Current account balance (in % of GDP)</a:t>
            </a:r>
            <a:endParaRPr lang="sr-Latn-RS" sz="1200" b="1" dirty="0"/>
          </a:p>
        </p:txBody>
      </p:sp>
    </p:spTree>
    <p:extLst>
      <p:ext uri="{BB962C8B-B14F-4D97-AF65-F5344CB8AC3E}">
        <p14:creationId xmlns:p14="http://schemas.microsoft.com/office/powerpoint/2010/main" val="28786922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76200"/>
            <a:ext cx="7620000" cy="990600"/>
          </a:xfrm>
        </p:spPr>
        <p:txBody>
          <a:bodyPr/>
          <a:lstStyle/>
          <a:p>
            <a:r>
              <a:rPr lang="en-US" sz="2400" dirty="0" smtClean="0"/>
              <a:t>Deleveraging risk becomes more concentrated</a:t>
            </a:r>
            <a:endParaRPr lang="sr-Latn-RS" sz="2400" dirty="0"/>
          </a:p>
        </p:txBody>
      </p:sp>
      <p:sp>
        <p:nvSpPr>
          <p:cNvPr id="3" name="Content Placeholder 2"/>
          <p:cNvSpPr>
            <a:spLocks noGrp="1"/>
          </p:cNvSpPr>
          <p:nvPr>
            <p:ph idx="1"/>
          </p:nvPr>
        </p:nvSpPr>
        <p:spPr>
          <a:xfrm>
            <a:off x="141514" y="4343400"/>
            <a:ext cx="8991600" cy="2514600"/>
          </a:xfrm>
        </p:spPr>
        <p:txBody>
          <a:bodyPr/>
          <a:lstStyle/>
          <a:p>
            <a:pPr>
              <a:buFont typeface="Wingdings" pitchFamily="2" charset="2"/>
              <a:buChar char="Ø"/>
            </a:pPr>
            <a:r>
              <a:rPr lang="en-US" sz="1800" dirty="0"/>
              <a:t>Although deleveraging is in essence a healthy process, even for the host </a:t>
            </a:r>
            <a:r>
              <a:rPr lang="en-US" sz="1800" dirty="0" smtClean="0"/>
              <a:t>country, </a:t>
            </a:r>
            <a:r>
              <a:rPr lang="en-US" sz="1800" dirty="0"/>
              <a:t>it is critical that the process is gradual, or better yet, in accordance with the adjustment capacities of the economy </a:t>
            </a:r>
            <a:r>
              <a:rPr lang="en-US" sz="1800" dirty="0" smtClean="0"/>
              <a:t>concerned</a:t>
            </a:r>
            <a:r>
              <a:rPr lang="en-US" sz="1800" dirty="0"/>
              <a:t>;</a:t>
            </a:r>
            <a:endParaRPr lang="en-US" sz="1800" dirty="0" smtClean="0"/>
          </a:p>
          <a:p>
            <a:pPr>
              <a:buFont typeface="Wingdings" pitchFamily="2" charset="2"/>
              <a:buChar char="Ø"/>
            </a:pPr>
            <a:r>
              <a:rPr lang="en-US" sz="1800" dirty="0" smtClean="0"/>
              <a:t>Besides significant deleveraging pressures from domestic markets on consolidation, investments in SEE region are still highly profitable</a:t>
            </a:r>
            <a:r>
              <a:rPr lang="sr-Latn-CS" sz="1800" dirty="0" smtClean="0"/>
              <a:t>;</a:t>
            </a:r>
            <a:endParaRPr lang="en-US" sz="1800" dirty="0" smtClean="0"/>
          </a:p>
          <a:p>
            <a:pPr>
              <a:buFont typeface="Wingdings" pitchFamily="2" charset="2"/>
              <a:buChar char="Ø"/>
            </a:pPr>
            <a:r>
              <a:rPr lang="en-US" sz="1800" dirty="0" smtClean="0"/>
              <a:t>Foreign funds may have been an important growth accelerator in the pre crisis period, however current balance sheet structure indicates that domestics sources represent the primary source of banks’ funding</a:t>
            </a:r>
            <a:r>
              <a:rPr lang="sr-Latn-CS" sz="1800" dirty="0" smtClean="0"/>
              <a:t>;</a:t>
            </a:r>
          </a:p>
          <a:p>
            <a:pPr>
              <a:buNone/>
            </a:pPr>
            <a:r>
              <a:rPr lang="sr-Latn-CS" sz="1800" dirty="0" smtClean="0"/>
              <a:t>	</a:t>
            </a:r>
            <a:endParaRPr lang="sr-Latn-RS" sz="1800" b="1" dirty="0">
              <a:solidFill>
                <a:srgbClr val="FF0000"/>
              </a:solidFill>
            </a:endParaRPr>
          </a:p>
        </p:txBody>
      </p:sp>
      <p:graphicFrame>
        <p:nvGraphicFramePr>
          <p:cNvPr id="4" name="Chart 3"/>
          <p:cNvGraphicFramePr>
            <a:graphicFrameLocks/>
          </p:cNvGraphicFramePr>
          <p:nvPr>
            <p:extLst>
              <p:ext uri="{D42A27DB-BD31-4B8C-83A1-F6EECF244321}">
                <p14:modId xmlns:p14="http://schemas.microsoft.com/office/powerpoint/2010/main" val="1556494383"/>
              </p:ext>
            </p:extLst>
          </p:nvPr>
        </p:nvGraphicFramePr>
        <p:xfrm>
          <a:off x="4668078" y="1524000"/>
          <a:ext cx="4399722"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a:graphicFrameLocks/>
          </p:cNvGraphicFramePr>
          <p:nvPr>
            <p:extLst>
              <p:ext uri="{D42A27DB-BD31-4B8C-83A1-F6EECF244321}">
                <p14:modId xmlns:p14="http://schemas.microsoft.com/office/powerpoint/2010/main" val="721587898"/>
              </p:ext>
            </p:extLst>
          </p:nvPr>
        </p:nvGraphicFramePr>
        <p:xfrm>
          <a:off x="76200" y="1524000"/>
          <a:ext cx="4419600"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6" name="Content Placeholder 2"/>
          <p:cNvSpPr txBox="1">
            <a:spLocks/>
          </p:cNvSpPr>
          <p:nvPr/>
        </p:nvSpPr>
        <p:spPr bwMode="auto">
          <a:xfrm>
            <a:off x="248478" y="1143000"/>
            <a:ext cx="4247322"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000">
                <a:solidFill>
                  <a:srgbClr val="000066"/>
                </a:solidFill>
                <a:latin typeface="+mn-lt"/>
                <a:ea typeface="+mn-ea"/>
                <a:cs typeface="+mn-cs"/>
              </a:defRPr>
            </a:lvl1pPr>
            <a:lvl2pPr marL="742950" indent="-285750" algn="l" rtl="0" eaLnBrk="1" fontAlgn="base" hangingPunct="1">
              <a:spcBef>
                <a:spcPct val="20000"/>
              </a:spcBef>
              <a:spcAft>
                <a:spcPct val="0"/>
              </a:spcAft>
              <a:buChar char="–"/>
              <a:defRPr sz="2000">
                <a:solidFill>
                  <a:srgbClr val="000066"/>
                </a:solidFill>
                <a:latin typeface="+mn-lt"/>
              </a:defRPr>
            </a:lvl2pPr>
            <a:lvl3pPr marL="1143000" indent="-228600" algn="l" rtl="0" eaLnBrk="1" fontAlgn="base" hangingPunct="1">
              <a:spcBef>
                <a:spcPct val="20000"/>
              </a:spcBef>
              <a:spcAft>
                <a:spcPct val="0"/>
              </a:spcAft>
              <a:buChar char="•"/>
              <a:defRPr sz="2000">
                <a:solidFill>
                  <a:srgbClr val="000066"/>
                </a:solidFill>
                <a:latin typeface="+mn-lt"/>
              </a:defRPr>
            </a:lvl3pPr>
            <a:lvl4pPr marL="1600200" indent="-228600" algn="l" rtl="0" eaLnBrk="1" fontAlgn="base" hangingPunct="1">
              <a:spcBef>
                <a:spcPct val="20000"/>
              </a:spcBef>
              <a:spcAft>
                <a:spcPct val="0"/>
              </a:spcAft>
              <a:buChar char="–"/>
              <a:defRPr sz="2000">
                <a:solidFill>
                  <a:srgbClr val="000066"/>
                </a:solidFill>
                <a:latin typeface="+mn-lt"/>
              </a:defRPr>
            </a:lvl4pPr>
            <a:lvl5pPr marL="2057400" indent="-228600" algn="l" rtl="0" eaLnBrk="1" fontAlgn="base" hangingPunct="1">
              <a:spcBef>
                <a:spcPct val="20000"/>
              </a:spcBef>
              <a:spcAft>
                <a:spcPct val="0"/>
              </a:spcAft>
              <a:buChar char="»"/>
              <a:defRPr sz="2000">
                <a:solidFill>
                  <a:srgbClr val="000066"/>
                </a:solidFill>
                <a:latin typeface="+mn-lt"/>
              </a:defRPr>
            </a:lvl5pPr>
            <a:lvl6pPr marL="2514600" indent="-228600" algn="l" rtl="0" eaLnBrk="1" fontAlgn="base" hangingPunct="1">
              <a:spcBef>
                <a:spcPct val="20000"/>
              </a:spcBef>
              <a:spcAft>
                <a:spcPct val="0"/>
              </a:spcAft>
              <a:buChar char="»"/>
              <a:defRPr sz="2000">
                <a:solidFill>
                  <a:srgbClr val="000066"/>
                </a:solidFill>
                <a:latin typeface="+mn-lt"/>
              </a:defRPr>
            </a:lvl6pPr>
            <a:lvl7pPr marL="2971800" indent="-228600" algn="l" rtl="0" eaLnBrk="1" fontAlgn="base" hangingPunct="1">
              <a:spcBef>
                <a:spcPct val="20000"/>
              </a:spcBef>
              <a:spcAft>
                <a:spcPct val="0"/>
              </a:spcAft>
              <a:buChar char="»"/>
              <a:defRPr sz="2000">
                <a:solidFill>
                  <a:srgbClr val="000066"/>
                </a:solidFill>
                <a:latin typeface="+mn-lt"/>
              </a:defRPr>
            </a:lvl7pPr>
            <a:lvl8pPr marL="3429000" indent="-228600" algn="l" rtl="0" eaLnBrk="1" fontAlgn="base" hangingPunct="1">
              <a:spcBef>
                <a:spcPct val="20000"/>
              </a:spcBef>
              <a:spcAft>
                <a:spcPct val="0"/>
              </a:spcAft>
              <a:buChar char="»"/>
              <a:defRPr sz="2000">
                <a:solidFill>
                  <a:srgbClr val="000066"/>
                </a:solidFill>
                <a:latin typeface="+mn-lt"/>
              </a:defRPr>
            </a:lvl8pPr>
            <a:lvl9pPr marL="3886200" indent="-228600" algn="l" rtl="0" eaLnBrk="1" fontAlgn="base" hangingPunct="1">
              <a:spcBef>
                <a:spcPct val="20000"/>
              </a:spcBef>
              <a:spcAft>
                <a:spcPct val="0"/>
              </a:spcAft>
              <a:buChar char="»"/>
              <a:defRPr sz="2000">
                <a:solidFill>
                  <a:srgbClr val="000066"/>
                </a:solidFill>
                <a:latin typeface="+mn-lt"/>
              </a:defRPr>
            </a:lvl9pPr>
          </a:lstStyle>
          <a:p>
            <a:pPr marL="0" indent="0" algn="ctr">
              <a:buNone/>
            </a:pPr>
            <a:r>
              <a:rPr lang="en-US" sz="1200" b="1" dirty="0" smtClean="0"/>
              <a:t>Gross exposure of BIS reporting banks to SEE countries (</a:t>
            </a:r>
            <a:r>
              <a:rPr lang="en-US" sz="1200" b="1" dirty="0" err="1" smtClean="0"/>
              <a:t>indice</a:t>
            </a:r>
            <a:r>
              <a:rPr lang="en-US" sz="1200" b="1" dirty="0" smtClean="0"/>
              <a:t>, 2007=100)</a:t>
            </a:r>
            <a:endParaRPr lang="sr-Latn-RS" sz="1200" b="1" dirty="0"/>
          </a:p>
        </p:txBody>
      </p:sp>
      <p:sp>
        <p:nvSpPr>
          <p:cNvPr id="7" name="Content Placeholder 2"/>
          <p:cNvSpPr txBox="1">
            <a:spLocks/>
          </p:cNvSpPr>
          <p:nvPr/>
        </p:nvSpPr>
        <p:spPr bwMode="auto">
          <a:xfrm>
            <a:off x="4668078" y="1143000"/>
            <a:ext cx="4247322"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000">
                <a:solidFill>
                  <a:srgbClr val="000066"/>
                </a:solidFill>
                <a:latin typeface="+mn-lt"/>
                <a:ea typeface="+mn-ea"/>
                <a:cs typeface="+mn-cs"/>
              </a:defRPr>
            </a:lvl1pPr>
            <a:lvl2pPr marL="742950" indent="-285750" algn="l" rtl="0" eaLnBrk="1" fontAlgn="base" hangingPunct="1">
              <a:spcBef>
                <a:spcPct val="20000"/>
              </a:spcBef>
              <a:spcAft>
                <a:spcPct val="0"/>
              </a:spcAft>
              <a:buChar char="–"/>
              <a:defRPr sz="2000">
                <a:solidFill>
                  <a:srgbClr val="000066"/>
                </a:solidFill>
                <a:latin typeface="+mn-lt"/>
              </a:defRPr>
            </a:lvl2pPr>
            <a:lvl3pPr marL="1143000" indent="-228600" algn="l" rtl="0" eaLnBrk="1" fontAlgn="base" hangingPunct="1">
              <a:spcBef>
                <a:spcPct val="20000"/>
              </a:spcBef>
              <a:spcAft>
                <a:spcPct val="0"/>
              </a:spcAft>
              <a:buChar char="•"/>
              <a:defRPr sz="2000">
                <a:solidFill>
                  <a:srgbClr val="000066"/>
                </a:solidFill>
                <a:latin typeface="+mn-lt"/>
              </a:defRPr>
            </a:lvl3pPr>
            <a:lvl4pPr marL="1600200" indent="-228600" algn="l" rtl="0" eaLnBrk="1" fontAlgn="base" hangingPunct="1">
              <a:spcBef>
                <a:spcPct val="20000"/>
              </a:spcBef>
              <a:spcAft>
                <a:spcPct val="0"/>
              </a:spcAft>
              <a:buChar char="–"/>
              <a:defRPr sz="2000">
                <a:solidFill>
                  <a:srgbClr val="000066"/>
                </a:solidFill>
                <a:latin typeface="+mn-lt"/>
              </a:defRPr>
            </a:lvl4pPr>
            <a:lvl5pPr marL="2057400" indent="-228600" algn="l" rtl="0" eaLnBrk="1" fontAlgn="base" hangingPunct="1">
              <a:spcBef>
                <a:spcPct val="20000"/>
              </a:spcBef>
              <a:spcAft>
                <a:spcPct val="0"/>
              </a:spcAft>
              <a:buChar char="»"/>
              <a:defRPr sz="2000">
                <a:solidFill>
                  <a:srgbClr val="000066"/>
                </a:solidFill>
                <a:latin typeface="+mn-lt"/>
              </a:defRPr>
            </a:lvl5pPr>
            <a:lvl6pPr marL="2514600" indent="-228600" algn="l" rtl="0" eaLnBrk="1" fontAlgn="base" hangingPunct="1">
              <a:spcBef>
                <a:spcPct val="20000"/>
              </a:spcBef>
              <a:spcAft>
                <a:spcPct val="0"/>
              </a:spcAft>
              <a:buChar char="»"/>
              <a:defRPr sz="2000">
                <a:solidFill>
                  <a:srgbClr val="000066"/>
                </a:solidFill>
                <a:latin typeface="+mn-lt"/>
              </a:defRPr>
            </a:lvl6pPr>
            <a:lvl7pPr marL="2971800" indent="-228600" algn="l" rtl="0" eaLnBrk="1" fontAlgn="base" hangingPunct="1">
              <a:spcBef>
                <a:spcPct val="20000"/>
              </a:spcBef>
              <a:spcAft>
                <a:spcPct val="0"/>
              </a:spcAft>
              <a:buChar char="»"/>
              <a:defRPr sz="2000">
                <a:solidFill>
                  <a:srgbClr val="000066"/>
                </a:solidFill>
                <a:latin typeface="+mn-lt"/>
              </a:defRPr>
            </a:lvl7pPr>
            <a:lvl8pPr marL="3429000" indent="-228600" algn="l" rtl="0" eaLnBrk="1" fontAlgn="base" hangingPunct="1">
              <a:spcBef>
                <a:spcPct val="20000"/>
              </a:spcBef>
              <a:spcAft>
                <a:spcPct val="0"/>
              </a:spcAft>
              <a:buChar char="»"/>
              <a:defRPr sz="2000">
                <a:solidFill>
                  <a:srgbClr val="000066"/>
                </a:solidFill>
                <a:latin typeface="+mn-lt"/>
              </a:defRPr>
            </a:lvl8pPr>
            <a:lvl9pPr marL="3886200" indent="-228600" algn="l" rtl="0" eaLnBrk="1" fontAlgn="base" hangingPunct="1">
              <a:spcBef>
                <a:spcPct val="20000"/>
              </a:spcBef>
              <a:spcAft>
                <a:spcPct val="0"/>
              </a:spcAft>
              <a:buChar char="»"/>
              <a:defRPr sz="2000">
                <a:solidFill>
                  <a:srgbClr val="000066"/>
                </a:solidFill>
                <a:latin typeface="+mn-lt"/>
              </a:defRPr>
            </a:lvl9pPr>
          </a:lstStyle>
          <a:p>
            <a:pPr marL="0" indent="0" algn="ctr">
              <a:buNone/>
            </a:pPr>
            <a:r>
              <a:rPr lang="en-US" sz="1200" b="1" dirty="0" smtClean="0"/>
              <a:t>Loan to deposit ratio</a:t>
            </a:r>
            <a:endParaRPr lang="sr-Latn-RS" sz="1200" b="1" dirty="0"/>
          </a:p>
        </p:txBody>
      </p:sp>
    </p:spTree>
    <p:extLst>
      <p:ext uri="{BB962C8B-B14F-4D97-AF65-F5344CB8AC3E}">
        <p14:creationId xmlns:p14="http://schemas.microsoft.com/office/powerpoint/2010/main" val="37345818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310"/>
            <a:ext cx="8915400" cy="1524000"/>
          </a:xfrm>
        </p:spPr>
        <p:txBody>
          <a:bodyPr/>
          <a:lstStyle/>
          <a:p>
            <a:r>
              <a:rPr lang="en-US" sz="2400" dirty="0"/>
              <a:t>Similar </a:t>
            </a:r>
            <a:r>
              <a:rPr lang="en-US" sz="2400" dirty="0" smtClean="0"/>
              <a:t>characteristics regarding FX lending </a:t>
            </a:r>
            <a:r>
              <a:rPr lang="en-US" sz="2400" dirty="0"/>
              <a:t>brought upon us common </a:t>
            </a:r>
            <a:r>
              <a:rPr lang="en-US" sz="2400" dirty="0" smtClean="0"/>
              <a:t>risks</a:t>
            </a:r>
            <a:r>
              <a:rPr lang="sr-Latn-CS" sz="2400" dirty="0" smtClean="0"/>
              <a:t>: FX </a:t>
            </a:r>
            <a:r>
              <a:rPr lang="sr-Latn-CS" sz="2400" dirty="0" err="1" smtClean="0"/>
              <a:t>induced</a:t>
            </a:r>
            <a:r>
              <a:rPr lang="sr-Latn-CS" sz="2400" dirty="0" smtClean="0"/>
              <a:t> credit </a:t>
            </a:r>
            <a:r>
              <a:rPr lang="sr-Latn-CS" sz="2400" dirty="0" err="1" smtClean="0"/>
              <a:t>risk</a:t>
            </a:r>
            <a:r>
              <a:rPr lang="sr-Latn-CS" sz="2400" dirty="0" smtClean="0"/>
              <a:t> as a </a:t>
            </a:r>
            <a:r>
              <a:rPr lang="sr-Latn-CS" sz="2400" dirty="0" err="1" smtClean="0"/>
              <a:t>systemic</a:t>
            </a:r>
            <a:r>
              <a:rPr lang="sr-Latn-CS" sz="2400" dirty="0" smtClean="0"/>
              <a:t> </a:t>
            </a:r>
            <a:r>
              <a:rPr lang="sr-Latn-CS" sz="2400" dirty="0" err="1" smtClean="0"/>
              <a:t>risk</a:t>
            </a:r>
            <a:endParaRPr lang="sr-Cyrl-CS" sz="2400" dirty="0"/>
          </a:p>
        </p:txBody>
      </p:sp>
      <p:sp>
        <p:nvSpPr>
          <p:cNvPr id="6" name="Rectangle 5"/>
          <p:cNvSpPr/>
          <p:nvPr/>
        </p:nvSpPr>
        <p:spPr>
          <a:xfrm>
            <a:off x="152399" y="3581400"/>
            <a:ext cx="8753763" cy="2785378"/>
          </a:xfrm>
          <a:prstGeom prst="rect">
            <a:avLst/>
          </a:prstGeom>
        </p:spPr>
        <p:txBody>
          <a:bodyPr wrap="square">
            <a:spAutoFit/>
          </a:bodyPr>
          <a:lstStyle/>
          <a:p>
            <a:pPr marL="285750" indent="-285750" algn="just">
              <a:spcBef>
                <a:spcPts val="600"/>
              </a:spcBef>
              <a:buFont typeface="Wingdings" pitchFamily="2" charset="2"/>
              <a:buChar char="Ø"/>
            </a:pPr>
            <a:endParaRPr lang="sr-Latn-CS" sz="1600" dirty="0" smtClean="0">
              <a:solidFill>
                <a:srgbClr val="002060"/>
              </a:solidFill>
            </a:endParaRPr>
          </a:p>
          <a:p>
            <a:pPr marL="285750" indent="-285750" algn="just">
              <a:spcBef>
                <a:spcPts val="600"/>
              </a:spcBef>
              <a:buFont typeface="Wingdings" pitchFamily="2" charset="2"/>
              <a:buChar char="Ø"/>
            </a:pPr>
            <a:r>
              <a:rPr lang="en-US" dirty="0" smtClean="0">
                <a:solidFill>
                  <a:srgbClr val="002060"/>
                </a:solidFill>
              </a:rPr>
              <a:t>Foreign </a:t>
            </a:r>
            <a:r>
              <a:rPr lang="en-US" dirty="0">
                <a:solidFill>
                  <a:srgbClr val="002060"/>
                </a:solidFill>
              </a:rPr>
              <a:t>currency indexed loan portfolio could enhance risks in the banking book given the region’s strong dependence on EU/EMU, and its fragile economic recovery. </a:t>
            </a:r>
            <a:endParaRPr lang="sr-Latn-CS" dirty="0" smtClean="0">
              <a:solidFill>
                <a:srgbClr val="002060"/>
              </a:solidFill>
            </a:endParaRPr>
          </a:p>
          <a:p>
            <a:pPr marL="285750" indent="-285750" algn="just">
              <a:spcBef>
                <a:spcPts val="600"/>
              </a:spcBef>
              <a:buFont typeface="Wingdings" pitchFamily="2" charset="2"/>
              <a:buChar char="Ø"/>
            </a:pPr>
            <a:r>
              <a:rPr lang="sr-Latn-CS" dirty="0" smtClean="0">
                <a:solidFill>
                  <a:srgbClr val="002060"/>
                </a:solidFill>
              </a:rPr>
              <a:t>On </a:t>
            </a:r>
            <a:r>
              <a:rPr lang="sr-Latn-CS" dirty="0" err="1" smtClean="0">
                <a:solidFill>
                  <a:srgbClr val="002060"/>
                </a:solidFill>
              </a:rPr>
              <a:t>its</a:t>
            </a:r>
            <a:r>
              <a:rPr lang="sr-Latn-CS" dirty="0" smtClean="0">
                <a:solidFill>
                  <a:srgbClr val="002060"/>
                </a:solidFill>
              </a:rPr>
              <a:t> </a:t>
            </a:r>
            <a:r>
              <a:rPr lang="sr-Latn-CS" dirty="0" err="1" smtClean="0">
                <a:solidFill>
                  <a:srgbClr val="002060"/>
                </a:solidFill>
              </a:rPr>
              <a:t>part</a:t>
            </a:r>
            <a:r>
              <a:rPr lang="en-US" dirty="0" smtClean="0">
                <a:solidFill>
                  <a:srgbClr val="002060"/>
                </a:solidFill>
              </a:rPr>
              <a:t>, </a:t>
            </a:r>
            <a:r>
              <a:rPr lang="en-US" dirty="0">
                <a:solidFill>
                  <a:srgbClr val="002060"/>
                </a:solidFill>
              </a:rPr>
              <a:t>the NBS continued to implement measures geared at a greater use of the dinar and a gradual reduction of the FX risk in the domestic financial system. </a:t>
            </a:r>
            <a:endParaRPr lang="sr-Latn-CS" dirty="0" smtClean="0">
              <a:solidFill>
                <a:srgbClr val="002060"/>
              </a:solidFill>
            </a:endParaRPr>
          </a:p>
          <a:p>
            <a:pPr marL="285750" indent="-285750" algn="just">
              <a:spcBef>
                <a:spcPts val="600"/>
              </a:spcBef>
              <a:buFont typeface="Wingdings" pitchFamily="2" charset="2"/>
              <a:buChar char="Ø"/>
            </a:pPr>
            <a:r>
              <a:rPr lang="sr-Latn-CS" dirty="0" smtClean="0">
                <a:solidFill>
                  <a:srgbClr val="002060"/>
                </a:solidFill>
              </a:rPr>
              <a:t>The </a:t>
            </a:r>
            <a:r>
              <a:rPr lang="en-US" dirty="0" smtClean="0">
                <a:solidFill>
                  <a:srgbClr val="002060"/>
                </a:solidFill>
              </a:rPr>
              <a:t>NBS </a:t>
            </a:r>
            <a:r>
              <a:rPr lang="en-US" dirty="0">
                <a:solidFill>
                  <a:srgbClr val="002060"/>
                </a:solidFill>
              </a:rPr>
              <a:t>adopted the Decision on Measures for Safeguarding and Strengthening Stability of the Financial </a:t>
            </a:r>
            <a:r>
              <a:rPr lang="en-US" dirty="0" smtClean="0">
                <a:solidFill>
                  <a:srgbClr val="002060"/>
                </a:solidFill>
              </a:rPr>
              <a:t>System</a:t>
            </a:r>
            <a:r>
              <a:rPr lang="sr-Latn-CS" dirty="0" smtClean="0">
                <a:solidFill>
                  <a:srgbClr val="002060"/>
                </a:solidFill>
              </a:rPr>
              <a:t>, </a:t>
            </a:r>
            <a:r>
              <a:rPr lang="sr-Latn-CS" dirty="0" err="1" smtClean="0">
                <a:solidFill>
                  <a:srgbClr val="002060"/>
                </a:solidFill>
              </a:rPr>
              <a:t>which</a:t>
            </a:r>
            <a:r>
              <a:rPr lang="sr-Latn-CS" dirty="0" smtClean="0">
                <a:solidFill>
                  <a:srgbClr val="002060"/>
                </a:solidFill>
              </a:rPr>
              <a:t> </a:t>
            </a:r>
            <a:r>
              <a:rPr lang="en-US" dirty="0" smtClean="0">
                <a:solidFill>
                  <a:srgbClr val="002060"/>
                </a:solidFill>
              </a:rPr>
              <a:t>introduced </a:t>
            </a:r>
            <a:r>
              <a:rPr lang="en-US" dirty="0">
                <a:solidFill>
                  <a:srgbClr val="002060"/>
                </a:solidFill>
              </a:rPr>
              <a:t>a set of measures regarding FX-denominated and FX-indexed lending to </a:t>
            </a:r>
            <a:r>
              <a:rPr lang="en-US" dirty="0" smtClean="0">
                <a:solidFill>
                  <a:srgbClr val="002060"/>
                </a:solidFill>
              </a:rPr>
              <a:t>citizens</a:t>
            </a:r>
            <a:r>
              <a:rPr lang="sr-Latn-CS" dirty="0" smtClean="0">
                <a:solidFill>
                  <a:srgbClr val="002060"/>
                </a:solidFill>
              </a:rPr>
              <a:t>;</a:t>
            </a:r>
            <a:endParaRPr lang="en-US" dirty="0" smtClean="0">
              <a:solidFill>
                <a:srgbClr val="002060"/>
              </a:solidFill>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051695656"/>
              </p:ext>
            </p:extLst>
          </p:nvPr>
        </p:nvGraphicFramePr>
        <p:xfrm>
          <a:off x="381000" y="1752600"/>
          <a:ext cx="4114801" cy="1905000"/>
        </p:xfrm>
        <a:graphic>
          <a:graphicData uri="http://schemas.openxmlformats.org/drawingml/2006/chart">
            <c:chart xmlns:c="http://schemas.openxmlformats.org/drawingml/2006/chart" xmlns:r="http://schemas.openxmlformats.org/officeDocument/2006/relationships" r:id="rId3"/>
          </a:graphicData>
        </a:graphic>
      </p:graphicFrame>
      <p:sp>
        <p:nvSpPr>
          <p:cNvPr id="9" name="Content Placeholder 2"/>
          <p:cNvSpPr txBox="1">
            <a:spLocks/>
          </p:cNvSpPr>
          <p:nvPr/>
        </p:nvSpPr>
        <p:spPr bwMode="auto">
          <a:xfrm>
            <a:off x="533399" y="1366980"/>
            <a:ext cx="4189593" cy="3094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indent="0" algn="ctr">
              <a:buNone/>
            </a:pPr>
            <a:r>
              <a:rPr lang="en-US" b="1" dirty="0" smtClean="0"/>
              <a:t>Share of FX loans to total banking loans (Q1 2013)</a:t>
            </a:r>
            <a:endParaRPr lang="sr-Latn-RS" b="1" dirty="0"/>
          </a:p>
        </p:txBody>
      </p:sp>
      <p:graphicFrame>
        <p:nvGraphicFramePr>
          <p:cNvPr id="7" name="Chart 6"/>
          <p:cNvGraphicFramePr>
            <a:graphicFrameLocks/>
          </p:cNvGraphicFramePr>
          <p:nvPr>
            <p:extLst>
              <p:ext uri="{D42A27DB-BD31-4B8C-83A1-F6EECF244321}">
                <p14:modId xmlns:p14="http://schemas.microsoft.com/office/powerpoint/2010/main" val="1610735079"/>
              </p:ext>
            </p:extLst>
          </p:nvPr>
        </p:nvGraphicFramePr>
        <p:xfrm>
          <a:off x="4953000" y="1717964"/>
          <a:ext cx="3733800" cy="1981200"/>
        </p:xfrm>
        <a:graphic>
          <a:graphicData uri="http://schemas.openxmlformats.org/drawingml/2006/chart">
            <c:chart xmlns:c="http://schemas.openxmlformats.org/drawingml/2006/chart" xmlns:r="http://schemas.openxmlformats.org/officeDocument/2006/relationships" r:id="rId4"/>
          </a:graphicData>
        </a:graphic>
      </p:graphicFrame>
      <p:sp>
        <p:nvSpPr>
          <p:cNvPr id="10" name="Content Placeholder 2"/>
          <p:cNvSpPr txBox="1">
            <a:spLocks/>
          </p:cNvSpPr>
          <p:nvPr/>
        </p:nvSpPr>
        <p:spPr bwMode="auto">
          <a:xfrm>
            <a:off x="4703114" y="1364670"/>
            <a:ext cx="4189593" cy="3094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indent="0" algn="ctr">
              <a:buNone/>
            </a:pPr>
            <a:r>
              <a:rPr lang="en-US" b="1" dirty="0" smtClean="0"/>
              <a:t>Serbian banking sector loan currency structure (Q3 2013)</a:t>
            </a:r>
            <a:endParaRPr lang="sr-Latn-RS" b="1" dirty="0"/>
          </a:p>
        </p:txBody>
      </p:sp>
    </p:spTree>
    <p:extLst>
      <p:ext uri="{BB962C8B-B14F-4D97-AF65-F5344CB8AC3E}">
        <p14:creationId xmlns:p14="http://schemas.microsoft.com/office/powerpoint/2010/main" val="15083114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23191"/>
            <a:ext cx="7315200" cy="1066800"/>
          </a:xfrm>
        </p:spPr>
        <p:txBody>
          <a:bodyPr/>
          <a:lstStyle/>
          <a:p>
            <a:r>
              <a:rPr lang="en-US" sz="2400" dirty="0"/>
              <a:t>Deteriorating portfolio quality gave rise to NPL levels</a:t>
            </a:r>
            <a:endParaRPr lang="sr-Cyrl-CS" sz="2400" dirty="0"/>
          </a:p>
        </p:txBody>
      </p:sp>
      <p:sp>
        <p:nvSpPr>
          <p:cNvPr id="6" name="Rectangle 5"/>
          <p:cNvSpPr/>
          <p:nvPr/>
        </p:nvSpPr>
        <p:spPr>
          <a:xfrm>
            <a:off x="228600" y="5029200"/>
            <a:ext cx="8763000" cy="1554272"/>
          </a:xfrm>
          <a:prstGeom prst="rect">
            <a:avLst/>
          </a:prstGeom>
        </p:spPr>
        <p:txBody>
          <a:bodyPr wrap="square">
            <a:spAutoFit/>
          </a:bodyPr>
          <a:lstStyle/>
          <a:p>
            <a:pPr marL="285750" indent="-285750" algn="just">
              <a:spcBef>
                <a:spcPts val="600"/>
              </a:spcBef>
              <a:spcAft>
                <a:spcPts val="0"/>
              </a:spcAft>
              <a:buFont typeface="Wingdings" pitchFamily="2" charset="2"/>
              <a:buChar char="Ø"/>
            </a:pPr>
            <a:r>
              <a:rPr lang="en-US" sz="1700" dirty="0">
                <a:solidFill>
                  <a:srgbClr val="002060"/>
                </a:solidFill>
              </a:rPr>
              <a:t>Economic downturn and sudden credit contraction led to rapid increase in NPL levels.</a:t>
            </a:r>
          </a:p>
          <a:p>
            <a:pPr marL="285750" indent="-285750" algn="just">
              <a:spcBef>
                <a:spcPts val="600"/>
              </a:spcBef>
              <a:spcAft>
                <a:spcPts val="0"/>
              </a:spcAft>
              <a:buFont typeface="Wingdings" pitchFamily="2" charset="2"/>
              <a:buChar char="Ø"/>
            </a:pPr>
            <a:r>
              <a:rPr lang="en-US" sz="1700" dirty="0">
                <a:solidFill>
                  <a:srgbClr val="002060"/>
                </a:solidFill>
              </a:rPr>
              <a:t>However, in case of Serbia, countercyclical prudential measures created more than adequate buffers for loss absorption.</a:t>
            </a:r>
          </a:p>
          <a:p>
            <a:pPr marL="285750" indent="-285750" algn="just">
              <a:spcBef>
                <a:spcPts val="600"/>
              </a:spcBef>
              <a:spcAft>
                <a:spcPts val="0"/>
              </a:spcAft>
              <a:buFont typeface="Wingdings" pitchFamily="2" charset="2"/>
              <a:buChar char="Ø"/>
            </a:pPr>
            <a:r>
              <a:rPr lang="en-US" sz="1700" dirty="0">
                <a:solidFill>
                  <a:srgbClr val="002060"/>
                </a:solidFill>
              </a:rPr>
              <a:t>While waiting for international standards in this field to be developed (EBA) – cautiousness is needed when performing international comparisons.</a:t>
            </a:r>
          </a:p>
        </p:txBody>
      </p:sp>
      <p:graphicFrame>
        <p:nvGraphicFramePr>
          <p:cNvPr id="13" name="Table 12"/>
          <p:cNvGraphicFramePr>
            <a:graphicFrameLocks noGrp="1"/>
          </p:cNvGraphicFramePr>
          <p:nvPr>
            <p:extLst>
              <p:ext uri="{D42A27DB-BD31-4B8C-83A1-F6EECF244321}">
                <p14:modId xmlns:p14="http://schemas.microsoft.com/office/powerpoint/2010/main" val="3955555379"/>
              </p:ext>
            </p:extLst>
          </p:nvPr>
        </p:nvGraphicFramePr>
        <p:xfrm>
          <a:off x="4610100" y="3581400"/>
          <a:ext cx="4419600" cy="853440"/>
        </p:xfrm>
        <a:graphic>
          <a:graphicData uri="http://schemas.openxmlformats.org/drawingml/2006/table">
            <a:tbl>
              <a:tblPr firstRow="1" bandRow="1">
                <a:tableStyleId>{5C22544A-7EE6-4342-B048-85BDC9FD1C3A}</a:tableStyleId>
              </a:tblPr>
              <a:tblGrid>
                <a:gridCol w="1473200"/>
                <a:gridCol w="1473200"/>
                <a:gridCol w="1473200"/>
              </a:tblGrid>
              <a:tr h="304800">
                <a:tc>
                  <a:txBody>
                    <a:bodyPr/>
                    <a:lstStyle/>
                    <a:p>
                      <a:pPr algn="ctr"/>
                      <a:r>
                        <a:rPr lang="en-US" sz="1000" dirty="0" smtClean="0"/>
                        <a:t>LLR/Gross</a:t>
                      </a:r>
                      <a:r>
                        <a:rPr lang="en-US" sz="1000" baseline="0" dirty="0" smtClean="0"/>
                        <a:t> NPL</a:t>
                      </a:r>
                      <a:endParaRPr lang="x-none" sz="1000" dirty="0"/>
                    </a:p>
                  </a:txBody>
                  <a:tcPr anchor="ctr">
                    <a:solidFill>
                      <a:schemeClr val="accent2"/>
                    </a:solidFill>
                  </a:tcPr>
                </a:tc>
                <a:tc>
                  <a:txBody>
                    <a:bodyPr/>
                    <a:lstStyle/>
                    <a:p>
                      <a:pPr algn="ctr"/>
                      <a:r>
                        <a:rPr lang="en-US" sz="1000" dirty="0" smtClean="0"/>
                        <a:t>IFRS provisioning/Gross</a:t>
                      </a:r>
                      <a:r>
                        <a:rPr lang="en-US" sz="1000" baseline="0" dirty="0" smtClean="0"/>
                        <a:t> NPL</a:t>
                      </a:r>
                      <a:endParaRPr lang="x-none" sz="1000" dirty="0"/>
                    </a:p>
                  </a:txBody>
                  <a:tcPr anchor="ctr">
                    <a:solidFill>
                      <a:schemeClr val="accent2"/>
                    </a:solidFill>
                  </a:tcPr>
                </a:tc>
                <a:tc>
                  <a:txBody>
                    <a:bodyPr/>
                    <a:lstStyle/>
                    <a:p>
                      <a:pPr algn="ctr"/>
                      <a:r>
                        <a:rPr lang="en-US" sz="1000" dirty="0" smtClean="0"/>
                        <a:t>Net</a:t>
                      </a:r>
                      <a:r>
                        <a:rPr lang="en-US" sz="1000" baseline="0" dirty="0" smtClean="0"/>
                        <a:t> NPL/Total Capital</a:t>
                      </a:r>
                      <a:endParaRPr lang="x-none" sz="1000" dirty="0"/>
                    </a:p>
                  </a:txBody>
                  <a:tcPr anchor="ctr">
                    <a:solidFill>
                      <a:schemeClr val="accent2"/>
                    </a:solidFill>
                  </a:tcPr>
                </a:tc>
              </a:tr>
              <a:tr h="304800">
                <a:tc>
                  <a:txBody>
                    <a:bodyPr/>
                    <a:lstStyle/>
                    <a:p>
                      <a:pPr algn="ctr"/>
                      <a:r>
                        <a:rPr lang="sr-Latn-CS" sz="1000" dirty="0" smtClean="0"/>
                        <a:t>113</a:t>
                      </a:r>
                      <a:r>
                        <a:rPr lang="en-US" sz="1000" dirty="0" smtClean="0"/>
                        <a:t>,</a:t>
                      </a:r>
                      <a:r>
                        <a:rPr lang="sr-Latn-CS" sz="1000" dirty="0" smtClean="0"/>
                        <a:t>9</a:t>
                      </a:r>
                      <a:endParaRPr lang="x-none" sz="1000" dirty="0"/>
                    </a:p>
                  </a:txBody>
                  <a:tcPr anchor="ctr">
                    <a:solidFill>
                      <a:schemeClr val="accent2">
                        <a:lumMod val="40000"/>
                        <a:lumOff val="60000"/>
                      </a:schemeClr>
                    </a:solidFill>
                  </a:tcPr>
                </a:tc>
                <a:tc>
                  <a:txBody>
                    <a:bodyPr/>
                    <a:lstStyle/>
                    <a:p>
                      <a:pPr algn="ctr"/>
                      <a:r>
                        <a:rPr lang="en-US" sz="1000" dirty="0" smtClean="0"/>
                        <a:t>5</a:t>
                      </a:r>
                      <a:r>
                        <a:rPr lang="sr-Latn-CS" sz="1000" dirty="0" smtClean="0"/>
                        <a:t>1</a:t>
                      </a:r>
                      <a:r>
                        <a:rPr lang="en-US" sz="1000" dirty="0" smtClean="0"/>
                        <a:t>,</a:t>
                      </a:r>
                      <a:r>
                        <a:rPr lang="sr-Latn-CS" sz="1000" dirty="0" smtClean="0"/>
                        <a:t>2</a:t>
                      </a:r>
                      <a:endParaRPr lang="x-none" sz="1000" dirty="0"/>
                    </a:p>
                  </a:txBody>
                  <a:tcPr anchor="ctr">
                    <a:solidFill>
                      <a:schemeClr val="accent2">
                        <a:lumMod val="40000"/>
                        <a:lumOff val="60000"/>
                      </a:schemeClr>
                    </a:solidFill>
                  </a:tcPr>
                </a:tc>
                <a:tc>
                  <a:txBody>
                    <a:bodyPr/>
                    <a:lstStyle/>
                    <a:p>
                      <a:pPr algn="ctr"/>
                      <a:r>
                        <a:rPr lang="en-US" sz="1000" dirty="0" smtClean="0"/>
                        <a:t>3</a:t>
                      </a:r>
                      <a:r>
                        <a:rPr lang="sr-Latn-CS" sz="1000" dirty="0" smtClean="0"/>
                        <a:t>5</a:t>
                      </a:r>
                      <a:r>
                        <a:rPr lang="en-US" sz="1000" dirty="0" smtClean="0"/>
                        <a:t>,</a:t>
                      </a:r>
                      <a:r>
                        <a:rPr lang="sr-Latn-CS" sz="1000" dirty="0" smtClean="0"/>
                        <a:t>4</a:t>
                      </a:r>
                      <a:endParaRPr lang="x-none" sz="1000" dirty="0"/>
                    </a:p>
                  </a:txBody>
                  <a:tcPr anchor="ctr">
                    <a:solidFill>
                      <a:schemeClr val="accent2">
                        <a:lumMod val="40000"/>
                        <a:lumOff val="60000"/>
                      </a:schemeClr>
                    </a:solidFill>
                  </a:tcPr>
                </a:tc>
              </a:tr>
            </a:tbl>
          </a:graphicData>
        </a:graphic>
      </p:graphicFrame>
      <p:graphicFrame>
        <p:nvGraphicFramePr>
          <p:cNvPr id="14" name="Content Placeholder 13"/>
          <p:cNvGraphicFramePr>
            <a:graphicFrameLocks noGrp="1"/>
          </p:cNvGraphicFramePr>
          <p:nvPr>
            <p:ph idx="1"/>
            <p:extLst>
              <p:ext uri="{D42A27DB-BD31-4B8C-83A1-F6EECF244321}">
                <p14:modId xmlns:p14="http://schemas.microsoft.com/office/powerpoint/2010/main" val="883748958"/>
              </p:ext>
            </p:extLst>
          </p:nvPr>
        </p:nvGraphicFramePr>
        <p:xfrm>
          <a:off x="116208" y="1078623"/>
          <a:ext cx="4439227" cy="21336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p:cNvGraphicFramePr>
            <a:graphicFrameLocks/>
          </p:cNvGraphicFramePr>
          <p:nvPr>
            <p:extLst>
              <p:ext uri="{D42A27DB-BD31-4B8C-83A1-F6EECF244321}">
                <p14:modId xmlns:p14="http://schemas.microsoft.com/office/powerpoint/2010/main" val="1285063117"/>
              </p:ext>
            </p:extLst>
          </p:nvPr>
        </p:nvGraphicFramePr>
        <p:xfrm>
          <a:off x="4648200" y="1151510"/>
          <a:ext cx="4343400" cy="2125090"/>
        </p:xfrm>
        <a:graphic>
          <a:graphicData uri="http://schemas.openxmlformats.org/drawingml/2006/chart">
            <c:chart xmlns:c="http://schemas.openxmlformats.org/drawingml/2006/chart" xmlns:r="http://schemas.openxmlformats.org/officeDocument/2006/relationships" r:id="rId4"/>
          </a:graphicData>
        </a:graphic>
      </p:graphicFrame>
      <p:sp>
        <p:nvSpPr>
          <p:cNvPr id="7" name="Content Placeholder 2"/>
          <p:cNvSpPr txBox="1">
            <a:spLocks/>
          </p:cNvSpPr>
          <p:nvPr/>
        </p:nvSpPr>
        <p:spPr bwMode="auto">
          <a:xfrm>
            <a:off x="288636" y="1010651"/>
            <a:ext cx="4189593" cy="3094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indent="0" algn="ctr">
              <a:buNone/>
            </a:pPr>
            <a:r>
              <a:rPr lang="en-US" b="1" dirty="0" smtClean="0">
                <a:solidFill>
                  <a:srgbClr val="002060"/>
                </a:solidFill>
              </a:rPr>
              <a:t>Share of NPLs to total banking loans</a:t>
            </a:r>
            <a:endParaRPr lang="sr-Latn-RS" b="1" dirty="0">
              <a:solidFill>
                <a:srgbClr val="002060"/>
              </a:solidFill>
            </a:endParaRPr>
          </a:p>
        </p:txBody>
      </p:sp>
      <p:sp>
        <p:nvSpPr>
          <p:cNvPr id="3" name="Rectangle 2"/>
          <p:cNvSpPr/>
          <p:nvPr/>
        </p:nvSpPr>
        <p:spPr>
          <a:xfrm>
            <a:off x="5245265" y="1031470"/>
            <a:ext cx="3618299" cy="253916"/>
          </a:xfrm>
          <a:prstGeom prst="rect">
            <a:avLst/>
          </a:prstGeom>
        </p:spPr>
        <p:txBody>
          <a:bodyPr wrap="none">
            <a:spAutoFit/>
          </a:bodyPr>
          <a:lstStyle/>
          <a:p>
            <a:pPr algn="ctr">
              <a:defRPr lang="sr-Cyrl-CS" sz="840" b="1" i="0" u="none" strike="noStrike" kern="1200" baseline="0">
                <a:solidFill>
                  <a:srgbClr val="000000"/>
                </a:solidFill>
                <a:latin typeface="+mn-lt"/>
                <a:ea typeface="+mn-ea"/>
                <a:cs typeface="+mn-cs"/>
              </a:defRPr>
            </a:pPr>
            <a:r>
              <a:rPr lang="en-US" sz="1050" dirty="0"/>
              <a:t>Gross NPL levels in Serbia by sector, </a:t>
            </a:r>
            <a:r>
              <a:rPr lang="en-US" sz="1050" dirty="0" smtClean="0"/>
              <a:t>September data</a:t>
            </a:r>
            <a:endParaRPr lang="en-US" sz="1050" dirty="0"/>
          </a:p>
        </p:txBody>
      </p:sp>
      <p:graphicFrame>
        <p:nvGraphicFramePr>
          <p:cNvPr id="9" name="Table 8"/>
          <p:cNvGraphicFramePr>
            <a:graphicFrameLocks noGrp="1"/>
          </p:cNvGraphicFramePr>
          <p:nvPr>
            <p:extLst>
              <p:ext uri="{D42A27DB-BD31-4B8C-83A1-F6EECF244321}">
                <p14:modId xmlns:p14="http://schemas.microsoft.com/office/powerpoint/2010/main" val="327763885"/>
              </p:ext>
            </p:extLst>
          </p:nvPr>
        </p:nvGraphicFramePr>
        <p:xfrm>
          <a:off x="142108" y="3276600"/>
          <a:ext cx="4302991" cy="1676400"/>
        </p:xfrm>
        <a:graphic>
          <a:graphicData uri="http://schemas.openxmlformats.org/drawingml/2006/table">
            <a:tbl>
              <a:tblPr firstRow="1" bandRow="1">
                <a:tableStyleId>{5C22544A-7EE6-4342-B048-85BDC9FD1C3A}</a:tableStyleId>
              </a:tblPr>
              <a:tblGrid>
                <a:gridCol w="2982092"/>
                <a:gridCol w="1320899"/>
              </a:tblGrid>
              <a:tr h="672939">
                <a:tc>
                  <a:txBody>
                    <a:bodyPr/>
                    <a:lstStyle/>
                    <a:p>
                      <a:pPr algn="ctr"/>
                      <a:r>
                        <a:rPr lang="en-US" sz="1200" dirty="0" smtClean="0">
                          <a:latin typeface="Arial" pitchFamily="34" charset="0"/>
                          <a:cs typeface="Arial" pitchFamily="34" charset="0"/>
                        </a:rPr>
                        <a:t>Capitalization indicators</a:t>
                      </a:r>
                      <a:endParaRPr lang="x-none" sz="1200" dirty="0">
                        <a:latin typeface="Arial" pitchFamily="34" charset="0"/>
                        <a:cs typeface="Arial" pitchFamily="34" charset="0"/>
                      </a:endParaRPr>
                    </a:p>
                  </a:txBody>
                  <a:tcPr anchor="ctr">
                    <a:solidFill>
                      <a:schemeClr val="accent2"/>
                    </a:solidFill>
                  </a:tcPr>
                </a:tc>
                <a:tc>
                  <a:txBody>
                    <a:bodyPr/>
                    <a:lstStyle/>
                    <a:p>
                      <a:pPr algn="ctr"/>
                      <a:r>
                        <a:rPr lang="en-US" sz="1200" dirty="0" smtClean="0">
                          <a:latin typeface="Arial" pitchFamily="34" charset="0"/>
                          <a:cs typeface="Arial" pitchFamily="34" charset="0"/>
                        </a:rPr>
                        <a:t>%,</a:t>
                      </a:r>
                      <a:r>
                        <a:rPr lang="en-US" sz="1200" baseline="0" dirty="0" smtClean="0">
                          <a:latin typeface="Arial" pitchFamily="34" charset="0"/>
                          <a:cs typeface="Arial" pitchFamily="34" charset="0"/>
                        </a:rPr>
                        <a:t> as of Q3 2013</a:t>
                      </a:r>
                      <a:endParaRPr lang="x-none" sz="1200" dirty="0">
                        <a:latin typeface="Arial" pitchFamily="34" charset="0"/>
                        <a:cs typeface="Arial" pitchFamily="34" charset="0"/>
                      </a:endParaRPr>
                    </a:p>
                  </a:txBody>
                  <a:tcPr anchor="ctr">
                    <a:solidFill>
                      <a:schemeClr val="accent2"/>
                    </a:solidFill>
                  </a:tcPr>
                </a:tc>
              </a:tr>
              <a:tr h="278995">
                <a:tc>
                  <a:txBody>
                    <a:bodyPr/>
                    <a:lstStyle/>
                    <a:p>
                      <a:pPr algn="l" fontAlgn="b"/>
                      <a:r>
                        <a:rPr lang="en-US" sz="1200" b="0" i="0" u="none" strike="noStrike" dirty="0">
                          <a:effectLst/>
                          <a:latin typeface="Arial" pitchFamily="34" charset="0"/>
                          <a:cs typeface="Arial" pitchFamily="34" charset="0"/>
                        </a:rPr>
                        <a:t>Regulatory capital to risk-weighted assets</a:t>
                      </a:r>
                    </a:p>
                  </a:txBody>
                  <a:tcPr marL="7620" marR="7620" marT="7620" marB="0" anchor="ctr">
                    <a:solidFill>
                      <a:schemeClr val="accent2">
                        <a:lumMod val="40000"/>
                        <a:lumOff val="60000"/>
                      </a:schemeClr>
                    </a:solidFill>
                  </a:tcPr>
                </a:tc>
                <a:tc>
                  <a:txBody>
                    <a:bodyPr/>
                    <a:lstStyle/>
                    <a:p>
                      <a:pPr algn="ctr" fontAlgn="b"/>
                      <a:r>
                        <a:rPr lang="x-none" sz="1200" b="0" i="0" u="none" strike="noStrike" dirty="0">
                          <a:effectLst/>
                          <a:latin typeface="Arial" pitchFamily="34" charset="0"/>
                          <a:cs typeface="Arial" pitchFamily="34" charset="0"/>
                        </a:rPr>
                        <a:t>19,9</a:t>
                      </a:r>
                    </a:p>
                  </a:txBody>
                  <a:tcPr marL="7620" marR="7620" marT="7620" marB="0" anchor="ctr">
                    <a:solidFill>
                      <a:schemeClr val="accent2">
                        <a:lumMod val="40000"/>
                        <a:lumOff val="60000"/>
                      </a:schemeClr>
                    </a:solidFill>
                  </a:tcPr>
                </a:tc>
              </a:tr>
              <a:tr h="479714">
                <a:tc>
                  <a:txBody>
                    <a:bodyPr/>
                    <a:lstStyle/>
                    <a:p>
                      <a:pPr algn="l" fontAlgn="b"/>
                      <a:r>
                        <a:rPr lang="en-US" sz="1200" b="0" i="0" u="none" strike="noStrike" dirty="0">
                          <a:effectLst/>
                          <a:latin typeface="Arial" pitchFamily="34" charset="0"/>
                          <a:cs typeface="Arial" pitchFamily="34" charset="0"/>
                        </a:rPr>
                        <a:t>Regulatory Tier I capital to risk-weighted assets</a:t>
                      </a:r>
                    </a:p>
                  </a:txBody>
                  <a:tcPr marL="7620" marR="7620" marT="7620" marB="0" anchor="ctr">
                    <a:solidFill>
                      <a:schemeClr val="accent2">
                        <a:lumMod val="40000"/>
                        <a:lumOff val="60000"/>
                      </a:schemeClr>
                    </a:solidFill>
                  </a:tcPr>
                </a:tc>
                <a:tc>
                  <a:txBody>
                    <a:bodyPr/>
                    <a:lstStyle/>
                    <a:p>
                      <a:pPr algn="ctr" fontAlgn="b"/>
                      <a:r>
                        <a:rPr lang="x-none" sz="1200" b="0" i="0" u="none" strike="noStrike" smtClean="0">
                          <a:effectLst/>
                          <a:latin typeface="Arial" pitchFamily="34" charset="0"/>
                          <a:cs typeface="Arial" pitchFamily="34" charset="0"/>
                        </a:rPr>
                        <a:t>1</a:t>
                      </a:r>
                      <a:r>
                        <a:rPr lang="en-US" sz="1200" b="0" i="0" u="none" strike="noStrike" dirty="0" smtClean="0">
                          <a:effectLst/>
                          <a:latin typeface="Arial" pitchFamily="34" charset="0"/>
                          <a:cs typeface="Arial" pitchFamily="34" charset="0"/>
                        </a:rPr>
                        <a:t>8</a:t>
                      </a:r>
                      <a:r>
                        <a:rPr lang="x-none" sz="1200" b="0" i="0" u="none" strike="noStrike" smtClean="0">
                          <a:effectLst/>
                          <a:latin typeface="Arial" pitchFamily="34" charset="0"/>
                          <a:cs typeface="Arial" pitchFamily="34" charset="0"/>
                        </a:rPr>
                        <a:t>,</a:t>
                      </a:r>
                      <a:r>
                        <a:rPr lang="en-US" sz="1200" b="0" i="0" u="none" strike="noStrike" dirty="0" smtClean="0">
                          <a:effectLst/>
                          <a:latin typeface="Arial" pitchFamily="34" charset="0"/>
                          <a:cs typeface="Arial" pitchFamily="34" charset="0"/>
                        </a:rPr>
                        <a:t>9</a:t>
                      </a:r>
                      <a:endParaRPr lang="x-none" sz="1200" b="0" i="0" u="none" strike="noStrike" dirty="0">
                        <a:effectLst/>
                        <a:latin typeface="Arial" pitchFamily="34" charset="0"/>
                        <a:cs typeface="Arial" pitchFamily="34" charset="0"/>
                      </a:endParaRPr>
                    </a:p>
                  </a:txBody>
                  <a:tcPr marL="7620" marR="7620" marT="7620" marB="0" anchor="ctr">
                    <a:solidFill>
                      <a:schemeClr val="accent2">
                        <a:lumMod val="40000"/>
                        <a:lumOff val="60000"/>
                      </a:schemeClr>
                    </a:solidFill>
                  </a:tcPr>
                </a:tc>
              </a:tr>
              <a:tr h="244752">
                <a:tc>
                  <a:txBody>
                    <a:bodyPr/>
                    <a:lstStyle/>
                    <a:p>
                      <a:pPr algn="l" fontAlgn="b"/>
                      <a:r>
                        <a:rPr lang="x-none" sz="1200" b="0" i="0" u="none" strike="noStrike">
                          <a:effectLst/>
                          <a:latin typeface="Arial" pitchFamily="34" charset="0"/>
                          <a:cs typeface="Arial" pitchFamily="34" charset="0"/>
                        </a:rPr>
                        <a:t>Capital to assets</a:t>
                      </a:r>
                    </a:p>
                  </a:txBody>
                  <a:tcPr marL="7620" marR="7620" marT="7620" marB="0" anchor="ctr">
                    <a:solidFill>
                      <a:schemeClr val="accent2">
                        <a:lumMod val="40000"/>
                        <a:lumOff val="60000"/>
                      </a:schemeClr>
                    </a:solidFill>
                  </a:tcPr>
                </a:tc>
                <a:tc>
                  <a:txBody>
                    <a:bodyPr/>
                    <a:lstStyle/>
                    <a:p>
                      <a:pPr algn="ctr" fontAlgn="b"/>
                      <a:r>
                        <a:rPr lang="x-none" sz="1200" b="0" i="0" u="none" strike="noStrike" smtClean="0">
                          <a:effectLst/>
                          <a:latin typeface="Arial" pitchFamily="34" charset="0"/>
                          <a:cs typeface="Arial" pitchFamily="34" charset="0"/>
                        </a:rPr>
                        <a:t>20,</a:t>
                      </a:r>
                      <a:r>
                        <a:rPr lang="en-US" sz="1200" b="0" i="0" u="none" strike="noStrike" dirty="0" smtClean="0">
                          <a:effectLst/>
                          <a:latin typeface="Arial" pitchFamily="34" charset="0"/>
                          <a:cs typeface="Arial" pitchFamily="34" charset="0"/>
                        </a:rPr>
                        <a:t>8</a:t>
                      </a:r>
                      <a:endParaRPr lang="x-none" sz="1200" b="0" i="0" u="none" strike="noStrike" dirty="0">
                        <a:effectLst/>
                        <a:latin typeface="Arial" pitchFamily="34" charset="0"/>
                        <a:cs typeface="Arial" pitchFamily="34" charset="0"/>
                      </a:endParaRPr>
                    </a:p>
                  </a:txBody>
                  <a:tcPr marL="7620" marR="7620" marT="7620" marB="0" anchor="ctr">
                    <a:solidFill>
                      <a:schemeClr val="accent2">
                        <a:lumMod val="40000"/>
                        <a:lumOff val="60000"/>
                      </a:schemeClr>
                    </a:solidFill>
                  </a:tcPr>
                </a:tc>
              </a:tr>
            </a:tbl>
          </a:graphicData>
        </a:graphic>
      </p:graphicFrame>
    </p:spTree>
    <p:extLst>
      <p:ext uri="{BB962C8B-B14F-4D97-AF65-F5344CB8AC3E}">
        <p14:creationId xmlns:p14="http://schemas.microsoft.com/office/powerpoint/2010/main" val="32619494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458200" cy="1219200"/>
          </a:xfrm>
        </p:spPr>
        <p:txBody>
          <a:bodyPr/>
          <a:lstStyle/>
          <a:p>
            <a:r>
              <a:rPr lang="sr-Latn-CS" sz="2400" dirty="0" smtClean="0"/>
              <a:t>A </a:t>
            </a:r>
            <a:r>
              <a:rPr lang="sr-Latn-CS" sz="2400" dirty="0" err="1" smtClean="0"/>
              <a:t>way</a:t>
            </a:r>
            <a:r>
              <a:rPr lang="sr-Latn-CS" sz="2400" dirty="0" smtClean="0"/>
              <a:t> </a:t>
            </a:r>
            <a:r>
              <a:rPr lang="sr-Latn-CS" sz="2400" dirty="0" err="1" smtClean="0"/>
              <a:t>forward</a:t>
            </a:r>
            <a:r>
              <a:rPr lang="sr-Latn-CS" sz="2400" dirty="0" smtClean="0"/>
              <a:t>: </a:t>
            </a:r>
            <a:r>
              <a:rPr lang="sr-Latn-CS" sz="2400" dirty="0" err="1" smtClean="0"/>
              <a:t>Focusing</a:t>
            </a:r>
            <a:r>
              <a:rPr lang="sr-Latn-CS" sz="2400" dirty="0" smtClean="0"/>
              <a:t> </a:t>
            </a:r>
            <a:r>
              <a:rPr lang="en-US" sz="2400" dirty="0" smtClean="0"/>
              <a:t>on international standard</a:t>
            </a:r>
            <a:r>
              <a:rPr lang="sr-Latn-CS" sz="2400" dirty="0" smtClean="0"/>
              <a:t>s</a:t>
            </a:r>
            <a:r>
              <a:rPr lang="en-US" sz="2400" dirty="0" smtClean="0"/>
              <a:t> and best practices with consideration of market specific conditions</a:t>
            </a:r>
            <a:endParaRPr lang="sr-Latn-RS" sz="2400" dirty="0"/>
          </a:p>
        </p:txBody>
      </p:sp>
      <p:sp>
        <p:nvSpPr>
          <p:cNvPr id="3" name="Content Placeholder 2"/>
          <p:cNvSpPr>
            <a:spLocks noGrp="1"/>
          </p:cNvSpPr>
          <p:nvPr>
            <p:ph idx="1"/>
          </p:nvPr>
        </p:nvSpPr>
        <p:spPr>
          <a:xfrm>
            <a:off x="533400" y="1676400"/>
            <a:ext cx="8077200" cy="4953000"/>
          </a:xfrm>
        </p:spPr>
        <p:txBody>
          <a:bodyPr/>
          <a:lstStyle/>
          <a:p>
            <a:pPr>
              <a:buFont typeface="Wingdings" pitchFamily="2" charset="2"/>
              <a:buChar char="Ø"/>
            </a:pPr>
            <a:r>
              <a:rPr lang="sr-Latn-CS" sz="1800" dirty="0" err="1" smtClean="0"/>
              <a:t>We</a:t>
            </a:r>
            <a:r>
              <a:rPr lang="sr-Latn-CS" sz="1800" dirty="0" smtClean="0"/>
              <a:t> </a:t>
            </a:r>
            <a:r>
              <a:rPr lang="en-US" sz="1800" dirty="0" smtClean="0"/>
              <a:t>should </a:t>
            </a:r>
            <a:r>
              <a:rPr lang="en-US" sz="1800" dirty="0"/>
              <a:t>always be aware that the implementation of international standards is very important for all of us, but not without taking into account the specificities of local markets and the characteristics od local banking sectors</a:t>
            </a:r>
            <a:r>
              <a:rPr lang="en-US" sz="1800" dirty="0" smtClean="0"/>
              <a:t>!</a:t>
            </a:r>
            <a:endParaRPr lang="en-US" sz="1800" dirty="0"/>
          </a:p>
          <a:p>
            <a:pPr>
              <a:buFont typeface="Wingdings" pitchFamily="2" charset="2"/>
              <a:buChar char="Ø"/>
            </a:pPr>
            <a:r>
              <a:rPr lang="en-US" sz="1800" dirty="0" smtClean="0"/>
              <a:t>National </a:t>
            </a:r>
            <a:r>
              <a:rPr lang="en-US" sz="1800" dirty="0"/>
              <a:t>Bank of Serbia is currently analyzing the most suitable manner and timetable for the implementation of Basel III in Serbia, and is closely following the developments concerning the adoption of EU acts implementing Basel III (CRR and CRD IV</a:t>
            </a:r>
            <a:r>
              <a:rPr lang="en-US" sz="1800" dirty="0" smtClean="0"/>
              <a:t>)</a:t>
            </a:r>
            <a:r>
              <a:rPr lang="sr-Latn-CS" sz="1800" dirty="0" smtClean="0"/>
              <a:t>;</a:t>
            </a:r>
            <a:r>
              <a:rPr lang="en-US" sz="1800" dirty="0" smtClean="0"/>
              <a:t> </a:t>
            </a:r>
            <a:endParaRPr lang="en-US" sz="1800" dirty="0"/>
          </a:p>
          <a:p>
            <a:pPr>
              <a:buFont typeface="Wingdings" pitchFamily="2" charset="2"/>
              <a:buChar char="Ø"/>
            </a:pPr>
            <a:r>
              <a:rPr lang="en-US" sz="1800" dirty="0" smtClean="0"/>
              <a:t>By the end of 2013, </a:t>
            </a:r>
            <a:r>
              <a:rPr lang="en-US" sz="1800" dirty="0"/>
              <a:t>the NBS will formalize a Strategy for the implementation of Basel III, which will cover all relevant issues under the new set of standards and will put forward a timetable for adoption of particular requirements </a:t>
            </a:r>
            <a:r>
              <a:rPr lang="en-US" sz="1800" dirty="0" smtClean="0"/>
              <a:t>thereof</a:t>
            </a:r>
            <a:r>
              <a:rPr lang="sr-Latn-CS" sz="1800" dirty="0" smtClean="0"/>
              <a:t>;</a:t>
            </a:r>
            <a:endParaRPr lang="en-US" sz="1800" dirty="0"/>
          </a:p>
          <a:p>
            <a:endParaRPr lang="sr-Latn-RS" dirty="0"/>
          </a:p>
        </p:txBody>
      </p:sp>
    </p:spTree>
    <p:extLst>
      <p:ext uri="{BB962C8B-B14F-4D97-AF65-F5344CB8AC3E}">
        <p14:creationId xmlns:p14="http://schemas.microsoft.com/office/powerpoint/2010/main" val="922107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7924800" cy="1219200"/>
          </a:xfrm>
        </p:spPr>
        <p:txBody>
          <a:bodyPr/>
          <a:lstStyle/>
          <a:p>
            <a:r>
              <a:rPr lang="en-US" sz="2400" dirty="0"/>
              <a:t>Conclusions - what is important for the future?</a:t>
            </a:r>
            <a:endParaRPr lang="sr-Cyrl-CS" sz="2400" dirty="0"/>
          </a:p>
        </p:txBody>
      </p:sp>
      <p:sp>
        <p:nvSpPr>
          <p:cNvPr id="3" name="Content Placeholder 2"/>
          <p:cNvSpPr>
            <a:spLocks noGrp="1"/>
          </p:cNvSpPr>
          <p:nvPr>
            <p:ph idx="1"/>
          </p:nvPr>
        </p:nvSpPr>
        <p:spPr>
          <a:xfrm>
            <a:off x="381000" y="1295400"/>
            <a:ext cx="8229600" cy="5257800"/>
          </a:xfrm>
        </p:spPr>
        <p:txBody>
          <a:bodyPr/>
          <a:lstStyle/>
          <a:p>
            <a:pPr marL="0" indent="0">
              <a:buNone/>
            </a:pPr>
            <a:endParaRPr lang="en-US" sz="1600" dirty="0"/>
          </a:p>
          <a:p>
            <a:pPr>
              <a:buFont typeface="Wingdings" pitchFamily="2" charset="2"/>
              <a:buChar char="Ø"/>
            </a:pPr>
            <a:r>
              <a:rPr lang="sr-Latn-CS" sz="1800" dirty="0" smtClean="0"/>
              <a:t>In</a:t>
            </a:r>
            <a:r>
              <a:rPr lang="en-US" sz="1800" dirty="0" smtClean="0"/>
              <a:t> </a:t>
            </a:r>
            <a:r>
              <a:rPr lang="en-US" sz="1800" dirty="0"/>
              <a:t>defending our countries from the ongoing crisis, economic policy makers face numerous limitations and </a:t>
            </a:r>
            <a:r>
              <a:rPr lang="en-US" sz="1800" dirty="0" smtClean="0"/>
              <a:t>challenges</a:t>
            </a:r>
            <a:r>
              <a:rPr lang="sr-Latn-CS" sz="1800" dirty="0" smtClean="0"/>
              <a:t>;</a:t>
            </a:r>
            <a:endParaRPr lang="en-US" sz="1800" dirty="0" smtClean="0"/>
          </a:p>
          <a:p>
            <a:pPr>
              <a:buFont typeface="Wingdings" pitchFamily="2" charset="2"/>
              <a:buChar char="Ø"/>
            </a:pPr>
            <a:endParaRPr lang="sr-Latn-CS" sz="1800" dirty="0" smtClean="0"/>
          </a:p>
          <a:p>
            <a:pPr>
              <a:buFont typeface="Wingdings" pitchFamily="2" charset="2"/>
              <a:buChar char="Ø"/>
            </a:pPr>
            <a:r>
              <a:rPr lang="sr-Latn-CS" sz="1800" dirty="0" smtClean="0"/>
              <a:t>A</a:t>
            </a:r>
            <a:r>
              <a:rPr lang="en-US" sz="1800" dirty="0" err="1" smtClean="0"/>
              <a:t>lthough</a:t>
            </a:r>
            <a:r>
              <a:rPr lang="en-US" sz="1800" dirty="0" smtClean="0"/>
              <a:t> </a:t>
            </a:r>
            <a:r>
              <a:rPr lang="en-US" sz="1800" dirty="0"/>
              <a:t>there are many questions to be answered and issues to be addressed, the general direction of all of us should be forward, by further strengthening of supervision and </a:t>
            </a:r>
            <a:r>
              <a:rPr lang="en-US" sz="1800" dirty="0" smtClean="0"/>
              <a:t>regulation</a:t>
            </a:r>
            <a:r>
              <a:rPr lang="sr-Latn-CS" sz="1800" dirty="0" smtClean="0"/>
              <a:t>;</a:t>
            </a:r>
            <a:endParaRPr lang="en-US" sz="1800" dirty="0" smtClean="0"/>
          </a:p>
          <a:p>
            <a:pPr>
              <a:buFont typeface="Wingdings" pitchFamily="2" charset="2"/>
              <a:buChar char="Ø"/>
            </a:pPr>
            <a:endParaRPr lang="sr-Latn-CS" sz="1800" dirty="0" smtClean="0"/>
          </a:p>
          <a:p>
            <a:pPr>
              <a:buFont typeface="Wingdings" pitchFamily="2" charset="2"/>
              <a:buChar char="Ø"/>
            </a:pPr>
            <a:r>
              <a:rPr lang="en-US" sz="1800" dirty="0" smtClean="0"/>
              <a:t>Only </a:t>
            </a:r>
            <a:r>
              <a:rPr lang="en-US" sz="1800" dirty="0"/>
              <a:t>after such careful consideration will we be able to produce adequate and timely policy responses that will shape our financial systems in the coming </a:t>
            </a:r>
            <a:r>
              <a:rPr lang="en-US" sz="1800" dirty="0" smtClean="0"/>
              <a:t>years</a:t>
            </a:r>
            <a:r>
              <a:rPr lang="sr-Latn-CS" sz="1800" dirty="0" smtClean="0"/>
              <a:t>!</a:t>
            </a:r>
            <a:endParaRPr lang="en-US" sz="1800" dirty="0" smtClean="0"/>
          </a:p>
          <a:p>
            <a:pPr>
              <a:buFont typeface="Wingdings" pitchFamily="2" charset="2"/>
              <a:buChar char="Ø"/>
            </a:pPr>
            <a:endParaRPr lang="sr-Latn-CS" sz="1800" dirty="0" smtClean="0"/>
          </a:p>
          <a:p>
            <a:pPr>
              <a:buFont typeface="Wingdings" pitchFamily="2" charset="2"/>
              <a:buChar char="Ø"/>
            </a:pPr>
            <a:r>
              <a:rPr lang="sr-Latn-CS" sz="1800" dirty="0" smtClean="0"/>
              <a:t>S</a:t>
            </a:r>
            <a:r>
              <a:rPr lang="en-US" sz="1800" dirty="0" smtClean="0"/>
              <a:t>haring </a:t>
            </a:r>
            <a:r>
              <a:rPr lang="en-US" sz="1800" dirty="0"/>
              <a:t>opinions and experiences, as well as cooperation between home and host supervisors and with the industry, is now and in future more important than </a:t>
            </a:r>
            <a:r>
              <a:rPr lang="en-US" sz="1800" dirty="0" smtClean="0"/>
              <a:t>ever</a:t>
            </a:r>
            <a:r>
              <a:rPr lang="sr-Latn-CS" sz="1800" dirty="0" smtClean="0"/>
              <a:t>!</a:t>
            </a:r>
          </a:p>
        </p:txBody>
      </p:sp>
    </p:spTree>
    <p:extLst>
      <p:ext uri="{BB962C8B-B14F-4D97-AF65-F5344CB8AC3E}">
        <p14:creationId xmlns:p14="http://schemas.microsoft.com/office/powerpoint/2010/main" val="566592252"/>
      </p:ext>
    </p:extLst>
  </p:cSld>
  <p:clrMapOvr>
    <a:masterClrMapping/>
  </p:clrMapOvr>
</p:sld>
</file>

<file path=ppt/theme/theme1.xml><?xml version="1.0" encoding="utf-8"?>
<a:theme xmlns:a="http://schemas.openxmlformats.org/drawingml/2006/main" name="NBS-master4">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ahom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NBS-master4">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ahom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NBS-master4</Template>
  <TotalTime>3082</TotalTime>
  <Words>1094</Words>
  <Application>Microsoft Office PowerPoint</Application>
  <PresentationFormat>On-screen Show (4:3)</PresentationFormat>
  <Paragraphs>85</Paragraphs>
  <Slides>10</Slides>
  <Notes>3</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NBS-master4</vt:lpstr>
      <vt:lpstr>1_NBS-master4</vt:lpstr>
      <vt:lpstr>PowerPoint Presentation</vt:lpstr>
      <vt:lpstr>SEE region is most often perceived as a single market with common characteristics across countries…</vt:lpstr>
      <vt:lpstr>… as well as with common challenges…</vt:lpstr>
      <vt:lpstr>…especially having in mind increasing government debt in the entire region</vt:lpstr>
      <vt:lpstr>Deleveraging risk becomes more concentrated</vt:lpstr>
      <vt:lpstr>Similar characteristics regarding FX lending brought upon us common risks: FX induced credit risk as a systemic risk</vt:lpstr>
      <vt:lpstr>Deteriorating portfolio quality gave rise to NPL levels</vt:lpstr>
      <vt:lpstr>A way forward: Focusing on international standards and best practices with consideration of market specific conditions</vt:lpstr>
      <vt:lpstr>Conclusions - what is important for the future?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Bojana Mijailovic Head of Banking Sector Analysis and Regulation Division Bank Supervision Department National Bank of Serbia</dc:title>
  <dc:creator>Petar Sekulic</dc:creator>
  <cp:lastModifiedBy>Marija Randjelovic</cp:lastModifiedBy>
  <cp:revision>54</cp:revision>
  <dcterms:created xsi:type="dcterms:W3CDTF">2006-08-16T00:00:00Z</dcterms:created>
  <dcterms:modified xsi:type="dcterms:W3CDTF">2013-10-30T08:47:11Z</dcterms:modified>
</cp:coreProperties>
</file>