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Lst>
  <p:notesMasterIdLst>
    <p:notesMasterId r:id="rId29"/>
  </p:notesMasterIdLst>
  <p:handoutMasterIdLst>
    <p:handoutMasterId r:id="rId30"/>
  </p:handoutMasterIdLst>
  <p:sldIdLst>
    <p:sldId id="2198" r:id="rId3"/>
    <p:sldId id="2809" r:id="rId4"/>
    <p:sldId id="2842" r:id="rId5"/>
    <p:sldId id="2852" r:id="rId6"/>
    <p:sldId id="2812" r:id="rId7"/>
    <p:sldId id="2841" r:id="rId8"/>
    <p:sldId id="2840" r:id="rId9"/>
    <p:sldId id="2810" r:id="rId10"/>
    <p:sldId id="2814" r:id="rId11"/>
    <p:sldId id="2819" r:id="rId12"/>
    <p:sldId id="2820" r:id="rId13"/>
    <p:sldId id="2811" r:id="rId14"/>
    <p:sldId id="2828" r:id="rId15"/>
    <p:sldId id="2829" r:id="rId16"/>
    <p:sldId id="2830" r:id="rId17"/>
    <p:sldId id="2831" r:id="rId18"/>
    <p:sldId id="2833" r:id="rId19"/>
    <p:sldId id="2834" r:id="rId20"/>
    <p:sldId id="2835" r:id="rId21"/>
    <p:sldId id="2836" r:id="rId22"/>
    <p:sldId id="2790" r:id="rId23"/>
    <p:sldId id="2843" r:id="rId24"/>
    <p:sldId id="2848" r:id="rId25"/>
    <p:sldId id="2849" r:id="rId26"/>
    <p:sldId id="2850" r:id="rId27"/>
    <p:sldId id="2851" r:id="rId28"/>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0000"/>
    <a:srgbClr val="064223"/>
    <a:srgbClr val="F75D32"/>
    <a:srgbClr val="F7551D"/>
    <a:srgbClr val="FF6611"/>
    <a:srgbClr val="FF6B1B"/>
    <a:srgbClr val="FF5D1B"/>
    <a:srgbClr val="005EA4"/>
    <a:srgbClr val="56C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vetlý štýl 1 - zvýrazneni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Štýl s motívom 1 - zvýrazneni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4" autoAdjust="0"/>
    <p:restoredTop sz="85877" autoAdjust="0"/>
  </p:normalViewPr>
  <p:slideViewPr>
    <p:cSldViewPr snapToObjects="1" showGuides="1">
      <p:cViewPr>
        <p:scale>
          <a:sx n="66" d="100"/>
          <a:sy n="66" d="100"/>
        </p:scale>
        <p:origin x="-922" y="518"/>
      </p:cViewPr>
      <p:guideLst>
        <p:guide orient="horz" pos="799"/>
        <p:guide pos="2880"/>
      </p:guideLst>
    </p:cSldViewPr>
  </p:slideViewPr>
  <p:outlineViewPr>
    <p:cViewPr>
      <p:scale>
        <a:sx n="33" d="100"/>
        <a:sy n="33" d="100"/>
      </p:scale>
      <p:origin x="0" y="20670"/>
    </p:cViewPr>
  </p:outlineViewPr>
  <p:notesTextViewPr>
    <p:cViewPr>
      <p:scale>
        <a:sx n="100" d="100"/>
        <a:sy n="100" d="100"/>
      </p:scale>
      <p:origin x="0" y="0"/>
    </p:cViewPr>
  </p:notesTextViewPr>
  <p:sorterViewPr>
    <p:cViewPr>
      <p:scale>
        <a:sx n="60" d="100"/>
        <a:sy n="60" d="100"/>
      </p:scale>
      <p:origin x="0" y="0"/>
    </p:cViewPr>
  </p:sorterViewPr>
  <p:notesViewPr>
    <p:cSldViewPr snapToObjects="1">
      <p:cViewPr>
        <p:scale>
          <a:sx n="100" d="100"/>
          <a:sy n="100" d="100"/>
        </p:scale>
        <p:origin x="-2362" y="66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aturn\groups\spt\eed\DOCS\EED\PROJECTS%20AND%20COUNTRIES\MARKET%20REPORT\EEMR%202014\Global%20EE\Charts\Figure%201.3%20Energy%20efficiency%20savings%20compared%20to%20TFC%20in%20selected%20regions%20and%20countries,%2020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0654055404771"/>
          <c:y val="2.6656461753815711E-2"/>
          <c:w val="0.75974997621790508"/>
          <c:h val="0.84720856539274059"/>
        </c:manualLayout>
      </c:layout>
      <c:areaChart>
        <c:grouping val="stacked"/>
        <c:varyColors val="0"/>
        <c:ser>
          <c:idx val="2"/>
          <c:order val="0"/>
          <c:tx>
            <c:strRef>
              <c:f>'[Chart in Microsoft PowerPoint]stacked area'!$B$48</c:f>
              <c:strCache>
                <c:ptCount val="1"/>
                <c:pt idx="0">
                  <c:v>Other</c:v>
                </c:pt>
              </c:strCache>
            </c:strRef>
          </c:tx>
          <c:spPr>
            <a:solidFill>
              <a:srgbClr val="0089AB"/>
            </a:solidFill>
            <a:ln>
              <a:solidFill>
                <a:srgbClr val="0089AB"/>
              </a:solidFill>
              <a:prstDash val="solid"/>
            </a:ln>
          </c:spPr>
          <c:cat>
            <c:numRef>
              <c:f>'[Chart in Microsoft PowerPoint]stacked area'!$C$40:$AO$40</c:f>
              <c:numCache>
                <c:formatCode>General</c:formatCode>
                <c:ptCount val="3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numCache>
            </c:numRef>
          </c:cat>
          <c:val>
            <c:numRef>
              <c:f>'[Chart in Microsoft PowerPoint]stacked area'!$C$48:$AO$48</c:f>
              <c:numCache>
                <c:formatCode>0.00</c:formatCode>
                <c:ptCount val="39"/>
                <c:pt idx="0">
                  <c:v>57.239711217183768</c:v>
                </c:pt>
                <c:pt idx="1">
                  <c:v>57.295346062052509</c:v>
                </c:pt>
                <c:pt idx="2">
                  <c:v>56.248742243436745</c:v>
                </c:pt>
                <c:pt idx="3">
                  <c:v>60.758212410501187</c:v>
                </c:pt>
                <c:pt idx="4">
                  <c:v>64.466813842482111</c:v>
                </c:pt>
                <c:pt idx="5">
                  <c:v>68.147887828162283</c:v>
                </c:pt>
                <c:pt idx="6">
                  <c:v>73.32516945107399</c:v>
                </c:pt>
                <c:pt idx="7">
                  <c:v>79.825959427207636</c:v>
                </c:pt>
                <c:pt idx="8">
                  <c:v>83.07098568019093</c:v>
                </c:pt>
                <c:pt idx="9">
                  <c:v>83.391773269689736</c:v>
                </c:pt>
                <c:pt idx="10">
                  <c:v>87.370429594272068</c:v>
                </c:pt>
                <c:pt idx="11">
                  <c:v>92.091591885441531</c:v>
                </c:pt>
                <c:pt idx="12">
                  <c:v>93.43893794749404</c:v>
                </c:pt>
                <c:pt idx="13">
                  <c:v>94.947653937947493</c:v>
                </c:pt>
                <c:pt idx="14">
                  <c:v>95.409727923627685</c:v>
                </c:pt>
                <c:pt idx="15">
                  <c:v>94.39463723150358</c:v>
                </c:pt>
                <c:pt idx="16">
                  <c:v>93.671448687350846</c:v>
                </c:pt>
                <c:pt idx="17">
                  <c:v>114.87694272076371</c:v>
                </c:pt>
                <c:pt idx="18">
                  <c:v>111.298584725537</c:v>
                </c:pt>
                <c:pt idx="19">
                  <c:v>112.56111933174226</c:v>
                </c:pt>
                <c:pt idx="20">
                  <c:v>111.16279952267304</c:v>
                </c:pt>
                <c:pt idx="21">
                  <c:v>115.90556085918855</c:v>
                </c:pt>
                <c:pt idx="22">
                  <c:v>117.76605489260145</c:v>
                </c:pt>
                <c:pt idx="23">
                  <c:v>119.84396658711218</c:v>
                </c:pt>
                <c:pt idx="24">
                  <c:v>122.57409069212412</c:v>
                </c:pt>
                <c:pt idx="25">
                  <c:v>124.51295465393797</c:v>
                </c:pt>
                <c:pt idx="26">
                  <c:v>122.43527207637233</c:v>
                </c:pt>
                <c:pt idx="27">
                  <c:v>120.30132219570405</c:v>
                </c:pt>
                <c:pt idx="28">
                  <c:v>115.41711694510741</c:v>
                </c:pt>
                <c:pt idx="29">
                  <c:v>116.29770405727925</c:v>
                </c:pt>
                <c:pt idx="30">
                  <c:v>122.7579355608592</c:v>
                </c:pt>
                <c:pt idx="31">
                  <c:v>123.33406682577565</c:v>
                </c:pt>
                <c:pt idx="32">
                  <c:v>126.21645346062053</c:v>
                </c:pt>
                <c:pt idx="33">
                  <c:v>127.60799999999999</c:v>
                </c:pt>
                <c:pt idx="34">
                  <c:v>126.41343436754177</c:v>
                </c:pt>
                <c:pt idx="35">
                  <c:v>123.68522673031026</c:v>
                </c:pt>
                <c:pt idx="36">
                  <c:v>119.62099761336518</c:v>
                </c:pt>
                <c:pt idx="37">
                  <c:v>150.34904295942721</c:v>
                </c:pt>
                <c:pt idx="38">
                  <c:v>149.63191169451073</c:v>
                </c:pt>
              </c:numCache>
            </c:numRef>
          </c:val>
        </c:ser>
        <c:ser>
          <c:idx val="1"/>
          <c:order val="1"/>
          <c:tx>
            <c:strRef>
              <c:f>'[Chart in Microsoft PowerPoint]stacked area'!$B$47</c:f>
              <c:strCache>
                <c:ptCount val="1"/>
                <c:pt idx="0">
                  <c:v>Electricity</c:v>
                </c:pt>
              </c:strCache>
            </c:strRef>
          </c:tx>
          <c:spPr>
            <a:solidFill>
              <a:srgbClr val="00335A"/>
            </a:solidFill>
            <a:ln>
              <a:solidFill>
                <a:srgbClr val="00335A"/>
              </a:solidFill>
              <a:prstDash val="solid"/>
            </a:ln>
          </c:spPr>
          <c:cat>
            <c:numRef>
              <c:f>'[Chart in Microsoft PowerPoint]stacked area'!$C$40:$AO$40</c:f>
              <c:numCache>
                <c:formatCode>General</c:formatCode>
                <c:ptCount val="3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numCache>
            </c:numRef>
          </c:cat>
          <c:val>
            <c:numRef>
              <c:f>'[Chart in Microsoft PowerPoint]stacked area'!$C$47:$AO$47</c:f>
              <c:numCache>
                <c:formatCode>0.00</c:formatCode>
                <c:ptCount val="39"/>
                <c:pt idx="0">
                  <c:v>255.388107398568</c:v>
                </c:pt>
                <c:pt idx="1">
                  <c:v>257.34370286396182</c:v>
                </c:pt>
                <c:pt idx="2">
                  <c:v>258.60149164677807</c:v>
                </c:pt>
                <c:pt idx="3">
                  <c:v>273.07937708830553</c:v>
                </c:pt>
                <c:pt idx="4">
                  <c:v>285.73584725536995</c:v>
                </c:pt>
                <c:pt idx="5">
                  <c:v>298.63193317422434</c:v>
                </c:pt>
                <c:pt idx="6">
                  <c:v>307.34792362768496</c:v>
                </c:pt>
                <c:pt idx="7">
                  <c:v>309.66582816229118</c:v>
                </c:pt>
                <c:pt idx="8">
                  <c:v>316.06236515513126</c:v>
                </c:pt>
                <c:pt idx="9">
                  <c:v>313.70997136038187</c:v>
                </c:pt>
                <c:pt idx="10">
                  <c:v>321.88500238663482</c:v>
                </c:pt>
                <c:pt idx="11">
                  <c:v>340.46863007159902</c:v>
                </c:pt>
                <c:pt idx="12">
                  <c:v>347.80955369928404</c:v>
                </c:pt>
                <c:pt idx="13">
                  <c:v>356.79120047732698</c:v>
                </c:pt>
                <c:pt idx="14">
                  <c:v>371.61036276849643</c:v>
                </c:pt>
                <c:pt idx="15">
                  <c:v>389.14826252983295</c:v>
                </c:pt>
                <c:pt idx="16">
                  <c:v>400.31420047732701</c:v>
                </c:pt>
                <c:pt idx="17">
                  <c:v>385.51488544152744</c:v>
                </c:pt>
                <c:pt idx="18">
                  <c:v>389.82617661097856</c:v>
                </c:pt>
                <c:pt idx="19">
                  <c:v>392.00490453460623</c:v>
                </c:pt>
                <c:pt idx="20">
                  <c:v>398.18229355608588</c:v>
                </c:pt>
                <c:pt idx="21">
                  <c:v>411.90446062052507</c:v>
                </c:pt>
                <c:pt idx="22">
                  <c:v>422.56288305489261</c:v>
                </c:pt>
                <c:pt idx="23">
                  <c:v>428.33842720763721</c:v>
                </c:pt>
                <c:pt idx="24">
                  <c:v>439.37079952267305</c:v>
                </c:pt>
                <c:pt idx="25">
                  <c:v>453.99327684964197</c:v>
                </c:pt>
                <c:pt idx="26">
                  <c:v>465.08455131264924</c:v>
                </c:pt>
                <c:pt idx="27">
                  <c:v>484.40383770883057</c:v>
                </c:pt>
                <c:pt idx="28">
                  <c:v>489.34608591885438</c:v>
                </c:pt>
                <c:pt idx="29">
                  <c:v>478.99594749403337</c:v>
                </c:pt>
                <c:pt idx="30">
                  <c:v>495.01905489260139</c:v>
                </c:pt>
                <c:pt idx="31">
                  <c:v>505.63978758949884</c:v>
                </c:pt>
                <c:pt idx="32">
                  <c:v>507.45264439140817</c:v>
                </c:pt>
                <c:pt idx="33">
                  <c:v>506.20332696897378</c:v>
                </c:pt>
                <c:pt idx="34">
                  <c:v>514.27487350835327</c:v>
                </c:pt>
                <c:pt idx="35">
                  <c:v>506.28129355608593</c:v>
                </c:pt>
                <c:pt idx="36">
                  <c:v>483.59504773269686</c:v>
                </c:pt>
                <c:pt idx="37">
                  <c:v>493.76288305489254</c:v>
                </c:pt>
                <c:pt idx="38">
                  <c:v>486.34162768496418</c:v>
                </c:pt>
              </c:numCache>
            </c:numRef>
          </c:val>
        </c:ser>
        <c:ser>
          <c:idx val="3"/>
          <c:order val="2"/>
          <c:tx>
            <c:strRef>
              <c:f>'[Chart in Microsoft PowerPoint]stacked area'!$B$49</c:f>
              <c:strCache>
                <c:ptCount val="1"/>
                <c:pt idx="0">
                  <c:v>Coal</c:v>
                </c:pt>
              </c:strCache>
            </c:strRef>
          </c:tx>
          <c:spPr>
            <a:solidFill>
              <a:schemeClr val="accent6"/>
            </a:solidFill>
            <a:ln>
              <a:solidFill>
                <a:srgbClr val="9DCD17"/>
              </a:solidFill>
              <a:prstDash val="solid"/>
            </a:ln>
          </c:spPr>
          <c:cat>
            <c:numRef>
              <c:f>'[Chart in Microsoft PowerPoint]stacked area'!$C$40:$AO$40</c:f>
              <c:numCache>
                <c:formatCode>General</c:formatCode>
                <c:ptCount val="3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numCache>
            </c:numRef>
          </c:cat>
          <c:val>
            <c:numRef>
              <c:f>'[Chart in Microsoft PowerPoint]stacked area'!$C$49:$AO$49</c:f>
              <c:numCache>
                <c:formatCode>0.00</c:formatCode>
                <c:ptCount val="39"/>
                <c:pt idx="0">
                  <c:v>215.12280190930787</c:v>
                </c:pt>
                <c:pt idx="1">
                  <c:v>208.75962887828163</c:v>
                </c:pt>
                <c:pt idx="2">
                  <c:v>185.54963484486873</c:v>
                </c:pt>
                <c:pt idx="3">
                  <c:v>187.97994988066827</c:v>
                </c:pt>
                <c:pt idx="4">
                  <c:v>184.58998329355609</c:v>
                </c:pt>
                <c:pt idx="5">
                  <c:v>182.52898806682578</c:v>
                </c:pt>
                <c:pt idx="6">
                  <c:v>192.28042004773272</c:v>
                </c:pt>
                <c:pt idx="7">
                  <c:v>182.17087589498809</c:v>
                </c:pt>
                <c:pt idx="8">
                  <c:v>183.45027923627686</c:v>
                </c:pt>
                <c:pt idx="9">
                  <c:v>163.97153460620527</c:v>
                </c:pt>
                <c:pt idx="10">
                  <c:v>164.72938186157518</c:v>
                </c:pt>
                <c:pt idx="11">
                  <c:v>172.30136276849643</c:v>
                </c:pt>
                <c:pt idx="12">
                  <c:v>171.47596897374703</c:v>
                </c:pt>
                <c:pt idx="13">
                  <c:v>165.12431980906922</c:v>
                </c:pt>
                <c:pt idx="14">
                  <c:v>163.52235560859188</c:v>
                </c:pt>
                <c:pt idx="15">
                  <c:v>168.89983054892602</c:v>
                </c:pt>
                <c:pt idx="16">
                  <c:v>164.52413842482099</c:v>
                </c:pt>
                <c:pt idx="17">
                  <c:v>185.390553699284</c:v>
                </c:pt>
                <c:pt idx="18">
                  <c:v>166.81027684964201</c:v>
                </c:pt>
                <c:pt idx="19">
                  <c:v>155.93333412887827</c:v>
                </c:pt>
                <c:pt idx="20">
                  <c:v>152.76275178997614</c:v>
                </c:pt>
                <c:pt idx="21">
                  <c:v>154.46440095465394</c:v>
                </c:pt>
                <c:pt idx="22">
                  <c:v>149.63633651551311</c:v>
                </c:pt>
                <c:pt idx="23">
                  <c:v>147.80611933174225</c:v>
                </c:pt>
                <c:pt idx="24">
                  <c:v>148.00412649164679</c:v>
                </c:pt>
                <c:pt idx="25">
                  <c:v>138.75040334128877</c:v>
                </c:pt>
                <c:pt idx="26">
                  <c:v>144.07769689737469</c:v>
                </c:pt>
                <c:pt idx="27">
                  <c:v>144.72926014319808</c:v>
                </c:pt>
                <c:pt idx="28">
                  <c:v>139.64928878281623</c:v>
                </c:pt>
                <c:pt idx="29">
                  <c:v>136.77548448687349</c:v>
                </c:pt>
                <c:pt idx="30">
                  <c:v>137.06710978520286</c:v>
                </c:pt>
                <c:pt idx="31">
                  <c:v>139.49738186157518</c:v>
                </c:pt>
                <c:pt idx="32">
                  <c:v>133.65184964200478</c:v>
                </c:pt>
                <c:pt idx="33">
                  <c:v>131.44152983293557</c:v>
                </c:pt>
                <c:pt idx="34">
                  <c:v>132.23417661097852</c:v>
                </c:pt>
                <c:pt idx="35">
                  <c:v>126.07991408114559</c:v>
                </c:pt>
                <c:pt idx="36">
                  <c:v>103.08428400954654</c:v>
                </c:pt>
                <c:pt idx="37">
                  <c:v>118.81454892601433</c:v>
                </c:pt>
                <c:pt idx="38">
                  <c:v>117.55568257756563</c:v>
                </c:pt>
              </c:numCache>
            </c:numRef>
          </c:val>
        </c:ser>
        <c:ser>
          <c:idx val="4"/>
          <c:order val="3"/>
          <c:tx>
            <c:strRef>
              <c:f>'[Chart in Microsoft PowerPoint]stacked area'!$B$50</c:f>
              <c:strCache>
                <c:ptCount val="1"/>
                <c:pt idx="0">
                  <c:v>Gas</c:v>
                </c:pt>
              </c:strCache>
            </c:strRef>
          </c:tx>
          <c:spPr>
            <a:solidFill>
              <a:srgbClr val="E19813"/>
            </a:solidFill>
            <a:ln>
              <a:solidFill>
                <a:srgbClr val="E19813"/>
              </a:solidFill>
              <a:prstDash val="solid"/>
            </a:ln>
          </c:spPr>
          <c:cat>
            <c:numRef>
              <c:f>'[Chart in Microsoft PowerPoint]stacked area'!$C$40:$AO$40</c:f>
              <c:numCache>
                <c:formatCode>General</c:formatCode>
                <c:ptCount val="3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numCache>
            </c:numRef>
          </c:cat>
          <c:val>
            <c:numRef>
              <c:f>'[Chart in Microsoft PowerPoint]stacked area'!$C$50:$AO$50</c:f>
              <c:numCache>
                <c:formatCode>0.00</c:formatCode>
                <c:ptCount val="39"/>
                <c:pt idx="0">
                  <c:v>398.82844152744633</c:v>
                </c:pt>
                <c:pt idx="1">
                  <c:v>406.00805011933176</c:v>
                </c:pt>
                <c:pt idx="2">
                  <c:v>388.06315751789975</c:v>
                </c:pt>
                <c:pt idx="3">
                  <c:v>398.93582338902149</c:v>
                </c:pt>
                <c:pt idx="4">
                  <c:v>390.94559188544156</c:v>
                </c:pt>
                <c:pt idx="5">
                  <c:v>406.96227207637236</c:v>
                </c:pt>
                <c:pt idx="6">
                  <c:v>433.40456085918851</c:v>
                </c:pt>
                <c:pt idx="7">
                  <c:v>429.22836754176609</c:v>
                </c:pt>
                <c:pt idx="8">
                  <c:v>422.49048448687353</c:v>
                </c:pt>
                <c:pt idx="9">
                  <c:v>413.43162291169449</c:v>
                </c:pt>
                <c:pt idx="10">
                  <c:v>413.63073985680188</c:v>
                </c:pt>
                <c:pt idx="11">
                  <c:v>428.3842386634845</c:v>
                </c:pt>
                <c:pt idx="12">
                  <c:v>408.65137231503581</c:v>
                </c:pt>
                <c:pt idx="13">
                  <c:v>413.43095226730316</c:v>
                </c:pt>
                <c:pt idx="14">
                  <c:v>432.10067064439147</c:v>
                </c:pt>
                <c:pt idx="15">
                  <c:v>448.59363245823386</c:v>
                </c:pt>
                <c:pt idx="16">
                  <c:v>457.77401193317422</c:v>
                </c:pt>
                <c:pt idx="17">
                  <c:v>456.9604081145585</c:v>
                </c:pt>
                <c:pt idx="18">
                  <c:v>454.97201193317426</c:v>
                </c:pt>
                <c:pt idx="19">
                  <c:v>463.53243675417662</c:v>
                </c:pt>
                <c:pt idx="20">
                  <c:v>482.49589976133655</c:v>
                </c:pt>
                <c:pt idx="21">
                  <c:v>488.8247088305489</c:v>
                </c:pt>
                <c:pt idx="22">
                  <c:v>501.90116945107394</c:v>
                </c:pt>
                <c:pt idx="23">
                  <c:v>520.86487350835318</c:v>
                </c:pt>
                <c:pt idx="24">
                  <c:v>530.35690214797137</c:v>
                </c:pt>
                <c:pt idx="25">
                  <c:v>525.93444391408116</c:v>
                </c:pt>
                <c:pt idx="26">
                  <c:v>527.85702386634841</c:v>
                </c:pt>
                <c:pt idx="27">
                  <c:v>543.5494534606205</c:v>
                </c:pt>
                <c:pt idx="28">
                  <c:v>531.26686157517906</c:v>
                </c:pt>
                <c:pt idx="29">
                  <c:v>530.12453699284004</c:v>
                </c:pt>
                <c:pt idx="30">
                  <c:v>528.79160381861573</c:v>
                </c:pt>
                <c:pt idx="31">
                  <c:v>525.41375656324578</c:v>
                </c:pt>
                <c:pt idx="32">
                  <c:v>502.75639140811461</c:v>
                </c:pt>
                <c:pt idx="33">
                  <c:v>485.62247971360387</c:v>
                </c:pt>
                <c:pt idx="34">
                  <c:v>493.19587112171837</c:v>
                </c:pt>
                <c:pt idx="35">
                  <c:v>494.71943198090696</c:v>
                </c:pt>
                <c:pt idx="36">
                  <c:v>479.61725775656328</c:v>
                </c:pt>
                <c:pt idx="37">
                  <c:v>503.44909069212406</c:v>
                </c:pt>
                <c:pt idx="38">
                  <c:v>494.85101431980905</c:v>
                </c:pt>
              </c:numCache>
            </c:numRef>
          </c:val>
        </c:ser>
        <c:ser>
          <c:idx val="5"/>
          <c:order val="4"/>
          <c:tx>
            <c:strRef>
              <c:f>'[Chart in Microsoft PowerPoint]stacked area'!$B$51</c:f>
              <c:strCache>
                <c:ptCount val="1"/>
                <c:pt idx="0">
                  <c:v>Oil</c:v>
                </c:pt>
              </c:strCache>
            </c:strRef>
          </c:tx>
          <c:spPr>
            <a:solidFill>
              <a:srgbClr val="D43633"/>
            </a:solidFill>
            <a:ln>
              <a:solidFill>
                <a:srgbClr val="D43633"/>
              </a:solidFill>
              <a:prstDash val="solid"/>
            </a:ln>
          </c:spPr>
          <c:cat>
            <c:numRef>
              <c:f>'[Chart in Microsoft PowerPoint]stacked area'!$C$40:$AO$40</c:f>
              <c:numCache>
                <c:formatCode>General</c:formatCode>
                <c:ptCount val="3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numCache>
            </c:numRef>
          </c:cat>
          <c:val>
            <c:numRef>
              <c:f>'[Chart in Microsoft PowerPoint]stacked area'!$C$51:$AO$51</c:f>
              <c:numCache>
                <c:formatCode>0.00</c:formatCode>
                <c:ptCount val="39"/>
                <c:pt idx="0">
                  <c:v>1059.1718400954655</c:v>
                </c:pt>
                <c:pt idx="1">
                  <c:v>998.68355608591889</c:v>
                </c:pt>
                <c:pt idx="2">
                  <c:v>982.50505250596666</c:v>
                </c:pt>
                <c:pt idx="3">
                  <c:v>1035.6276945107397</c:v>
                </c:pt>
                <c:pt idx="4">
                  <c:v>1055.8655584725539</c:v>
                </c:pt>
                <c:pt idx="5">
                  <c:v>1081.5559474940333</c:v>
                </c:pt>
                <c:pt idx="6">
                  <c:v>1055.443906921241</c:v>
                </c:pt>
                <c:pt idx="7">
                  <c:v>972.56945346062048</c:v>
                </c:pt>
                <c:pt idx="8">
                  <c:v>928.43599999999992</c:v>
                </c:pt>
                <c:pt idx="9">
                  <c:v>903.40757279236277</c:v>
                </c:pt>
                <c:pt idx="10">
                  <c:v>906.18409307875891</c:v>
                </c:pt>
                <c:pt idx="11">
                  <c:v>920.27250835322207</c:v>
                </c:pt>
                <c:pt idx="12">
                  <c:v>927.2381360381861</c:v>
                </c:pt>
                <c:pt idx="13">
                  <c:v>960.82571837708838</c:v>
                </c:pt>
                <c:pt idx="14">
                  <c:v>973.05116706443926</c:v>
                </c:pt>
                <c:pt idx="15">
                  <c:v>1004.0807828162291</c:v>
                </c:pt>
                <c:pt idx="16">
                  <c:v>998.25588782816226</c:v>
                </c:pt>
                <c:pt idx="17">
                  <c:v>964.10289498806685</c:v>
                </c:pt>
                <c:pt idx="18">
                  <c:v>961.22177326968972</c:v>
                </c:pt>
                <c:pt idx="19">
                  <c:v>984.09431503579958</c:v>
                </c:pt>
                <c:pt idx="20">
                  <c:v>993.05297613365155</c:v>
                </c:pt>
                <c:pt idx="21">
                  <c:v>1010.8276252983293</c:v>
                </c:pt>
                <c:pt idx="22">
                  <c:v>1022.0340381861575</c:v>
                </c:pt>
                <c:pt idx="23">
                  <c:v>1043.6710668257756</c:v>
                </c:pt>
                <c:pt idx="24">
                  <c:v>1054.2179355608591</c:v>
                </c:pt>
                <c:pt idx="25">
                  <c:v>1068.0909761336516</c:v>
                </c:pt>
                <c:pt idx="26">
                  <c:v>1099.28376849642</c:v>
                </c:pt>
                <c:pt idx="27">
                  <c:v>1107.1083007159905</c:v>
                </c:pt>
                <c:pt idx="28">
                  <c:v>1103.1749164677806</c:v>
                </c:pt>
                <c:pt idx="29">
                  <c:v>1120.5192315035799</c:v>
                </c:pt>
                <c:pt idx="30">
                  <c:v>1123.4522553699283</c:v>
                </c:pt>
                <c:pt idx="31">
                  <c:v>1125.3923651551313</c:v>
                </c:pt>
                <c:pt idx="32">
                  <c:v>1116.0766133651553</c:v>
                </c:pt>
                <c:pt idx="33">
                  <c:v>1105.8508544152744</c:v>
                </c:pt>
                <c:pt idx="34">
                  <c:v>1082.9318090692122</c:v>
                </c:pt>
                <c:pt idx="35">
                  <c:v>1050.3713579952266</c:v>
                </c:pt>
                <c:pt idx="36">
                  <c:v>1031.2437947494034</c:v>
                </c:pt>
                <c:pt idx="37">
                  <c:v>986.96646300715986</c:v>
                </c:pt>
                <c:pt idx="38">
                  <c:v>998.41784725536991</c:v>
                </c:pt>
              </c:numCache>
            </c:numRef>
          </c:val>
        </c:ser>
        <c:ser>
          <c:idx val="10"/>
          <c:order val="5"/>
          <c:tx>
            <c:strRef>
              <c:f>'[Chart in Microsoft PowerPoint]stacked area'!$B$52</c:f>
              <c:strCache>
                <c:ptCount val="1"/>
                <c:pt idx="0">
                  <c:v>Savings</c:v>
                </c:pt>
              </c:strCache>
            </c:strRef>
          </c:tx>
          <c:spPr>
            <a:solidFill>
              <a:schemeClr val="accent1"/>
            </a:solidFill>
            <a:ln>
              <a:solidFill>
                <a:schemeClr val="accent1"/>
              </a:solidFill>
              <a:prstDash val="solid"/>
            </a:ln>
          </c:spPr>
          <c:cat>
            <c:numRef>
              <c:f>'[Chart in Microsoft PowerPoint]stacked area'!$C$40:$AO$40</c:f>
              <c:numCache>
                <c:formatCode>General</c:formatCode>
                <c:ptCount val="3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numCache>
            </c:numRef>
          </c:cat>
          <c:val>
            <c:numRef>
              <c:f>'[Chart in Microsoft PowerPoint]stacked area'!$C$52:$AO$52</c:f>
              <c:numCache>
                <c:formatCode>0.00</c:formatCode>
                <c:ptCount val="39"/>
                <c:pt idx="0">
                  <c:v>-5.7360381861575181E-2</c:v>
                </c:pt>
                <c:pt idx="1">
                  <c:v>60.971095250596647</c:v>
                </c:pt>
                <c:pt idx="2">
                  <c:v>74.365179904534614</c:v>
                </c:pt>
                <c:pt idx="3">
                  <c:v>112.2152259188544</c:v>
                </c:pt>
                <c:pt idx="4">
                  <c:v>171.02199754176613</c:v>
                </c:pt>
                <c:pt idx="5">
                  <c:v>224.90892854415279</c:v>
                </c:pt>
                <c:pt idx="6">
                  <c:v>269.66999522673035</c:v>
                </c:pt>
                <c:pt idx="7">
                  <c:v>346.92749594272078</c:v>
                </c:pt>
                <c:pt idx="8">
                  <c:v>418.45369140811459</c:v>
                </c:pt>
                <c:pt idx="9">
                  <c:v>463.625023150358</c:v>
                </c:pt>
                <c:pt idx="10">
                  <c:v>514.06896205250598</c:v>
                </c:pt>
                <c:pt idx="11">
                  <c:v>557.16329427207631</c:v>
                </c:pt>
                <c:pt idx="12">
                  <c:v>632.45078186157514</c:v>
                </c:pt>
                <c:pt idx="13">
                  <c:v>657.40151384248213</c:v>
                </c:pt>
                <c:pt idx="14">
                  <c:v>708.60505847255365</c:v>
                </c:pt>
                <c:pt idx="15">
                  <c:v>767.41571264916456</c:v>
                </c:pt>
                <c:pt idx="16">
                  <c:v>831.22256420047745</c:v>
                </c:pt>
                <c:pt idx="17">
                  <c:v>831.18110119331698</c:v>
                </c:pt>
                <c:pt idx="18">
                  <c:v>880.98858940064974</c:v>
                </c:pt>
                <c:pt idx="19">
                  <c:v>903.80739451076454</c:v>
                </c:pt>
                <c:pt idx="20">
                  <c:v>914.50407483770323</c:v>
                </c:pt>
                <c:pt idx="21">
                  <c:v>940.6560494016453</c:v>
                </c:pt>
                <c:pt idx="22">
                  <c:v>952.56700846133754</c:v>
                </c:pt>
                <c:pt idx="23">
                  <c:v>964.35492805296713</c:v>
                </c:pt>
                <c:pt idx="24">
                  <c:v>996.53988413788102</c:v>
                </c:pt>
                <c:pt idx="25">
                  <c:v>1025.4385275126594</c:v>
                </c:pt>
                <c:pt idx="26">
                  <c:v>1035.5801974522276</c:v>
                </c:pt>
                <c:pt idx="27">
                  <c:v>1057.9615319015711</c:v>
                </c:pt>
                <c:pt idx="28">
                  <c:v>1081.9183205944428</c:v>
                </c:pt>
                <c:pt idx="29">
                  <c:v>1131.7472922977536</c:v>
                </c:pt>
                <c:pt idx="30">
                  <c:v>1144.0868032232345</c:v>
                </c:pt>
                <c:pt idx="31">
                  <c:v>1193.9597457745492</c:v>
                </c:pt>
                <c:pt idx="32">
                  <c:v>1263.0454141835253</c:v>
                </c:pt>
                <c:pt idx="33">
                  <c:v>1326.3551344088396</c:v>
                </c:pt>
                <c:pt idx="34">
                  <c:v>1371.215394440009</c:v>
                </c:pt>
                <c:pt idx="35">
                  <c:v>1361.4977730666917</c:v>
                </c:pt>
                <c:pt idx="36">
                  <c:v>1275.5532370089434</c:v>
                </c:pt>
                <c:pt idx="37">
                  <c:v>1329.8976644251848</c:v>
                </c:pt>
                <c:pt idx="38">
                  <c:v>1336.0112510125186</c:v>
                </c:pt>
              </c:numCache>
            </c:numRef>
          </c:val>
        </c:ser>
        <c:dLbls>
          <c:showLegendKey val="0"/>
          <c:showVal val="0"/>
          <c:showCatName val="0"/>
          <c:showSerName val="0"/>
          <c:showPercent val="0"/>
          <c:showBubbleSize val="0"/>
        </c:dLbls>
        <c:axId val="113654400"/>
        <c:axId val="113661440"/>
      </c:areaChart>
      <c:lineChart>
        <c:grouping val="standard"/>
        <c:varyColors val="0"/>
        <c:ser>
          <c:idx val="0"/>
          <c:order val="6"/>
          <c:tx>
            <c:strRef>
              <c:f>'[Chart in Microsoft PowerPoint]stacked area'!$B$53</c:f>
              <c:strCache>
                <c:ptCount val="1"/>
                <c:pt idx="0">
                  <c:v>TFC</c:v>
                </c:pt>
              </c:strCache>
            </c:strRef>
          </c:tx>
          <c:spPr>
            <a:ln>
              <a:solidFill>
                <a:schemeClr val="tx1">
                  <a:lumMod val="65000"/>
                  <a:lumOff val="35000"/>
                </a:schemeClr>
              </a:solidFill>
              <a:prstDash val="lgDash"/>
            </a:ln>
          </c:spPr>
          <c:marker>
            <c:symbol val="none"/>
          </c:marker>
          <c:val>
            <c:numRef>
              <c:f>'[Chart in Microsoft PowerPoint]stacked area'!$C$53:$AO$53</c:f>
              <c:numCache>
                <c:formatCode>0.00</c:formatCode>
                <c:ptCount val="39"/>
                <c:pt idx="0">
                  <c:v>1985.7509021479714</c:v>
                </c:pt>
                <c:pt idx="1">
                  <c:v>1928.0902840095466</c:v>
                </c:pt>
                <c:pt idx="2">
                  <c:v>1870.96807875895</c:v>
                </c:pt>
                <c:pt idx="3">
                  <c:v>1956.3810572792363</c:v>
                </c:pt>
                <c:pt idx="4">
                  <c:v>1981.6037947494037</c:v>
                </c:pt>
                <c:pt idx="5">
                  <c:v>2037.827028639618</c:v>
                </c:pt>
                <c:pt idx="6">
                  <c:v>2061.801980906921</c:v>
                </c:pt>
                <c:pt idx="7">
                  <c:v>1973.4604844868734</c:v>
                </c:pt>
                <c:pt idx="8">
                  <c:v>1933.5101145584724</c:v>
                </c:pt>
                <c:pt idx="9">
                  <c:v>1877.9124749403341</c:v>
                </c:pt>
                <c:pt idx="10">
                  <c:v>1893.7996467780429</c:v>
                </c:pt>
                <c:pt idx="11">
                  <c:v>1953.5183317422436</c:v>
                </c:pt>
                <c:pt idx="12">
                  <c:v>1948.613968973747</c:v>
                </c:pt>
                <c:pt idx="13">
                  <c:v>1991.1198448687353</c:v>
                </c:pt>
                <c:pt idx="14">
                  <c:v>2035.6942840095467</c:v>
                </c:pt>
                <c:pt idx="15">
                  <c:v>2105.1171455847257</c:v>
                </c:pt>
                <c:pt idx="16">
                  <c:v>2114.5396873508353</c:v>
                </c:pt>
                <c:pt idx="17">
                  <c:v>2106.8456849642007</c:v>
                </c:pt>
                <c:pt idx="18">
                  <c:v>2084.1288233890218</c:v>
                </c:pt>
                <c:pt idx="19">
                  <c:v>2108.126109785203</c:v>
                </c:pt>
                <c:pt idx="20">
                  <c:v>2137.6567207637231</c:v>
                </c:pt>
                <c:pt idx="21">
                  <c:v>2181.9267565632458</c:v>
                </c:pt>
                <c:pt idx="22">
                  <c:v>2213.9004821002386</c:v>
                </c:pt>
                <c:pt idx="23">
                  <c:v>2260.5244534606204</c:v>
                </c:pt>
                <c:pt idx="24">
                  <c:v>2294.5238544152744</c:v>
                </c:pt>
                <c:pt idx="25">
                  <c:v>2311.2820548926015</c:v>
                </c:pt>
                <c:pt idx="26">
                  <c:v>2358.738312649165</c:v>
                </c:pt>
                <c:pt idx="27">
                  <c:v>2400.0921742243436</c:v>
                </c:pt>
                <c:pt idx="28">
                  <c:v>2378.8542696897375</c:v>
                </c:pt>
                <c:pt idx="29">
                  <c:v>2382.7129045346064</c:v>
                </c:pt>
                <c:pt idx="30">
                  <c:v>2407.0879594272074</c:v>
                </c:pt>
                <c:pt idx="31">
                  <c:v>2419.2773579952268</c:v>
                </c:pt>
                <c:pt idx="32">
                  <c:v>2386.1539522673033</c:v>
                </c:pt>
                <c:pt idx="33">
                  <c:v>2356.7261909307872</c:v>
                </c:pt>
                <c:pt idx="34">
                  <c:v>2349.0501646778043</c:v>
                </c:pt>
                <c:pt idx="35">
                  <c:v>2301.1372243436754</c:v>
                </c:pt>
                <c:pt idx="36">
                  <c:v>2217.1613818615751</c:v>
                </c:pt>
                <c:pt idx="37">
                  <c:v>2253.3420286396181</c:v>
                </c:pt>
                <c:pt idx="38">
                  <c:v>2246.7980835322196</c:v>
                </c:pt>
              </c:numCache>
            </c:numRef>
          </c:val>
          <c:smooth val="0"/>
        </c:ser>
        <c:dLbls>
          <c:showLegendKey val="0"/>
          <c:showVal val="0"/>
          <c:showCatName val="0"/>
          <c:showSerName val="0"/>
          <c:showPercent val="0"/>
          <c:showBubbleSize val="0"/>
        </c:dLbls>
        <c:marker val="1"/>
        <c:smooth val="0"/>
        <c:axId val="111604864"/>
        <c:axId val="113663360"/>
      </c:lineChart>
      <c:catAx>
        <c:axId val="113654400"/>
        <c:scaling>
          <c:orientation val="minMax"/>
        </c:scaling>
        <c:delete val="0"/>
        <c:axPos val="b"/>
        <c:numFmt formatCode="General" sourceLinked="1"/>
        <c:majorTickMark val="in"/>
        <c:minorTickMark val="none"/>
        <c:tickLblPos val="nextTo"/>
        <c:spPr>
          <a:ln w="12700">
            <a:solidFill>
              <a:srgbClr val="000000"/>
            </a:solidFill>
            <a:prstDash val="solid"/>
          </a:ln>
        </c:spPr>
        <c:txPr>
          <a:bodyPr/>
          <a:lstStyle/>
          <a:p>
            <a:pPr>
              <a:defRPr sz="1600"/>
            </a:pPr>
            <a:endParaRPr lang="sk-SK"/>
          </a:p>
        </c:txPr>
        <c:crossAx val="113661440"/>
        <c:crossesAt val="0"/>
        <c:auto val="1"/>
        <c:lblAlgn val="ctr"/>
        <c:lblOffset val="100"/>
        <c:tickLblSkip val="2"/>
        <c:tickMarkSkip val="10"/>
        <c:noMultiLvlLbl val="0"/>
      </c:catAx>
      <c:valAx>
        <c:axId val="113661440"/>
        <c:scaling>
          <c:orientation val="minMax"/>
        </c:scaling>
        <c:delete val="0"/>
        <c:axPos val="l"/>
        <c:title>
          <c:tx>
            <c:strRef>
              <c:f>'[Chart in Microsoft PowerPoint]stacked area'!$C$11</c:f>
              <c:strCache>
                <c:ptCount val="1"/>
                <c:pt idx="0">
                  <c:v>Mtoe</c:v>
                </c:pt>
              </c:strCache>
            </c:strRef>
          </c:tx>
          <c:layout>
            <c:manualLayout>
              <c:xMode val="edge"/>
              <c:yMode val="edge"/>
              <c:x val="0"/>
              <c:y val="0.25598279381744193"/>
            </c:manualLayout>
          </c:layout>
          <c:overlay val="0"/>
          <c:txPr>
            <a:bodyPr rot="-5400000" vert="horz"/>
            <a:lstStyle/>
            <a:p>
              <a:pPr>
                <a:defRPr sz="1800"/>
              </a:pPr>
              <a:endParaRPr lang="sk-SK"/>
            </a:p>
          </c:txPr>
        </c:title>
        <c:numFmt formatCode="#\ ##0" sourceLinked="0"/>
        <c:majorTickMark val="out"/>
        <c:minorTickMark val="none"/>
        <c:tickLblPos val="nextTo"/>
        <c:spPr>
          <a:ln w="12700">
            <a:solidFill>
              <a:srgbClr val="000000"/>
            </a:solidFill>
            <a:prstDash val="solid"/>
          </a:ln>
        </c:spPr>
        <c:txPr>
          <a:bodyPr/>
          <a:lstStyle/>
          <a:p>
            <a:pPr>
              <a:defRPr sz="1600"/>
            </a:pPr>
            <a:endParaRPr lang="sk-SK"/>
          </a:p>
        </c:txPr>
        <c:crossAx val="113654400"/>
        <c:crosses val="autoZero"/>
        <c:crossBetween val="between"/>
      </c:valAx>
      <c:valAx>
        <c:axId val="113663360"/>
        <c:scaling>
          <c:orientation val="minMax"/>
          <c:max val="4000"/>
          <c:min val="0"/>
        </c:scaling>
        <c:delete val="1"/>
        <c:axPos val="r"/>
        <c:numFmt formatCode="0.00" sourceLinked="1"/>
        <c:majorTickMark val="out"/>
        <c:minorTickMark val="none"/>
        <c:tickLblPos val="nextTo"/>
        <c:crossAx val="111604864"/>
        <c:crosses val="max"/>
        <c:crossBetween val="between"/>
      </c:valAx>
      <c:catAx>
        <c:axId val="111604864"/>
        <c:scaling>
          <c:orientation val="minMax"/>
        </c:scaling>
        <c:delete val="1"/>
        <c:axPos val="b"/>
        <c:majorTickMark val="out"/>
        <c:minorTickMark val="none"/>
        <c:tickLblPos val="nextTo"/>
        <c:crossAx val="113663360"/>
        <c:crosses val="autoZero"/>
        <c:auto val="1"/>
        <c:lblAlgn val="ctr"/>
        <c:lblOffset val="100"/>
        <c:noMultiLvlLbl val="0"/>
      </c:catAx>
      <c:spPr>
        <a:noFill/>
        <a:ln w="12700">
          <a:solidFill>
            <a:srgbClr val="000000"/>
          </a:solidFill>
          <a:prstDash val="solid"/>
        </a:ln>
      </c:spPr>
    </c:plotArea>
    <c:legend>
      <c:legendPos val="r"/>
      <c:layout>
        <c:manualLayout>
          <c:xMode val="edge"/>
          <c:yMode val="edge"/>
          <c:x val="0.87319375557286172"/>
          <c:y val="2.7103382910469683E-3"/>
          <c:w val="0.12680624442713825"/>
          <c:h val="0.91098772579898102"/>
        </c:manualLayout>
      </c:layout>
      <c:overlay val="0"/>
      <c:txPr>
        <a:bodyPr/>
        <a:lstStyle/>
        <a:p>
          <a:pPr>
            <a:defRPr sz="1800"/>
          </a:pPr>
          <a:endParaRPr lang="sk-SK"/>
        </a:p>
      </c:txPr>
    </c:legend>
    <c:plotVisOnly val="1"/>
    <c:dispBlanksAs val="zero"/>
    <c:showDLblsOverMax val="0"/>
  </c:chart>
  <c:spPr>
    <a:noFill/>
    <a:ln>
      <a:noFill/>
    </a:ln>
  </c:spPr>
  <c:txPr>
    <a:bodyPr/>
    <a:lstStyle/>
    <a:p>
      <a:pPr>
        <a:defRPr sz="1200" b="0" i="0">
          <a:latin typeface="Gill Sans MT Condensed"/>
          <a:ea typeface="Gill Sans MT Condensed"/>
          <a:cs typeface="Gill Sans MT Condensed"/>
        </a:defRPr>
      </a:pPr>
      <a:endParaRPr lang="sk-S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967603314291606E-2"/>
          <c:y val="2.8480513767860052E-2"/>
          <c:w val="0.81032563944212854"/>
          <c:h val="0.71201216296701153"/>
        </c:manualLayout>
      </c:layout>
      <c:barChart>
        <c:barDir val="col"/>
        <c:grouping val="stacked"/>
        <c:varyColors val="0"/>
        <c:ser>
          <c:idx val="1"/>
          <c:order val="0"/>
          <c:tx>
            <c:strRef>
              <c:f>'stacked column'!$C$38</c:f>
              <c:strCache>
                <c:ptCount val="1"/>
                <c:pt idx="0">
                  <c:v>TFC</c:v>
                </c:pt>
              </c:strCache>
            </c:strRef>
          </c:tx>
          <c:spPr>
            <a:solidFill>
              <a:srgbClr val="DC5924"/>
            </a:solidFill>
          </c:spPr>
          <c:invertIfNegative val="0"/>
          <c:cat>
            <c:strRef>
              <c:f>'stacked column'!$B$39:$B$43</c:f>
              <c:strCache>
                <c:ptCount val="5"/>
                <c:pt idx="0">
                  <c:v>Energy efficiency savings of 11 IEA member countries</c:v>
                </c:pt>
                <c:pt idx="1">
                  <c:v>Asia (excluding China)</c:v>
                </c:pt>
                <c:pt idx="2">
                  <c:v>China</c:v>
                </c:pt>
                <c:pt idx="3">
                  <c:v>EU</c:v>
                </c:pt>
                <c:pt idx="4">
                  <c:v>United States</c:v>
                </c:pt>
              </c:strCache>
            </c:strRef>
          </c:cat>
          <c:val>
            <c:numRef>
              <c:f>'stacked column'!$C$39:$C$43</c:f>
              <c:numCache>
                <c:formatCode>0</c:formatCode>
                <c:ptCount val="5"/>
                <c:pt idx="1">
                  <c:v>1111.8006682577566</c:v>
                </c:pt>
                <c:pt idx="2">
                  <c:v>1642.0868973747019</c:v>
                </c:pt>
                <c:pt idx="3">
                  <c:v>1216.9259665871123</c:v>
                </c:pt>
                <c:pt idx="4">
                  <c:v>1479.7136038186159</c:v>
                </c:pt>
              </c:numCache>
            </c:numRef>
          </c:val>
        </c:ser>
        <c:ser>
          <c:idx val="0"/>
          <c:order val="1"/>
          <c:tx>
            <c:strRef>
              <c:f>'stacked column'!$D$38</c:f>
              <c:strCache>
                <c:ptCount val="1"/>
                <c:pt idx="0">
                  <c:v>Avoided energy</c:v>
                </c:pt>
              </c:strCache>
            </c:strRef>
          </c:tx>
          <c:spPr>
            <a:solidFill>
              <a:srgbClr val="9DCD17"/>
            </a:solidFill>
          </c:spPr>
          <c:invertIfNegative val="0"/>
          <c:cat>
            <c:strRef>
              <c:f>'stacked column'!$B$39:$B$43</c:f>
              <c:strCache>
                <c:ptCount val="5"/>
                <c:pt idx="0">
                  <c:v>Energy efficiency savings of 11 IEA member countries</c:v>
                </c:pt>
                <c:pt idx="1">
                  <c:v>Asia (excluding China)</c:v>
                </c:pt>
                <c:pt idx="2">
                  <c:v>China</c:v>
                </c:pt>
                <c:pt idx="3">
                  <c:v>EU</c:v>
                </c:pt>
                <c:pt idx="4">
                  <c:v>United States</c:v>
                </c:pt>
              </c:strCache>
            </c:strRef>
          </c:cat>
          <c:val>
            <c:numRef>
              <c:f>'stacked column'!$D$39:$D$43</c:f>
              <c:numCache>
                <c:formatCode>General</c:formatCode>
                <c:ptCount val="5"/>
                <c:pt idx="0" formatCode="0">
                  <c:v>1336.5155131264917</c:v>
                </c:pt>
              </c:numCache>
            </c:numRef>
          </c:val>
        </c:ser>
        <c:dLbls>
          <c:showLegendKey val="0"/>
          <c:showVal val="0"/>
          <c:showCatName val="0"/>
          <c:showSerName val="0"/>
          <c:showPercent val="0"/>
          <c:showBubbleSize val="0"/>
        </c:dLbls>
        <c:gapWidth val="150"/>
        <c:overlap val="100"/>
        <c:axId val="113814528"/>
        <c:axId val="113853184"/>
      </c:barChart>
      <c:catAx>
        <c:axId val="113814528"/>
        <c:scaling>
          <c:orientation val="minMax"/>
        </c:scaling>
        <c:delete val="0"/>
        <c:axPos val="b"/>
        <c:numFmt formatCode="General" sourceLinked="1"/>
        <c:majorTickMark val="in"/>
        <c:minorTickMark val="none"/>
        <c:tickLblPos val="nextTo"/>
        <c:txPr>
          <a:bodyPr/>
          <a:lstStyle/>
          <a:p>
            <a:pPr>
              <a:defRPr sz="1400">
                <a:latin typeface="+mn-lt"/>
              </a:defRPr>
            </a:pPr>
            <a:endParaRPr lang="sk-SK"/>
          </a:p>
        </c:txPr>
        <c:crossAx val="113853184"/>
        <c:crosses val="autoZero"/>
        <c:auto val="1"/>
        <c:lblAlgn val="ctr"/>
        <c:lblOffset val="100"/>
        <c:noMultiLvlLbl val="0"/>
      </c:catAx>
      <c:valAx>
        <c:axId val="113853184"/>
        <c:scaling>
          <c:orientation val="minMax"/>
        </c:scaling>
        <c:delete val="0"/>
        <c:axPos val="l"/>
        <c:majorGridlines>
          <c:spPr>
            <a:ln w="12700">
              <a:solidFill>
                <a:srgbClr val="7F7F7F"/>
              </a:solidFill>
              <a:prstDash val="lgDash"/>
            </a:ln>
          </c:spPr>
        </c:majorGridlines>
        <c:title>
          <c:tx>
            <c:rich>
              <a:bodyPr rot="-5400000" vert="horz"/>
              <a:lstStyle/>
              <a:p>
                <a:pPr>
                  <a:defRPr sz="1600">
                    <a:latin typeface="+mn-lt"/>
                  </a:defRPr>
                </a:pPr>
                <a:r>
                  <a:rPr lang="en-US" sz="1600">
                    <a:latin typeface="+mn-lt"/>
                  </a:rPr>
                  <a:t>Mtoe</a:t>
                </a:r>
              </a:p>
            </c:rich>
          </c:tx>
          <c:layout>
            <c:manualLayout>
              <c:xMode val="edge"/>
              <c:yMode val="edge"/>
              <c:x val="0"/>
              <c:y val="0.31356502078144732"/>
            </c:manualLayout>
          </c:layout>
          <c:overlay val="0"/>
        </c:title>
        <c:numFmt formatCode="#\ ##0" sourceLinked="0"/>
        <c:majorTickMark val="in"/>
        <c:minorTickMark val="none"/>
        <c:tickLblPos val="nextTo"/>
        <c:spPr>
          <a:ln w="12700">
            <a:solidFill>
              <a:srgbClr val="000000"/>
            </a:solidFill>
            <a:prstDash val="solid"/>
          </a:ln>
        </c:spPr>
        <c:crossAx val="113814528"/>
        <c:crosses val="autoZero"/>
        <c:crossBetween val="between"/>
      </c:valAx>
      <c:spPr>
        <a:noFill/>
        <a:ln w="12700">
          <a:solidFill>
            <a:srgbClr val="000000"/>
          </a:solidFill>
          <a:prstDash val="solid"/>
        </a:ln>
      </c:spPr>
    </c:plotArea>
    <c:plotVisOnly val="1"/>
    <c:dispBlanksAs val="gap"/>
    <c:showDLblsOverMax val="0"/>
  </c:chart>
  <c:spPr>
    <a:noFill/>
    <a:ln>
      <a:noFill/>
    </a:ln>
  </c:spPr>
  <c:txPr>
    <a:bodyPr/>
    <a:lstStyle/>
    <a:p>
      <a:pPr>
        <a:defRPr sz="1200" b="0" i="0">
          <a:latin typeface="Gill Sans MT Condensed"/>
          <a:ea typeface="Gill Sans MT Condensed"/>
          <a:cs typeface="Gill Sans MT Condensed"/>
        </a:defRPr>
      </a:pPr>
      <a:endParaRPr lang="sk-SK"/>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73A72-2104-F240-BF5E-94A46BFB1176}" type="doc">
      <dgm:prSet loTypeId="urn:microsoft.com/office/officeart/2005/8/layout/pyramid4" loCatId="" qsTypeId="urn:microsoft.com/office/officeart/2005/8/quickstyle/simple3" qsCatId="simple" csTypeId="urn:microsoft.com/office/officeart/2005/8/colors/accent1_2" csCatId="accent1" phldr="1"/>
      <dgm:spPr/>
      <dgm:t>
        <a:bodyPr/>
        <a:lstStyle/>
        <a:p>
          <a:endParaRPr lang="en-GB"/>
        </a:p>
      </dgm:t>
    </dgm:pt>
    <dgm:pt modelId="{F895BB34-60E6-6E44-9E8D-3961871DE369}">
      <dgm:prSet phldrT="[Text]" custT="1"/>
      <dgm:spPr/>
      <dgm:t>
        <a:bodyPr/>
        <a:lstStyle/>
        <a:p>
          <a:pPr defTabSz="444500"/>
          <a:endParaRPr lang="sk-SK" sz="1000" smtClean="0"/>
        </a:p>
        <a:p>
          <a:pPr marL="0" indent="0" defTabSz="985838"/>
          <a:r>
            <a:rPr lang="en-GB" sz="1000" smtClean="0"/>
            <a:t>Competitiveness</a:t>
          </a:r>
          <a:endParaRPr lang="en-GB" sz="1000" dirty="0"/>
        </a:p>
      </dgm:t>
    </dgm:pt>
    <dgm:pt modelId="{0E5E4AC9-E0ED-FC4C-9509-D951EBC28325}" type="parTrans" cxnId="{B4FEF3B4-F23A-D347-8218-D346C978ABFC}">
      <dgm:prSet/>
      <dgm:spPr/>
      <dgm:t>
        <a:bodyPr/>
        <a:lstStyle/>
        <a:p>
          <a:endParaRPr lang="en-GB"/>
        </a:p>
      </dgm:t>
    </dgm:pt>
    <dgm:pt modelId="{B294FF16-0463-A14D-A954-301F10DA724D}" type="sibTrans" cxnId="{B4FEF3B4-F23A-D347-8218-D346C978ABFC}">
      <dgm:prSet/>
      <dgm:spPr/>
      <dgm:t>
        <a:bodyPr/>
        <a:lstStyle/>
        <a:p>
          <a:endParaRPr lang="en-GB"/>
        </a:p>
      </dgm:t>
    </dgm:pt>
    <dgm:pt modelId="{A783F5E4-1AEA-A945-8F55-2F645F2A2187}">
      <dgm:prSet phldrT="[Text]" custT="1"/>
      <dgm:spPr/>
      <dgm:t>
        <a:bodyPr/>
        <a:lstStyle/>
        <a:p>
          <a:r>
            <a:rPr lang="en-GB" sz="1100" smtClean="0"/>
            <a:t>Sustainability</a:t>
          </a:r>
          <a:endParaRPr lang="sk-SK" sz="1100" smtClean="0"/>
        </a:p>
        <a:p>
          <a:endParaRPr lang="sk-SK" sz="1200" smtClean="0"/>
        </a:p>
        <a:p>
          <a:endParaRPr lang="en-GB" sz="1200" dirty="0"/>
        </a:p>
      </dgm:t>
    </dgm:pt>
    <dgm:pt modelId="{5BCF7561-C056-6145-AD84-18118913A4E4}" type="parTrans" cxnId="{4E1CDEB3-4789-7148-9B07-99BF9D552084}">
      <dgm:prSet/>
      <dgm:spPr/>
      <dgm:t>
        <a:bodyPr/>
        <a:lstStyle/>
        <a:p>
          <a:endParaRPr lang="en-GB"/>
        </a:p>
      </dgm:t>
    </dgm:pt>
    <dgm:pt modelId="{18B2569B-295E-F044-AA6C-090BBEB1FA0E}" type="sibTrans" cxnId="{4E1CDEB3-4789-7148-9B07-99BF9D552084}">
      <dgm:prSet/>
      <dgm:spPr/>
      <dgm:t>
        <a:bodyPr/>
        <a:lstStyle/>
        <a:p>
          <a:endParaRPr lang="en-GB"/>
        </a:p>
      </dgm:t>
    </dgm:pt>
    <dgm:pt modelId="{5AB839FA-16BC-A046-9BAE-8942F1CE24F4}">
      <dgm:prSet phldrT="[Text]" custT="1"/>
      <dgm:spPr/>
      <dgm:t>
        <a:bodyPr/>
        <a:lstStyle/>
        <a:p>
          <a:r>
            <a:rPr lang="en-GB" sz="1600" baseline="0" smtClean="0">
              <a:effectLst>
                <a:outerShdw blurRad="38100" dist="38100" dir="2700000" algn="tl">
                  <a:srgbClr val="000000">
                    <a:alpha val="43137"/>
                  </a:srgbClr>
                </a:outerShdw>
              </a:effectLst>
            </a:rPr>
            <a:t>Energy Union</a:t>
          </a:r>
          <a:endParaRPr lang="en-GB" sz="1600" baseline="0" dirty="0">
            <a:effectLst>
              <a:outerShdw blurRad="38100" dist="38100" dir="2700000" algn="tl">
                <a:srgbClr val="000000">
                  <a:alpha val="43137"/>
                </a:srgbClr>
              </a:outerShdw>
            </a:effectLst>
          </a:endParaRPr>
        </a:p>
      </dgm:t>
    </dgm:pt>
    <dgm:pt modelId="{769CB600-408D-BC4D-A7F0-588707C07E11}" type="parTrans" cxnId="{D5A8C79A-0331-0C45-95A5-05EE5145A470}">
      <dgm:prSet/>
      <dgm:spPr/>
      <dgm:t>
        <a:bodyPr/>
        <a:lstStyle/>
        <a:p>
          <a:endParaRPr lang="en-GB"/>
        </a:p>
      </dgm:t>
    </dgm:pt>
    <dgm:pt modelId="{D79EEE46-894F-A44D-B893-F99A71B51C5E}" type="sibTrans" cxnId="{D5A8C79A-0331-0C45-95A5-05EE5145A470}">
      <dgm:prSet/>
      <dgm:spPr/>
      <dgm:t>
        <a:bodyPr/>
        <a:lstStyle/>
        <a:p>
          <a:endParaRPr lang="en-GB"/>
        </a:p>
      </dgm:t>
    </dgm:pt>
    <dgm:pt modelId="{90165C09-3A2F-AF4F-9A9F-0DF19C823EBB}">
      <dgm:prSet phldrT="[Text]" custT="1"/>
      <dgm:spPr/>
      <dgm:t>
        <a:bodyPr/>
        <a:lstStyle/>
        <a:p>
          <a:r>
            <a:rPr lang="en-GB" sz="1100" smtClean="0"/>
            <a:t>Security</a:t>
          </a:r>
          <a:endParaRPr lang="sk-SK" sz="1100" smtClean="0"/>
        </a:p>
        <a:p>
          <a:endParaRPr lang="sk-SK" sz="1200" smtClean="0"/>
        </a:p>
        <a:p>
          <a:endParaRPr lang="en-GB" sz="1200" dirty="0"/>
        </a:p>
      </dgm:t>
    </dgm:pt>
    <dgm:pt modelId="{C231AEA8-F15E-F54D-B6B9-0DC36C02986F}" type="parTrans" cxnId="{AF2D492B-DEC2-9145-9FAA-1EB4414BD82C}">
      <dgm:prSet/>
      <dgm:spPr/>
      <dgm:t>
        <a:bodyPr/>
        <a:lstStyle/>
        <a:p>
          <a:endParaRPr lang="en-GB"/>
        </a:p>
      </dgm:t>
    </dgm:pt>
    <dgm:pt modelId="{84231716-5BE2-5E46-A9AC-C50A5360924B}" type="sibTrans" cxnId="{AF2D492B-DEC2-9145-9FAA-1EB4414BD82C}">
      <dgm:prSet/>
      <dgm:spPr/>
      <dgm:t>
        <a:bodyPr/>
        <a:lstStyle/>
        <a:p>
          <a:endParaRPr lang="en-GB"/>
        </a:p>
      </dgm:t>
    </dgm:pt>
    <dgm:pt modelId="{C1768B31-078F-A24D-BBA4-9D412475D9A0}" type="pres">
      <dgm:prSet presAssocID="{C0C73A72-2104-F240-BF5E-94A46BFB1176}" presName="compositeShape" presStyleCnt="0">
        <dgm:presLayoutVars>
          <dgm:chMax val="9"/>
          <dgm:dir/>
          <dgm:resizeHandles val="exact"/>
        </dgm:presLayoutVars>
      </dgm:prSet>
      <dgm:spPr/>
      <dgm:t>
        <a:bodyPr/>
        <a:lstStyle/>
        <a:p>
          <a:endParaRPr lang="en-GB"/>
        </a:p>
      </dgm:t>
    </dgm:pt>
    <dgm:pt modelId="{59E069CA-5349-674B-97EC-26B38DC57604}" type="pres">
      <dgm:prSet presAssocID="{C0C73A72-2104-F240-BF5E-94A46BFB1176}" presName="triangle1" presStyleLbl="node1" presStyleIdx="0" presStyleCnt="4" custScaleX="96045" custScaleY="97858" custLinFactNeighborY="1603">
        <dgm:presLayoutVars>
          <dgm:bulletEnabled val="1"/>
        </dgm:presLayoutVars>
      </dgm:prSet>
      <dgm:spPr/>
      <dgm:t>
        <a:bodyPr/>
        <a:lstStyle/>
        <a:p>
          <a:endParaRPr lang="en-GB"/>
        </a:p>
      </dgm:t>
    </dgm:pt>
    <dgm:pt modelId="{A649FFB8-6C5B-AC49-A1A1-AFF8A344A814}" type="pres">
      <dgm:prSet presAssocID="{C0C73A72-2104-F240-BF5E-94A46BFB1176}" presName="triangle2" presStyleLbl="node1" presStyleIdx="1" presStyleCnt="4" custScaleX="102804" custLinFactNeighborX="2652" custLinFactNeighborY="0">
        <dgm:presLayoutVars>
          <dgm:bulletEnabled val="1"/>
        </dgm:presLayoutVars>
      </dgm:prSet>
      <dgm:spPr/>
      <dgm:t>
        <a:bodyPr/>
        <a:lstStyle/>
        <a:p>
          <a:endParaRPr lang="en-GB"/>
        </a:p>
      </dgm:t>
    </dgm:pt>
    <dgm:pt modelId="{F8F24322-AA59-C646-8CC5-3CDF58350B56}" type="pres">
      <dgm:prSet presAssocID="{C0C73A72-2104-F240-BF5E-94A46BFB1176}" presName="triangle3" presStyleLbl="node1" presStyleIdx="2" presStyleCnt="4" custLinFactNeighborX="162" custLinFactNeighborY="3806">
        <dgm:presLayoutVars>
          <dgm:bulletEnabled val="1"/>
        </dgm:presLayoutVars>
      </dgm:prSet>
      <dgm:spPr/>
      <dgm:t>
        <a:bodyPr/>
        <a:lstStyle/>
        <a:p>
          <a:endParaRPr lang="en-GB"/>
        </a:p>
      </dgm:t>
    </dgm:pt>
    <dgm:pt modelId="{E0A745DA-96A8-9E42-A036-EB20F5815554}" type="pres">
      <dgm:prSet presAssocID="{C0C73A72-2104-F240-BF5E-94A46BFB1176}" presName="triangle4" presStyleLbl="node1" presStyleIdx="3" presStyleCnt="4" custLinFactNeighborX="-1238" custLinFactNeighborY="113">
        <dgm:presLayoutVars>
          <dgm:bulletEnabled val="1"/>
        </dgm:presLayoutVars>
      </dgm:prSet>
      <dgm:spPr/>
      <dgm:t>
        <a:bodyPr/>
        <a:lstStyle/>
        <a:p>
          <a:endParaRPr lang="en-GB"/>
        </a:p>
      </dgm:t>
    </dgm:pt>
  </dgm:ptLst>
  <dgm:cxnLst>
    <dgm:cxn modelId="{FBFC4B15-4B8F-4855-B4A3-477E9858C053}" type="presOf" srcId="{F895BB34-60E6-6E44-9E8D-3961871DE369}" destId="{59E069CA-5349-674B-97EC-26B38DC57604}" srcOrd="0" destOrd="0" presId="urn:microsoft.com/office/officeart/2005/8/layout/pyramid4"/>
    <dgm:cxn modelId="{E61F67C1-23D5-4239-9F95-43765A5C29D3}" type="presOf" srcId="{90165C09-3A2F-AF4F-9A9F-0DF19C823EBB}" destId="{E0A745DA-96A8-9E42-A036-EB20F5815554}" srcOrd="0" destOrd="0" presId="urn:microsoft.com/office/officeart/2005/8/layout/pyramid4"/>
    <dgm:cxn modelId="{F5A77462-70F7-44E7-83F9-2219A9F8BCA2}" type="presOf" srcId="{A783F5E4-1AEA-A945-8F55-2F645F2A2187}" destId="{A649FFB8-6C5B-AC49-A1A1-AFF8A344A814}" srcOrd="0" destOrd="0" presId="urn:microsoft.com/office/officeart/2005/8/layout/pyramid4"/>
    <dgm:cxn modelId="{054591B9-CE36-4F3A-B51C-F656FCA61C2F}" type="presOf" srcId="{C0C73A72-2104-F240-BF5E-94A46BFB1176}" destId="{C1768B31-078F-A24D-BBA4-9D412475D9A0}" srcOrd="0" destOrd="0" presId="urn:microsoft.com/office/officeart/2005/8/layout/pyramid4"/>
    <dgm:cxn modelId="{AF2D492B-DEC2-9145-9FAA-1EB4414BD82C}" srcId="{C0C73A72-2104-F240-BF5E-94A46BFB1176}" destId="{90165C09-3A2F-AF4F-9A9F-0DF19C823EBB}" srcOrd="3" destOrd="0" parTransId="{C231AEA8-F15E-F54D-B6B9-0DC36C02986F}" sibTransId="{84231716-5BE2-5E46-A9AC-C50A5360924B}"/>
    <dgm:cxn modelId="{B4FEF3B4-F23A-D347-8218-D346C978ABFC}" srcId="{C0C73A72-2104-F240-BF5E-94A46BFB1176}" destId="{F895BB34-60E6-6E44-9E8D-3961871DE369}" srcOrd="0" destOrd="0" parTransId="{0E5E4AC9-E0ED-FC4C-9509-D951EBC28325}" sibTransId="{B294FF16-0463-A14D-A954-301F10DA724D}"/>
    <dgm:cxn modelId="{9484D613-BAC2-46AD-9E22-42EE4AA68580}" type="presOf" srcId="{5AB839FA-16BC-A046-9BAE-8942F1CE24F4}" destId="{F8F24322-AA59-C646-8CC5-3CDF58350B56}" srcOrd="0" destOrd="0" presId="urn:microsoft.com/office/officeart/2005/8/layout/pyramid4"/>
    <dgm:cxn modelId="{D5A8C79A-0331-0C45-95A5-05EE5145A470}" srcId="{C0C73A72-2104-F240-BF5E-94A46BFB1176}" destId="{5AB839FA-16BC-A046-9BAE-8942F1CE24F4}" srcOrd="2" destOrd="0" parTransId="{769CB600-408D-BC4D-A7F0-588707C07E11}" sibTransId="{D79EEE46-894F-A44D-B893-F99A71B51C5E}"/>
    <dgm:cxn modelId="{4E1CDEB3-4789-7148-9B07-99BF9D552084}" srcId="{C0C73A72-2104-F240-BF5E-94A46BFB1176}" destId="{A783F5E4-1AEA-A945-8F55-2F645F2A2187}" srcOrd="1" destOrd="0" parTransId="{5BCF7561-C056-6145-AD84-18118913A4E4}" sibTransId="{18B2569B-295E-F044-AA6C-090BBEB1FA0E}"/>
    <dgm:cxn modelId="{DDD1D7B2-628E-4CA1-81EB-BA22A680A86A}" type="presParOf" srcId="{C1768B31-078F-A24D-BBA4-9D412475D9A0}" destId="{59E069CA-5349-674B-97EC-26B38DC57604}" srcOrd="0" destOrd="0" presId="urn:microsoft.com/office/officeart/2005/8/layout/pyramid4"/>
    <dgm:cxn modelId="{9DD87D1D-2E4A-492A-B9A1-06346A337A46}" type="presParOf" srcId="{C1768B31-078F-A24D-BBA4-9D412475D9A0}" destId="{A649FFB8-6C5B-AC49-A1A1-AFF8A344A814}" srcOrd="1" destOrd="0" presId="urn:microsoft.com/office/officeart/2005/8/layout/pyramid4"/>
    <dgm:cxn modelId="{24423056-F68B-4927-81FE-99E90B787B53}" type="presParOf" srcId="{C1768B31-078F-A24D-BBA4-9D412475D9A0}" destId="{F8F24322-AA59-C646-8CC5-3CDF58350B56}" srcOrd="2" destOrd="0" presId="urn:microsoft.com/office/officeart/2005/8/layout/pyramid4"/>
    <dgm:cxn modelId="{C7EDDB25-EC06-446C-B700-866E8FB1197A}" type="presParOf" srcId="{C1768B31-078F-A24D-BBA4-9D412475D9A0}" destId="{E0A745DA-96A8-9E42-A036-EB20F581555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069CA-5349-674B-97EC-26B38DC57604}">
      <dsp:nvSpPr>
        <dsp:cNvPr id="0" name=""/>
        <dsp:cNvSpPr/>
      </dsp:nvSpPr>
      <dsp:spPr>
        <a:xfrm>
          <a:off x="1460498" y="50696"/>
          <a:ext cx="2276906" cy="2319886"/>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sk-SK" sz="1000" kern="1200" smtClean="0"/>
        </a:p>
        <a:p>
          <a:pPr marL="0" lvl="0" indent="0" algn="ctr" defTabSz="985838">
            <a:lnSpc>
              <a:spcPct val="90000"/>
            </a:lnSpc>
            <a:spcBef>
              <a:spcPct val="0"/>
            </a:spcBef>
            <a:spcAft>
              <a:spcPct val="35000"/>
            </a:spcAft>
          </a:pPr>
          <a:r>
            <a:rPr lang="en-GB" sz="1000" kern="1200" smtClean="0"/>
            <a:t>Competitiveness</a:t>
          </a:r>
          <a:endParaRPr lang="en-GB" sz="1000" kern="1200" dirty="0"/>
        </a:p>
      </dsp:txBody>
      <dsp:txXfrm>
        <a:off x="2029725" y="1210639"/>
        <a:ext cx="1138453" cy="1159943"/>
      </dsp:txXfrm>
    </dsp:sp>
    <dsp:sp modelId="{A649FFB8-6C5B-AC49-A1A1-AFF8A344A814}">
      <dsp:nvSpPr>
        <dsp:cNvPr id="0" name=""/>
        <dsp:cNvSpPr/>
      </dsp:nvSpPr>
      <dsp:spPr>
        <a:xfrm>
          <a:off x="257918" y="2357971"/>
          <a:ext cx="2437139" cy="2370666"/>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smtClean="0"/>
            <a:t>Sustainability</a:t>
          </a:r>
          <a:endParaRPr lang="sk-SK" sz="1100" kern="1200" smtClean="0"/>
        </a:p>
        <a:p>
          <a:pPr lvl="0" algn="ctr" defTabSz="488950">
            <a:lnSpc>
              <a:spcPct val="90000"/>
            </a:lnSpc>
            <a:spcBef>
              <a:spcPct val="0"/>
            </a:spcBef>
            <a:spcAft>
              <a:spcPct val="35000"/>
            </a:spcAft>
          </a:pPr>
          <a:endParaRPr lang="sk-SK" sz="1200" kern="1200" smtClean="0"/>
        </a:p>
        <a:p>
          <a:pPr lvl="0" algn="ctr" defTabSz="488950">
            <a:lnSpc>
              <a:spcPct val="90000"/>
            </a:lnSpc>
            <a:spcBef>
              <a:spcPct val="0"/>
            </a:spcBef>
            <a:spcAft>
              <a:spcPct val="35000"/>
            </a:spcAft>
          </a:pPr>
          <a:endParaRPr lang="en-GB" sz="1200" kern="1200" dirty="0"/>
        </a:p>
      </dsp:txBody>
      <dsp:txXfrm>
        <a:off x="867203" y="3543304"/>
        <a:ext cx="1218569" cy="1185333"/>
      </dsp:txXfrm>
    </dsp:sp>
    <dsp:sp modelId="{F8F24322-AA59-C646-8CC5-3CDF58350B56}">
      <dsp:nvSpPr>
        <dsp:cNvPr id="0" name=""/>
        <dsp:cNvSpPr/>
      </dsp:nvSpPr>
      <dsp:spPr>
        <a:xfrm rot="10800000">
          <a:off x="1417459" y="2370666"/>
          <a:ext cx="2370666" cy="2370666"/>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baseline="0" smtClean="0">
              <a:effectLst>
                <a:outerShdw blurRad="38100" dist="38100" dir="2700000" algn="tl">
                  <a:srgbClr val="000000">
                    <a:alpha val="43137"/>
                  </a:srgbClr>
                </a:outerShdw>
              </a:effectLst>
            </a:rPr>
            <a:t>Energy Union</a:t>
          </a:r>
          <a:endParaRPr lang="en-GB" sz="1600" kern="1200" baseline="0" dirty="0">
            <a:effectLst>
              <a:outerShdw blurRad="38100" dist="38100" dir="2700000" algn="tl">
                <a:srgbClr val="000000">
                  <a:alpha val="43137"/>
                </a:srgbClr>
              </a:outerShdw>
            </a:effectLst>
          </a:endParaRPr>
        </a:p>
      </dsp:txBody>
      <dsp:txXfrm rot="10800000">
        <a:off x="2010125" y="2370666"/>
        <a:ext cx="1185333" cy="1185333"/>
      </dsp:txXfrm>
    </dsp:sp>
    <dsp:sp modelId="{E0A745DA-96A8-9E42-A036-EB20F5815554}">
      <dsp:nvSpPr>
        <dsp:cNvPr id="0" name=""/>
        <dsp:cNvSpPr/>
      </dsp:nvSpPr>
      <dsp:spPr>
        <a:xfrm>
          <a:off x="2569603" y="2360650"/>
          <a:ext cx="2370666" cy="2370666"/>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smtClean="0"/>
            <a:t>Security</a:t>
          </a:r>
          <a:endParaRPr lang="sk-SK" sz="1100" kern="1200" smtClean="0"/>
        </a:p>
        <a:p>
          <a:pPr lvl="0" algn="ctr" defTabSz="488950">
            <a:lnSpc>
              <a:spcPct val="90000"/>
            </a:lnSpc>
            <a:spcBef>
              <a:spcPct val="0"/>
            </a:spcBef>
            <a:spcAft>
              <a:spcPct val="35000"/>
            </a:spcAft>
          </a:pPr>
          <a:endParaRPr lang="sk-SK" sz="1200" kern="1200" smtClean="0"/>
        </a:p>
        <a:p>
          <a:pPr lvl="0" algn="ctr" defTabSz="488950">
            <a:lnSpc>
              <a:spcPct val="90000"/>
            </a:lnSpc>
            <a:spcBef>
              <a:spcPct val="0"/>
            </a:spcBef>
            <a:spcAft>
              <a:spcPct val="35000"/>
            </a:spcAft>
          </a:pPr>
          <a:endParaRPr lang="en-GB" sz="1200" kern="1200" dirty="0"/>
        </a:p>
      </dsp:txBody>
      <dsp:txXfrm>
        <a:off x="3162270" y="3545983"/>
        <a:ext cx="1185333" cy="11853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9356" cy="493632"/>
          </a:xfrm>
          <a:prstGeom prst="rect">
            <a:avLst/>
          </a:prstGeom>
        </p:spPr>
        <p:txBody>
          <a:bodyPr vert="horz" lIns="90735" tIns="45368" rIns="90735" bIns="45368" rtlCol="0"/>
          <a:lstStyle>
            <a:lvl1pPr algn="l">
              <a:defRPr sz="1200"/>
            </a:lvl1pPr>
          </a:lstStyle>
          <a:p>
            <a:endParaRPr lang="de-DE" dirty="0"/>
          </a:p>
        </p:txBody>
      </p:sp>
      <p:sp>
        <p:nvSpPr>
          <p:cNvPr id="3" name="Datumsplatzhalter 2"/>
          <p:cNvSpPr>
            <a:spLocks noGrp="1"/>
          </p:cNvSpPr>
          <p:nvPr>
            <p:ph type="dt" sz="quarter" idx="1"/>
          </p:nvPr>
        </p:nvSpPr>
        <p:spPr>
          <a:xfrm>
            <a:off x="3814835" y="0"/>
            <a:ext cx="2919356" cy="493632"/>
          </a:xfrm>
          <a:prstGeom prst="rect">
            <a:avLst/>
          </a:prstGeom>
        </p:spPr>
        <p:txBody>
          <a:bodyPr vert="horz" lIns="90735" tIns="45368" rIns="90735" bIns="45368" rtlCol="0"/>
          <a:lstStyle>
            <a:lvl1pPr algn="r">
              <a:defRPr sz="1200"/>
            </a:lvl1pPr>
          </a:lstStyle>
          <a:p>
            <a:fld id="{B8A563D3-E723-40F0-9363-F13F213FD646}" type="datetimeFigureOut">
              <a:rPr lang="de-DE" smtClean="0"/>
              <a:pPr/>
              <a:t>20.02.2015</a:t>
            </a:fld>
            <a:endParaRPr lang="de-DE" dirty="0"/>
          </a:p>
        </p:txBody>
      </p:sp>
      <p:sp>
        <p:nvSpPr>
          <p:cNvPr id="4" name="Fußzeilenplatzhalter 3"/>
          <p:cNvSpPr>
            <a:spLocks noGrp="1"/>
          </p:cNvSpPr>
          <p:nvPr>
            <p:ph type="ftr" sz="quarter" idx="2"/>
          </p:nvPr>
        </p:nvSpPr>
        <p:spPr>
          <a:xfrm>
            <a:off x="1" y="9371105"/>
            <a:ext cx="2919356" cy="493632"/>
          </a:xfrm>
          <a:prstGeom prst="rect">
            <a:avLst/>
          </a:prstGeom>
        </p:spPr>
        <p:txBody>
          <a:bodyPr vert="horz" lIns="90735" tIns="45368" rIns="90735" bIns="45368"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14835" y="9371105"/>
            <a:ext cx="2919356" cy="493632"/>
          </a:xfrm>
          <a:prstGeom prst="rect">
            <a:avLst/>
          </a:prstGeom>
        </p:spPr>
        <p:txBody>
          <a:bodyPr vert="horz" lIns="90735" tIns="45368" rIns="90735" bIns="45368" rtlCol="0" anchor="b"/>
          <a:lstStyle>
            <a:lvl1pPr algn="r">
              <a:defRPr sz="1200"/>
            </a:lvl1pPr>
          </a:lstStyle>
          <a:p>
            <a:fld id="{36AF78AA-6C8C-49F8-8F99-B559E8378E59}" type="slidenum">
              <a:rPr lang="de-DE" smtClean="0"/>
              <a:pPr/>
              <a:t>‹#›</a:t>
            </a:fld>
            <a:endParaRPr lang="de-DE" dirty="0"/>
          </a:p>
        </p:txBody>
      </p:sp>
    </p:spTree>
    <p:extLst>
      <p:ext uri="{BB962C8B-B14F-4D97-AF65-F5344CB8AC3E}">
        <p14:creationId xmlns:p14="http://schemas.microsoft.com/office/powerpoint/2010/main" val="165264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19356" cy="493632"/>
          </a:xfrm>
          <a:prstGeom prst="rect">
            <a:avLst/>
          </a:prstGeom>
        </p:spPr>
        <p:txBody>
          <a:bodyPr vert="horz" lIns="90730" tIns="45365" rIns="90730" bIns="45365" rtlCol="0"/>
          <a:lstStyle>
            <a:lvl1pPr algn="l">
              <a:defRPr sz="1200"/>
            </a:lvl1pPr>
          </a:lstStyle>
          <a:p>
            <a:endParaRPr lang="de-DE" dirty="0"/>
          </a:p>
        </p:txBody>
      </p:sp>
      <p:sp>
        <p:nvSpPr>
          <p:cNvPr id="3" name="Datumsplatzhalter 2"/>
          <p:cNvSpPr>
            <a:spLocks noGrp="1"/>
          </p:cNvSpPr>
          <p:nvPr>
            <p:ph type="dt" idx="1"/>
          </p:nvPr>
        </p:nvSpPr>
        <p:spPr>
          <a:xfrm>
            <a:off x="3814836" y="0"/>
            <a:ext cx="2919356" cy="493632"/>
          </a:xfrm>
          <a:prstGeom prst="rect">
            <a:avLst/>
          </a:prstGeom>
        </p:spPr>
        <p:txBody>
          <a:bodyPr vert="horz" lIns="90730" tIns="45365" rIns="90730" bIns="45365" rtlCol="0"/>
          <a:lstStyle>
            <a:lvl1pPr algn="r">
              <a:defRPr sz="1200"/>
            </a:lvl1pPr>
          </a:lstStyle>
          <a:p>
            <a:fld id="{3F17D2EE-DE58-4A54-BED3-649110DA1EBE}" type="datetimeFigureOut">
              <a:rPr lang="de-DE" smtClean="0"/>
              <a:pPr/>
              <a:t>20.02.2015</a:t>
            </a:fld>
            <a:endParaRPr lang="de-DE" dirty="0"/>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30" tIns="45365" rIns="90730" bIns="45365" rtlCol="0" anchor="ctr"/>
          <a:lstStyle/>
          <a:p>
            <a:endParaRPr lang="de-DE" dirty="0"/>
          </a:p>
        </p:txBody>
      </p:sp>
      <p:sp>
        <p:nvSpPr>
          <p:cNvPr id="5" name="Notizenplatzhalter 4"/>
          <p:cNvSpPr>
            <a:spLocks noGrp="1"/>
          </p:cNvSpPr>
          <p:nvPr>
            <p:ph type="body" sz="quarter" idx="3"/>
          </p:nvPr>
        </p:nvSpPr>
        <p:spPr>
          <a:xfrm>
            <a:off x="673577" y="4687130"/>
            <a:ext cx="5388610" cy="4439526"/>
          </a:xfrm>
          <a:prstGeom prst="rect">
            <a:avLst/>
          </a:prstGeom>
        </p:spPr>
        <p:txBody>
          <a:bodyPr vert="horz" lIns="90730" tIns="45365" rIns="90730" bIns="45365"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371105"/>
            <a:ext cx="2919356" cy="493632"/>
          </a:xfrm>
          <a:prstGeom prst="rect">
            <a:avLst/>
          </a:prstGeom>
        </p:spPr>
        <p:txBody>
          <a:bodyPr vert="horz" lIns="90730" tIns="45365" rIns="90730" bIns="45365"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14836" y="9371105"/>
            <a:ext cx="2919356" cy="493632"/>
          </a:xfrm>
          <a:prstGeom prst="rect">
            <a:avLst/>
          </a:prstGeom>
        </p:spPr>
        <p:txBody>
          <a:bodyPr vert="horz" lIns="90730" tIns="45365" rIns="90730" bIns="45365" rtlCol="0" anchor="b"/>
          <a:lstStyle>
            <a:lvl1pPr algn="r">
              <a:defRPr sz="1200"/>
            </a:lvl1pPr>
          </a:lstStyle>
          <a:p>
            <a:fld id="{D4801B3A-DDE1-480B-96E2-6E8557B9C394}" type="slidenum">
              <a:rPr lang="de-DE" smtClean="0"/>
              <a:pPr/>
              <a:t>‹#›</a:t>
            </a:fld>
            <a:endParaRPr lang="de-DE" dirty="0"/>
          </a:p>
        </p:txBody>
      </p:sp>
    </p:spTree>
    <p:extLst>
      <p:ext uri="{BB962C8B-B14F-4D97-AF65-F5344CB8AC3E}">
        <p14:creationId xmlns:p14="http://schemas.microsoft.com/office/powerpoint/2010/main" val="423631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D4801B3A-DDE1-480B-96E2-6E8557B9C394}" type="slidenum">
              <a:rPr lang="de-DE" smtClean="0"/>
              <a:pPr/>
              <a:t>1</a:t>
            </a:fld>
            <a:endParaRPr lang="de-DE" dirty="0"/>
          </a:p>
        </p:txBody>
      </p:sp>
    </p:spTree>
    <p:extLst>
      <p:ext uri="{BB962C8B-B14F-4D97-AF65-F5344CB8AC3E}">
        <p14:creationId xmlns:p14="http://schemas.microsoft.com/office/powerpoint/2010/main" val="330185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2B7B9D5-9796-451A-A0AE-D122B6293515}" type="slidenum">
              <a:rPr lang="en-GB" smtClean="0">
                <a:solidFill>
                  <a:prstClr val="black"/>
                </a:solidFill>
              </a:rPr>
              <a:pPr>
                <a:defRPr/>
              </a:pPr>
              <a:t>10</a:t>
            </a:fld>
            <a:endParaRPr lang="en-GB">
              <a:solidFill>
                <a:prstClr val="black"/>
              </a:solidFill>
            </a:endParaRPr>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Energy efficiency improvements over the past four decades have provided over 1300 </a:t>
            </a:r>
            <a:r>
              <a:rPr lang="en-US" sz="1200" kern="1200" dirty="0" err="1" smtClean="0">
                <a:solidFill>
                  <a:schemeClr val="tx1"/>
                </a:solidFill>
                <a:effectLst/>
                <a:latin typeface="+mn-lt"/>
                <a:ea typeface="+mn-ea"/>
                <a:cs typeface="+mn-cs"/>
              </a:rPr>
              <a:t>Mtoe</a:t>
            </a:r>
            <a:r>
              <a:rPr lang="en-US" sz="1200" kern="1200" dirty="0" smtClean="0">
                <a:solidFill>
                  <a:schemeClr val="tx1"/>
                </a:solidFill>
                <a:effectLst/>
                <a:latin typeface="+mn-lt"/>
                <a:ea typeface="+mn-ea"/>
                <a:cs typeface="+mn-cs"/>
              </a:rPr>
              <a:t> in energy savings in 2012.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Had the efficiency of our energy using stock from vehicles, buildings, appliances and manufacturing processes not improved since 1970, then in 11 IEA countries TFC would be 60% higher.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Energy efficiency investments are saving a major economy’s worth of energy demand and has therefore been an powerful downward driver on energy demand helping to offset the rise of emerging economies and their impact on the global energy system.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ED9852-8119-4EB9-A312-0FF767CC7667}" type="slidenum">
              <a:rPr lang="en-GB" smtClean="0"/>
              <a:t>11</a:t>
            </a:fld>
            <a:endParaRPr lang="en-GB"/>
          </a:p>
        </p:txBody>
      </p:sp>
    </p:spTree>
    <p:extLst>
      <p:ext uri="{BB962C8B-B14F-4D97-AF65-F5344CB8AC3E}">
        <p14:creationId xmlns:p14="http://schemas.microsoft.com/office/powerpoint/2010/main" val="342203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marL="928195" lvl="1" indent="-217103">
              <a:buFontTx/>
              <a:buChar char="•"/>
            </a:pPr>
            <a:endParaRPr lang="en-US" altLang="en-US" smtClean="0">
              <a:latin typeface="Arial" charset="0"/>
            </a:endParaRP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36263" indent="-283178" eaLnBrk="0" hangingPunct="0">
              <a:spcBef>
                <a:spcPct val="30000"/>
              </a:spcBef>
              <a:defRPr sz="1200">
                <a:solidFill>
                  <a:schemeClr val="tx1"/>
                </a:solidFill>
                <a:latin typeface="Arial" charset="0"/>
              </a:defRPr>
            </a:lvl2pPr>
            <a:lvl3pPr marL="1132713" indent="-226543" eaLnBrk="0" hangingPunct="0">
              <a:spcBef>
                <a:spcPct val="30000"/>
              </a:spcBef>
              <a:defRPr sz="1200">
                <a:solidFill>
                  <a:schemeClr val="tx1"/>
                </a:solidFill>
                <a:latin typeface="Arial" charset="0"/>
              </a:defRPr>
            </a:lvl3pPr>
            <a:lvl4pPr marL="1585798" indent="-226543" eaLnBrk="0" hangingPunct="0">
              <a:spcBef>
                <a:spcPct val="30000"/>
              </a:spcBef>
              <a:defRPr sz="1200">
                <a:solidFill>
                  <a:schemeClr val="tx1"/>
                </a:solidFill>
                <a:latin typeface="Arial" charset="0"/>
              </a:defRPr>
            </a:lvl4pPr>
            <a:lvl5pPr marL="2038883" indent="-226543" eaLnBrk="0" hangingPunct="0">
              <a:spcBef>
                <a:spcPct val="30000"/>
              </a:spcBef>
              <a:defRPr sz="1200">
                <a:solidFill>
                  <a:schemeClr val="tx1"/>
                </a:solidFill>
                <a:latin typeface="Arial" charset="0"/>
              </a:defRPr>
            </a:lvl5pPr>
            <a:lvl6pPr marL="2491969" indent="-226543" eaLnBrk="0" fontAlgn="base" hangingPunct="0">
              <a:spcBef>
                <a:spcPct val="30000"/>
              </a:spcBef>
              <a:spcAft>
                <a:spcPct val="0"/>
              </a:spcAft>
              <a:defRPr sz="1200">
                <a:solidFill>
                  <a:schemeClr val="tx1"/>
                </a:solidFill>
                <a:latin typeface="Arial" charset="0"/>
              </a:defRPr>
            </a:lvl6pPr>
            <a:lvl7pPr marL="2945054" indent="-226543" eaLnBrk="0" fontAlgn="base" hangingPunct="0">
              <a:spcBef>
                <a:spcPct val="30000"/>
              </a:spcBef>
              <a:spcAft>
                <a:spcPct val="0"/>
              </a:spcAft>
              <a:defRPr sz="1200">
                <a:solidFill>
                  <a:schemeClr val="tx1"/>
                </a:solidFill>
                <a:latin typeface="Arial" charset="0"/>
              </a:defRPr>
            </a:lvl7pPr>
            <a:lvl8pPr marL="3398139" indent="-226543" eaLnBrk="0" fontAlgn="base" hangingPunct="0">
              <a:spcBef>
                <a:spcPct val="30000"/>
              </a:spcBef>
              <a:spcAft>
                <a:spcPct val="0"/>
              </a:spcAft>
              <a:defRPr sz="1200">
                <a:solidFill>
                  <a:schemeClr val="tx1"/>
                </a:solidFill>
                <a:latin typeface="Arial" charset="0"/>
              </a:defRPr>
            </a:lvl8pPr>
            <a:lvl9pPr marL="3851224" indent="-2265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A46539-EBA7-4CB6-99F2-C5590541F595}" type="slidenum">
              <a:rPr lang="en-GB" altLang="en-US" smtClean="0">
                <a:solidFill>
                  <a:srgbClr val="FFFFFF"/>
                </a:solidFill>
              </a:rPr>
              <a:pPr eaLnBrk="1" hangingPunct="1">
                <a:spcBef>
                  <a:spcPct val="0"/>
                </a:spcBef>
              </a:pPr>
              <a:t>17</a:t>
            </a:fld>
            <a:endParaRPr lang="en-GB" altLang="en-US" smtClean="0">
              <a:solidFill>
                <a:srgbClr val="FFFF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D4801B3A-DDE1-480B-96E2-6E8557B9C394}" type="slidenum">
              <a:rPr lang="de-DE" smtClean="0"/>
              <a:pPr/>
              <a:t>21</a:t>
            </a:fld>
            <a:endParaRPr lang="de-DE" dirty="0"/>
          </a:p>
        </p:txBody>
      </p:sp>
    </p:spTree>
    <p:extLst>
      <p:ext uri="{BB962C8B-B14F-4D97-AF65-F5344CB8AC3E}">
        <p14:creationId xmlns:p14="http://schemas.microsoft.com/office/powerpoint/2010/main" val="18273715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24" name="Obrázok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6" t="22226" r="11158" b="23472"/>
          <a:stretch/>
        </p:blipFill>
        <p:spPr>
          <a:xfrm>
            <a:off x="1619672" y="-51687"/>
            <a:ext cx="3502676" cy="1655164"/>
          </a:xfrm>
          <a:prstGeom prst="rect">
            <a:avLst/>
          </a:prstGeom>
        </p:spPr>
      </p:pic>
      <p:grpSp>
        <p:nvGrpSpPr>
          <p:cNvPr id="5" name="Skupina 4"/>
          <p:cNvGrpSpPr/>
          <p:nvPr userDrawn="1"/>
        </p:nvGrpSpPr>
        <p:grpSpPr>
          <a:xfrm>
            <a:off x="-722484" y="-51951"/>
            <a:ext cx="11242576" cy="7026932"/>
            <a:chOff x="-15985" y="0"/>
            <a:chExt cx="10537559" cy="7047960"/>
          </a:xfrm>
        </p:grpSpPr>
        <p:pic>
          <p:nvPicPr>
            <p:cNvPr id="7" name="Obrázok 6"/>
            <p:cNvPicPr>
              <a:picLocks noChangeAspect="1"/>
            </p:cNvPicPr>
            <p:nvPr/>
          </p:nvPicPr>
          <p:blipFill rotWithShape="1">
            <a:blip r:embed="rId3" cstate="print">
              <a:extLst>
                <a:ext uri="{28A0092B-C50C-407E-A947-70E740481C1C}">
                  <a14:useLocalDpi xmlns:a14="http://schemas.microsoft.com/office/drawing/2010/main" val="0"/>
                </a:ext>
              </a:extLst>
            </a:blip>
            <a:srcRect b="66961"/>
            <a:stretch/>
          </p:blipFill>
          <p:spPr>
            <a:xfrm>
              <a:off x="-15985" y="6367239"/>
              <a:ext cx="2195736" cy="544089"/>
            </a:xfrm>
            <a:prstGeom prst="rect">
              <a:avLst/>
            </a:prstGeom>
          </p:spPr>
        </p:pic>
        <p:grpSp>
          <p:nvGrpSpPr>
            <p:cNvPr id="9" name="Skupina 8"/>
            <p:cNvGrpSpPr/>
            <p:nvPr/>
          </p:nvGrpSpPr>
          <p:grpSpPr>
            <a:xfrm>
              <a:off x="-15985" y="0"/>
              <a:ext cx="10537559" cy="7047960"/>
              <a:chOff x="-15985" y="0"/>
              <a:chExt cx="10537559" cy="7047960"/>
            </a:xfrm>
          </p:grpSpPr>
          <p:pic>
            <p:nvPicPr>
              <p:cNvPr id="11" name="Obrázo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4307" y="3098835"/>
                <a:ext cx="3745340" cy="3428999"/>
              </a:xfrm>
              <a:prstGeom prst="rect">
                <a:avLst/>
              </a:prstGeom>
            </p:spPr>
          </p:pic>
          <p:pic>
            <p:nvPicPr>
              <p:cNvPr id="12" name="Obrázo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5470" y="20296"/>
                <a:ext cx="5646104" cy="3779623"/>
              </a:xfrm>
              <a:prstGeom prst="rect">
                <a:avLst/>
              </a:prstGeom>
            </p:spPr>
          </p:pic>
          <p:pic>
            <p:nvPicPr>
              <p:cNvPr id="14" name="Obrázo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4976" y="1591412"/>
                <a:ext cx="2352324" cy="1322168"/>
              </a:xfrm>
              <a:prstGeom prst="rect">
                <a:avLst/>
              </a:prstGeom>
            </p:spPr>
          </p:pic>
          <p:pic>
            <p:nvPicPr>
              <p:cNvPr id="15" name="Obrázo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2552700" cy="1695450"/>
              </a:xfrm>
              <a:prstGeom prst="rect">
                <a:avLst/>
              </a:prstGeom>
            </p:spPr>
          </p:pic>
          <p:pic>
            <p:nvPicPr>
              <p:cNvPr id="16" name="Obrázok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8240" y="5178486"/>
                <a:ext cx="2593772" cy="1869474"/>
              </a:xfrm>
              <a:prstGeom prst="rect">
                <a:avLst/>
              </a:prstGeom>
            </p:spPr>
          </p:pic>
          <p:pic>
            <p:nvPicPr>
              <p:cNvPr id="18" name="Obrázok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9023" y="1613655"/>
                <a:ext cx="2855953" cy="2141965"/>
              </a:xfrm>
              <a:prstGeom prst="rect">
                <a:avLst/>
              </a:prstGeom>
            </p:spPr>
          </p:pic>
          <p:pic>
            <p:nvPicPr>
              <p:cNvPr id="19" name="Obrázok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3728" y="3717032"/>
                <a:ext cx="2352324" cy="1574696"/>
              </a:xfrm>
              <a:prstGeom prst="rect">
                <a:avLst/>
              </a:prstGeom>
            </p:spPr>
          </p:pic>
          <p:pic>
            <p:nvPicPr>
              <p:cNvPr id="20" name="Obrázok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985" y="3122519"/>
                <a:ext cx="2139713" cy="3244720"/>
              </a:xfrm>
              <a:prstGeom prst="rect">
                <a:avLst/>
              </a:prstGeom>
            </p:spPr>
          </p:pic>
          <p:pic>
            <p:nvPicPr>
              <p:cNvPr id="17" name="Obrázok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85" y="1660382"/>
                <a:ext cx="2139713" cy="1462137"/>
              </a:xfrm>
              <a:prstGeom prst="rect">
                <a:avLst/>
              </a:prstGeom>
            </p:spPr>
          </p:pic>
        </p:grpSp>
        <p:pic>
          <p:nvPicPr>
            <p:cNvPr id="8" name="Obrázok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48229" y="3755620"/>
              <a:ext cx="1564602" cy="3140968"/>
            </a:xfrm>
            <a:prstGeom prst="rect">
              <a:avLst/>
            </a:prstGeom>
          </p:spPr>
        </p:pic>
      </p:grpSp>
      <p:pic>
        <p:nvPicPr>
          <p:cNvPr id="2" name="Obrázok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47664" y="3716394"/>
            <a:ext cx="4680071" cy="3528392"/>
          </a:xfrm>
          <a:prstGeom prst="rect">
            <a:avLst/>
          </a:prstGeom>
        </p:spPr>
      </p:pic>
      <p:sp>
        <p:nvSpPr>
          <p:cNvPr id="13" name="Titel 12"/>
          <p:cNvSpPr>
            <a:spLocks noGrp="1"/>
          </p:cNvSpPr>
          <p:nvPr>
            <p:ph type="title"/>
          </p:nvPr>
        </p:nvSpPr>
        <p:spPr>
          <a:xfrm>
            <a:off x="0" y="3441700"/>
            <a:ext cx="6836400" cy="1224000"/>
          </a:xfrm>
          <a:solidFill>
            <a:schemeClr val="tx1"/>
          </a:solidFill>
          <a:ln>
            <a:noFill/>
          </a:ln>
        </p:spPr>
        <p:txBody>
          <a:bodyPr/>
          <a:lstStyle>
            <a:lvl1pPr marL="324000" indent="0">
              <a:defRPr sz="2200" cap="all" baseline="0"/>
            </a:lvl1pPr>
          </a:lstStyle>
          <a:p>
            <a:r>
              <a:rPr lang="de-DE" dirty="0" smtClean="0"/>
              <a:t>Titelmasterformat durch Klicken bearbeiten</a:t>
            </a:r>
            <a:endParaRPr lang="de-AT" dirty="0"/>
          </a:p>
        </p:txBody>
      </p:sp>
      <p:sp>
        <p:nvSpPr>
          <p:cNvPr id="6" name="Untertitel 2"/>
          <p:cNvSpPr>
            <a:spLocks noGrp="1"/>
          </p:cNvSpPr>
          <p:nvPr>
            <p:ph type="subTitle" idx="1"/>
          </p:nvPr>
        </p:nvSpPr>
        <p:spPr>
          <a:xfrm>
            <a:off x="0" y="4857760"/>
            <a:ext cx="6400800" cy="1538286"/>
          </a:xfrm>
          <a:noFill/>
        </p:spPr>
        <p:txBody>
          <a:bodyPr/>
          <a:lstStyle>
            <a:lvl1pPr marL="324000" indent="0" algn="l">
              <a:lnSpc>
                <a:spcPct val="100000"/>
              </a:lnSpc>
              <a:spcAft>
                <a:spcPts val="90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3" name="Obrázok 2"/>
          <p:cNvPicPr>
            <a:picLocks noChangeAspect="1"/>
          </p:cNvPicPr>
          <p:nvPr userDrawn="1"/>
        </p:nvPicPr>
        <p:blipFill rotWithShape="1">
          <a:blip r:embed="rId2" cstate="print">
            <a:extLst>
              <a:ext uri="{28A0092B-C50C-407E-A947-70E740481C1C}">
                <a14:useLocalDpi xmlns:a14="http://schemas.microsoft.com/office/drawing/2010/main" val="0"/>
              </a:ext>
            </a:extLst>
          </a:blip>
          <a:srcRect r="36000" b="40166"/>
          <a:stretch/>
        </p:blipFill>
        <p:spPr>
          <a:xfrm>
            <a:off x="-588256" y="0"/>
            <a:ext cx="10957893" cy="6857999"/>
          </a:xfrm>
          <a:prstGeom prst="rect">
            <a:avLst/>
          </a:prstGeom>
        </p:spPr>
      </p:pic>
      <p:sp>
        <p:nvSpPr>
          <p:cNvPr id="13" name="Titel 12"/>
          <p:cNvSpPr>
            <a:spLocks noGrp="1"/>
          </p:cNvSpPr>
          <p:nvPr>
            <p:ph type="title"/>
          </p:nvPr>
        </p:nvSpPr>
        <p:spPr>
          <a:xfrm>
            <a:off x="0" y="3429000"/>
            <a:ext cx="6836400" cy="1224000"/>
          </a:xfrm>
          <a:solidFill>
            <a:schemeClr val="tx1"/>
          </a:solidFill>
          <a:ln>
            <a:noFill/>
          </a:ln>
        </p:spPr>
        <p:txBody>
          <a:bodyPr/>
          <a:lstStyle>
            <a:lvl1pPr marL="324000" indent="0">
              <a:defRPr sz="2200" cap="all" baseline="0">
                <a:solidFill>
                  <a:schemeClr val="tx1"/>
                </a:solidFill>
                <a:latin typeface="+mn-lt"/>
              </a:defRPr>
            </a:lvl1pPr>
          </a:lstStyle>
          <a:p>
            <a:r>
              <a:rPr lang="de-DE" dirty="0" smtClean="0"/>
              <a:t>Titelmasterformat durch Klicken bearbeiten</a:t>
            </a:r>
            <a:endParaRPr lang="de-AT" dirty="0"/>
          </a:p>
        </p:txBody>
      </p:sp>
      <p:sp>
        <p:nvSpPr>
          <p:cNvPr id="12" name="Untertitel 2"/>
          <p:cNvSpPr>
            <a:spLocks noGrp="1"/>
          </p:cNvSpPr>
          <p:nvPr>
            <p:ph type="subTitle" idx="1"/>
          </p:nvPr>
        </p:nvSpPr>
        <p:spPr>
          <a:xfrm>
            <a:off x="0" y="4857760"/>
            <a:ext cx="6400800" cy="1538286"/>
          </a:xfrm>
          <a:solidFill>
            <a:schemeClr val="tx1">
              <a:lumMod val="95000"/>
            </a:schemeClr>
          </a:solidFill>
        </p:spPr>
        <p:txBody>
          <a:bodyPr/>
          <a:lstStyle>
            <a:lvl1pPr marL="324000" indent="0" algn="l">
              <a:lnSpc>
                <a:spcPct val="100000"/>
              </a:lnSpc>
              <a:spcAft>
                <a:spcPts val="90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8"/>
          <p:cNvSpPr txBox="1">
            <a:spLocks noChangeArrowheads="1"/>
          </p:cNvSpPr>
          <p:nvPr userDrawn="1"/>
        </p:nvSpPr>
        <p:spPr bwMode="auto">
          <a:xfrm>
            <a:off x="4254500" y="6470650"/>
            <a:ext cx="611188" cy="414338"/>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fr-BE" altLang="en-US" sz="700" i="1" smtClean="0">
                <a:solidFill>
                  <a:schemeClr val="bg1"/>
                </a:solidFill>
              </a:rPr>
              <a:t>Executive Agency for SMEs </a:t>
            </a:r>
            <a:endParaRPr lang="en-GB" altLang="en-US" sz="700" i="1" smtClean="0">
              <a:solidFill>
                <a:schemeClr val="bg1"/>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AEF0"/>
              </a:buClr>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a:xfrm>
            <a:off x="457200" y="6265863"/>
            <a:ext cx="2133600" cy="476250"/>
          </a:xfrm>
          <a:prstGeom prst="rect">
            <a:avLst/>
          </a:prstGeom>
        </p:spPr>
        <p:txBody>
          <a:bodyPr/>
          <a:lstStyle>
            <a:lvl1pPr>
              <a:defRPr>
                <a:solidFill>
                  <a:schemeClr val="tx1"/>
                </a:solidFill>
              </a:defRPr>
            </a:lvl1pPr>
          </a:lstStyle>
          <a:p>
            <a:pPr>
              <a:defRPr/>
            </a:pPr>
            <a:endParaRPr lang="en-GB"/>
          </a:p>
        </p:txBody>
      </p:sp>
      <p:sp>
        <p:nvSpPr>
          <p:cNvPr id="8" name="Rectangle 6"/>
          <p:cNvSpPr>
            <a:spLocks noGrp="1" noChangeArrowheads="1"/>
          </p:cNvSpPr>
          <p:nvPr>
            <p:ph type="sldNum" sz="quarter" idx="11"/>
          </p:nvPr>
        </p:nvSpPr>
        <p:spPr>
          <a:xfrm>
            <a:off x="6553200" y="6265863"/>
            <a:ext cx="2133600" cy="476250"/>
          </a:xfrm>
          <a:prstGeom prst="rect">
            <a:avLst/>
          </a:prstGeom>
        </p:spPr>
        <p:txBody>
          <a:bodyPr/>
          <a:lstStyle>
            <a:lvl1pPr>
              <a:defRPr>
                <a:solidFill>
                  <a:schemeClr val="tx1"/>
                </a:solidFill>
              </a:defRPr>
            </a:lvl1pPr>
          </a:lstStyle>
          <a:p>
            <a:pPr>
              <a:defRPr/>
            </a:pPr>
            <a:fld id="{DEF51D82-D485-497D-BA70-123262E0B261}" type="slidenum">
              <a:rPr lang="en-GB"/>
              <a:pPr>
                <a:defRPr/>
              </a:pPr>
              <a:t>‹#›</a:t>
            </a:fld>
            <a:endParaRPr lang="en-GB" dirty="0"/>
          </a:p>
        </p:txBody>
      </p:sp>
    </p:spTree>
    <p:extLst>
      <p:ext uri="{BB962C8B-B14F-4D97-AF65-F5344CB8AC3E}">
        <p14:creationId xmlns:p14="http://schemas.microsoft.com/office/powerpoint/2010/main" val="43080202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86695EA-5C4A-4C60-9471-9CB5956D6FF3}" type="slidenum">
              <a:rPr lang="en-GB"/>
              <a:pPr>
                <a:defRPr/>
              </a:pPr>
              <a:t>‹#›</a:t>
            </a:fld>
            <a:endParaRPr lang="en-GB"/>
          </a:p>
        </p:txBody>
      </p:sp>
    </p:spTree>
    <p:extLst>
      <p:ext uri="{BB962C8B-B14F-4D97-AF65-F5344CB8AC3E}">
        <p14:creationId xmlns:p14="http://schemas.microsoft.com/office/powerpoint/2010/main" val="243105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noAutofit/>
          </a:bodyPr>
          <a:lstStyle>
            <a:lvl1pPr>
              <a:buClr>
                <a:schemeClr val="accent5"/>
              </a:buClr>
              <a:defRPr/>
            </a:lvl1pPr>
            <a:lvl2pPr>
              <a:buClr>
                <a:schemeClr val="accent5"/>
              </a:buClr>
              <a:buFont typeface="Arial" pitchFamily="34" charset="0"/>
              <a:buChar char="–"/>
              <a:defRPr/>
            </a:lvl2pPr>
            <a:lvl3pPr>
              <a:buClr>
                <a:schemeClr val="accent5"/>
              </a:buClr>
              <a:buFont typeface="Arial" pitchFamily="34" charset="0"/>
              <a:buChar char="–"/>
              <a:defRPr/>
            </a:lvl3pPr>
            <a:lvl4pPr>
              <a:buClr>
                <a:schemeClr val="accent5"/>
              </a:buClr>
              <a:buFont typeface="Arial" pitchFamily="34" charset="0"/>
              <a:buChar char="–"/>
              <a:defRPr/>
            </a:lvl4pPr>
            <a:lvl5pPr>
              <a:buClr>
                <a:schemeClr val="accent5"/>
              </a:buClr>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A117543C-A4B7-4D1B-A234-E07DBA83FC0A}" type="datetimeFigureOut">
              <a:rPr lang="sk-SK" smtClean="0"/>
              <a:t>20. 2. 2015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306661291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117543C-A4B7-4D1B-A234-E07DBA83FC0A}" type="datetimeFigureOut">
              <a:rPr lang="sk-SK" smtClean="0"/>
              <a:t>20. 2. 2015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1341228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A117543C-A4B7-4D1B-A234-E07DBA83FC0A}" type="datetimeFigureOut">
              <a:rPr lang="sk-SK" smtClean="0"/>
              <a:t>20. 2. 2015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1610384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A117543C-A4B7-4D1B-A234-E07DBA83FC0A}" type="datetimeFigureOut">
              <a:rPr lang="sk-SK" smtClean="0"/>
              <a:t>20. 2. 2015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3042542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A117543C-A4B7-4D1B-A234-E07DBA83FC0A}" type="datetimeFigureOut">
              <a:rPr lang="sk-SK" smtClean="0"/>
              <a:t>20. 2. 2015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4224649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A117543C-A4B7-4D1B-A234-E07DBA83FC0A}" type="datetimeFigureOut">
              <a:rPr lang="sk-SK" smtClean="0"/>
              <a:t>20. 2. 2015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2974235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A117543C-A4B7-4D1B-A234-E07DBA83FC0A}" type="datetimeFigureOut">
              <a:rPr lang="sk-SK" smtClean="0"/>
              <a:t>20. 2. 2015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810665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A117543C-A4B7-4D1B-A234-E07DBA83FC0A}" type="datetimeFigureOut">
              <a:rPr lang="sk-SK" smtClean="0"/>
              <a:t>20. 2. 2015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107729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A117543C-A4B7-4D1B-A234-E07DBA83FC0A}" type="datetimeFigureOut">
              <a:rPr lang="sk-SK" smtClean="0"/>
              <a:t>20. 2. 2015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90190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117543C-A4B7-4D1B-A234-E07DBA83FC0A}" type="datetimeFigureOut">
              <a:rPr lang="sk-SK" smtClean="0"/>
              <a:t>20. 2. 2015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190872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117543C-A4B7-4D1B-A234-E07DBA83FC0A}" type="datetimeFigureOut">
              <a:rPr lang="sk-SK" smtClean="0"/>
              <a:t>20. 2. 2015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9939F80-223C-4287-853B-22E05A917140}" type="slidenum">
              <a:rPr lang="sk-SK" smtClean="0"/>
              <a:t>‹#›</a:t>
            </a:fld>
            <a:endParaRPr lang="sk-SK"/>
          </a:p>
        </p:txBody>
      </p:sp>
    </p:spTree>
    <p:extLst>
      <p:ext uri="{BB962C8B-B14F-4D97-AF65-F5344CB8AC3E}">
        <p14:creationId xmlns:p14="http://schemas.microsoft.com/office/powerpoint/2010/main" val="89663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Obrázok 14"/>
          <p:cNvPicPr>
            <a:picLocks noChangeAspect="1"/>
          </p:cNvPicPr>
          <p:nvPr userDrawn="1"/>
        </p:nvPicPr>
        <p:blipFill rotWithShape="1">
          <a:blip r:embed="rId41" cstate="print">
            <a:extLst>
              <a:ext uri="{28A0092B-C50C-407E-A947-70E740481C1C}">
                <a14:useLocalDpi xmlns:a14="http://schemas.microsoft.com/office/drawing/2010/main" val="0"/>
              </a:ext>
            </a:extLst>
          </a:blip>
          <a:srcRect r="23751" b="84708"/>
          <a:stretch/>
        </p:blipFill>
        <p:spPr>
          <a:xfrm>
            <a:off x="-8794" y="0"/>
            <a:ext cx="9306046" cy="1249402"/>
          </a:xfrm>
          <a:prstGeom prst="rect">
            <a:avLst/>
          </a:prstGeom>
        </p:spPr>
      </p:pic>
      <p:sp>
        <p:nvSpPr>
          <p:cNvPr id="3" name="Textplatzhalter 2"/>
          <p:cNvSpPr>
            <a:spLocks noGrp="1"/>
          </p:cNvSpPr>
          <p:nvPr>
            <p:ph type="body" idx="1"/>
          </p:nvPr>
        </p:nvSpPr>
        <p:spPr>
          <a:xfrm>
            <a:off x="757182" y="1412775"/>
            <a:ext cx="8029660" cy="444511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2" name="Titelplatzhalter 1"/>
          <p:cNvSpPr>
            <a:spLocks noGrp="1"/>
          </p:cNvSpPr>
          <p:nvPr>
            <p:ph type="title"/>
          </p:nvPr>
        </p:nvSpPr>
        <p:spPr>
          <a:xfrm>
            <a:off x="313090" y="479522"/>
            <a:ext cx="8473752" cy="357190"/>
          </a:xfrm>
          <a:prstGeom prst="rect">
            <a:avLst/>
          </a:prstGeom>
        </p:spPr>
        <p:txBody>
          <a:bodyPr vert="horz" lIns="91440" tIns="45720" rIns="91440" bIns="45720" rtlCol="0" anchor="ctr">
            <a:no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cxnSp>
        <p:nvCxnSpPr>
          <p:cNvPr id="10" name="Straight Connector 14"/>
          <p:cNvCxnSpPr/>
          <p:nvPr/>
        </p:nvCxnSpPr>
        <p:spPr>
          <a:xfrm rot="10800000" flipV="1">
            <a:off x="5257800" y="6280465"/>
            <a:ext cx="3886202" cy="15559"/>
          </a:xfrm>
          <a:prstGeom prst="line">
            <a:avLst/>
          </a:prstGeom>
          <a:ln w="12700" cap="flat" cmpd="sng">
            <a:solidFill>
              <a:srgbClr val="CDC9B8"/>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Rectangle 10"/>
          <p:cNvSpPr>
            <a:spLocks noChangeArrowheads="1"/>
          </p:cNvSpPr>
          <p:nvPr/>
        </p:nvSpPr>
        <p:spPr bwMode="auto">
          <a:xfrm>
            <a:off x="2195737" y="6542086"/>
            <a:ext cx="6618064" cy="315914"/>
          </a:xfrm>
          <a:prstGeom prst="rect">
            <a:avLst/>
          </a:prstGeom>
          <a:noFill/>
          <a:ln w="9525">
            <a:noFill/>
            <a:miter lim="800000"/>
            <a:headEnd/>
            <a:tailEnd/>
          </a:ln>
          <a:effectLst/>
        </p:spPr>
        <p:txBody>
          <a:bodyPr lIns="0" tIns="0" rIns="0" bIns="0" anchor="t" anchorCtr="0"/>
          <a:lstStyle/>
          <a:p>
            <a:pPr marL="0" marR="0" lvl="0" indent="0" algn="r" defTabSz="914400" rtl="0" eaLnBrk="0" fontAlgn="auto" latinLnBrk="0" hangingPunct="0">
              <a:lnSpc>
                <a:spcPct val="100000"/>
              </a:lnSpc>
              <a:spcBef>
                <a:spcPts val="0"/>
              </a:spcBef>
              <a:spcAft>
                <a:spcPts val="0"/>
              </a:spcAft>
              <a:buClrTx/>
              <a:buSzTx/>
              <a:buFontTx/>
              <a:buNone/>
              <a:tabLst/>
              <a:defRPr/>
            </a:pPr>
            <a:r>
              <a:rPr lang="sk-SK" sz="800" b="0" cap="all" baseline="0" noProof="0" dirty="0" err="1" smtClean="0">
                <a:solidFill>
                  <a:schemeClr val="bg2"/>
                </a:solidFill>
                <a:latin typeface="Arial" charset="0"/>
                <a:cs typeface="Arial" charset="0"/>
              </a:rPr>
              <a:t>Belgrade</a:t>
            </a:r>
            <a:r>
              <a:rPr lang="sk-SK" sz="800" b="0" cap="all" baseline="0" noProof="0" dirty="0" smtClean="0">
                <a:solidFill>
                  <a:schemeClr val="bg2"/>
                </a:solidFill>
                <a:latin typeface="Arial" charset="0"/>
                <a:cs typeface="Arial" charset="0"/>
              </a:rPr>
              <a:t> </a:t>
            </a:r>
            <a:r>
              <a:rPr lang="de-DE" sz="800" b="0" cap="all" baseline="0" noProof="0" dirty="0" smtClean="0">
                <a:solidFill>
                  <a:schemeClr val="bg2"/>
                </a:solidFill>
                <a:latin typeface="Arial" charset="0"/>
                <a:cs typeface="Arial" charset="0"/>
              </a:rPr>
              <a:t>|</a:t>
            </a:r>
            <a:r>
              <a:rPr lang="sk-SK" sz="800" b="0" cap="all" baseline="0" noProof="0" dirty="0" smtClean="0">
                <a:solidFill>
                  <a:schemeClr val="bg2"/>
                </a:solidFill>
                <a:latin typeface="Arial" charset="0"/>
                <a:cs typeface="Arial" charset="0"/>
              </a:rPr>
              <a:t> SIEA </a:t>
            </a:r>
            <a:r>
              <a:rPr lang="de-DE" sz="800" b="0" cap="all" baseline="0" noProof="0" dirty="0" smtClean="0">
                <a:solidFill>
                  <a:schemeClr val="bg2"/>
                </a:solidFill>
                <a:latin typeface="Arial" charset="0"/>
                <a:cs typeface="Arial" charset="0"/>
              </a:rPr>
              <a:t>| </a:t>
            </a:r>
            <a:r>
              <a:rPr lang="sk-SK" sz="800" b="0" cap="all" baseline="0" noProof="0" dirty="0" smtClean="0">
                <a:solidFill>
                  <a:schemeClr val="bg2"/>
                </a:solidFill>
                <a:latin typeface="Arial" charset="0"/>
                <a:cs typeface="Arial" charset="0"/>
              </a:rPr>
              <a:t>20.2.</a:t>
            </a:r>
            <a:r>
              <a:rPr lang="de-DE" sz="800" b="0" cap="all" baseline="0" noProof="0" dirty="0" smtClean="0">
                <a:solidFill>
                  <a:schemeClr val="bg2"/>
                </a:solidFill>
                <a:latin typeface="Arial" charset="0"/>
                <a:cs typeface="Arial" charset="0"/>
              </a:rPr>
              <a:t>201</a:t>
            </a:r>
            <a:r>
              <a:rPr lang="sk-SK" sz="800" b="0" cap="all" baseline="0" noProof="0" dirty="0" smtClean="0">
                <a:solidFill>
                  <a:schemeClr val="bg2"/>
                </a:solidFill>
                <a:latin typeface="Arial" charset="0"/>
                <a:cs typeface="Arial" charset="0"/>
              </a:rPr>
              <a:t>5</a:t>
            </a:r>
            <a:r>
              <a:rPr lang="de-DE" sz="800" b="0" cap="all" baseline="0" noProof="0" dirty="0" smtClean="0">
                <a:solidFill>
                  <a:schemeClr val="bg2"/>
                </a:solidFill>
                <a:latin typeface="Arial" charset="0"/>
                <a:cs typeface="Arial" charset="0"/>
              </a:rPr>
              <a:t> | © </a:t>
            </a:r>
            <a:r>
              <a:rPr lang="sk-SK" sz="800" b="0" cap="all" baseline="0" noProof="0" dirty="0" smtClean="0">
                <a:solidFill>
                  <a:schemeClr val="bg2"/>
                </a:solidFill>
                <a:latin typeface="Arial" charset="0"/>
                <a:cs typeface="Arial" charset="0"/>
              </a:rPr>
              <a:t>SIEA</a:t>
            </a:r>
            <a:endParaRPr lang="de-DE" sz="800" b="0" cap="all" noProof="0" dirty="0">
              <a:solidFill>
                <a:schemeClr val="bg2"/>
              </a:solidFill>
              <a:latin typeface="Arial" charset="0"/>
              <a:cs typeface="Arial" charset="0"/>
            </a:endParaRPr>
          </a:p>
        </p:txBody>
      </p:sp>
      <p:grpSp>
        <p:nvGrpSpPr>
          <p:cNvPr id="20" name="Skupina 19"/>
          <p:cNvGrpSpPr/>
          <p:nvPr userDrawn="1"/>
        </p:nvGrpSpPr>
        <p:grpSpPr>
          <a:xfrm>
            <a:off x="470165" y="5978366"/>
            <a:ext cx="1725571" cy="782106"/>
            <a:chOff x="329120" y="872827"/>
            <a:chExt cx="1725571" cy="782106"/>
          </a:xfrm>
        </p:grpSpPr>
        <p:pic>
          <p:nvPicPr>
            <p:cNvPr id="21" name="Picture 5"/>
            <p:cNvPicPr>
              <a:picLocks noChangeAspect="1" noChangeArrowheads="1"/>
            </p:cNvPicPr>
            <p:nvPr/>
          </p:nvPicPr>
          <p:blipFill>
            <a:blip r:embed="rId42" cstate="print"/>
            <a:srcRect/>
            <a:stretch>
              <a:fillRect/>
            </a:stretch>
          </p:blipFill>
          <p:spPr bwMode="auto">
            <a:xfrm>
              <a:off x="329120" y="907857"/>
              <a:ext cx="1038160" cy="690931"/>
            </a:xfrm>
            <a:prstGeom prst="rect">
              <a:avLst/>
            </a:prstGeom>
            <a:noFill/>
            <a:ln w="9525">
              <a:noFill/>
              <a:miter lim="800000"/>
              <a:headEnd/>
              <a:tailEnd/>
            </a:ln>
          </p:spPr>
        </p:pic>
        <p:sp>
          <p:nvSpPr>
            <p:cNvPr id="22" name="Obdĺžnik 21"/>
            <p:cNvSpPr/>
            <p:nvPr/>
          </p:nvSpPr>
          <p:spPr>
            <a:xfrm>
              <a:off x="329120" y="872827"/>
              <a:ext cx="1719267" cy="725961"/>
            </a:xfrm>
            <a:prstGeom prst="rect">
              <a:avLst/>
            </a:prstGeom>
            <a:noFill/>
            <a:ln w="317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k-SK"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23" name="Picture 4"/>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403648" y="872827"/>
              <a:ext cx="651043" cy="7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 bg1="lt1" tx1="dk1" bg2="lt2" tx2="dk2" accent1="accent1" accent2="accent2" accent3="accent3" accent4="accent4" accent5="accent5" accent6="accent6" hlink="hlink" folHlink="folHlink"/>
  <p:sldLayoutIdLst>
    <p:sldLayoutId id="2147483660" r:id="rId1"/>
    <p:sldLayoutId id="2147483668" r:id="rId2"/>
    <p:sldLayoutId id="2147483650" r:id="rId3"/>
    <p:sldLayoutId id="2147483674" r:id="rId4"/>
    <p:sldLayoutId id="2147483654" r:id="rId5"/>
    <p:sldLayoutId id="2147483699" r:id="rId6"/>
    <p:sldLayoutId id="2147483700" r:id="rId7"/>
    <p:sldLayoutId id="2147483721" r:id="rId8"/>
    <p:sldLayoutId id="2147483727" r:id="rId9"/>
    <p:sldLayoutId id="2147483728" r:id="rId10"/>
    <p:sldLayoutId id="2147483729" r:id="rId11"/>
    <p:sldLayoutId id="2147483735" r:id="rId12"/>
    <p:sldLayoutId id="2147483742" r:id="rId13"/>
    <p:sldLayoutId id="2147483743" r:id="rId14"/>
    <p:sldLayoutId id="2147483744" r:id="rId15"/>
    <p:sldLayoutId id="2147483745" r:id="rId16"/>
    <p:sldLayoutId id="2147483756" r:id="rId17"/>
    <p:sldLayoutId id="2147483757" r:id="rId18"/>
    <p:sldLayoutId id="2147483792" r:id="rId19"/>
    <p:sldLayoutId id="2147483839" r:id="rId20"/>
    <p:sldLayoutId id="2147483840" r:id="rId21"/>
    <p:sldLayoutId id="2147483841" r:id="rId22"/>
    <p:sldLayoutId id="2147483860" r:id="rId23"/>
    <p:sldLayoutId id="2147483861" r:id="rId24"/>
    <p:sldLayoutId id="2147483862" r:id="rId25"/>
    <p:sldLayoutId id="2147483868" r:id="rId26"/>
    <p:sldLayoutId id="2147483869" r:id="rId27"/>
    <p:sldLayoutId id="2147483870" r:id="rId28"/>
    <p:sldLayoutId id="2147483876" r:id="rId29"/>
    <p:sldLayoutId id="2147483877" r:id="rId30"/>
    <p:sldLayoutId id="2147483883" r:id="rId31"/>
    <p:sldLayoutId id="2147483884" r:id="rId32"/>
    <p:sldLayoutId id="2147483885" r:id="rId33"/>
    <p:sldLayoutId id="2147483886" r:id="rId34"/>
    <p:sldLayoutId id="2147483897" r:id="rId35"/>
    <p:sldLayoutId id="2147483898" r:id="rId36"/>
    <p:sldLayoutId id="2147483899" r:id="rId37"/>
    <p:sldLayoutId id="2147483913" r:id="rId38"/>
    <p:sldLayoutId id="2147483915" r:id="rId39"/>
  </p:sldLayoutIdLst>
  <p:transition/>
  <p:timing>
    <p:tnLst>
      <p:par>
        <p:cTn id="1" dur="indefinite" restart="never" nodeType="tmRoot"/>
      </p:par>
    </p:tnLst>
  </p:timing>
  <p:txStyles>
    <p:titleStyle>
      <a:lvl1pPr algn="l" defTabSz="914400" rtl="0" eaLnBrk="1" latinLnBrk="0" hangingPunct="1">
        <a:spcBef>
          <a:spcPct val="0"/>
        </a:spcBef>
        <a:buNone/>
        <a:defRPr sz="2000" kern="1200" cap="all" baseline="0">
          <a:solidFill>
            <a:schemeClr val="bg1"/>
          </a:solidFill>
          <a:latin typeface="+mn-lt"/>
          <a:ea typeface="+mj-ea"/>
          <a:cs typeface="Arial" pitchFamily="34" charset="0"/>
        </a:defRPr>
      </a:lvl1pPr>
    </p:titleStyle>
    <p:bodyStyle>
      <a:lvl1pPr marL="342900" indent="-342900" algn="l" defTabSz="914400" rtl="0" eaLnBrk="1" latinLnBrk="0" hangingPunct="1">
        <a:lnSpc>
          <a:spcPct val="130000"/>
        </a:lnSpc>
        <a:spcBef>
          <a:spcPts val="0"/>
        </a:spcBef>
        <a:spcAft>
          <a:spcPts val="1200"/>
        </a:spcAft>
        <a:buClr>
          <a:schemeClr val="accent5"/>
        </a:buClr>
        <a:buFont typeface="Webdings" pitchFamily="18" charset="2"/>
        <a:buChar char="&lt;"/>
        <a:defRPr sz="1600" kern="1200">
          <a:solidFill>
            <a:schemeClr val="bg2"/>
          </a:solidFill>
          <a:latin typeface="+mn-lt"/>
          <a:ea typeface="+mn-ea"/>
          <a:cs typeface="Arial" pitchFamily="34" charset="0"/>
        </a:defRPr>
      </a:lvl1pPr>
      <a:lvl2pPr marL="742950" indent="-285750" algn="l" defTabSz="914400" rtl="0" eaLnBrk="1" latinLnBrk="0" hangingPunct="1">
        <a:lnSpc>
          <a:spcPct val="130000"/>
        </a:lnSpc>
        <a:spcBef>
          <a:spcPts val="0"/>
        </a:spcBef>
        <a:spcAft>
          <a:spcPts val="900"/>
        </a:spcAft>
        <a:buClr>
          <a:schemeClr val="accent5"/>
        </a:buClr>
        <a:buFont typeface="Arial" pitchFamily="34" charset="0"/>
        <a:buChar char="›"/>
        <a:defRPr sz="1400" kern="1200">
          <a:solidFill>
            <a:schemeClr val="bg2"/>
          </a:solidFill>
          <a:latin typeface="+mn-lt"/>
          <a:ea typeface="+mn-ea"/>
          <a:cs typeface="Arial" pitchFamily="34" charset="0"/>
        </a:defRPr>
      </a:lvl2pPr>
      <a:lvl3pPr marL="1143000" indent="-228600" algn="l" defTabSz="914400" rtl="0" eaLnBrk="1" latinLnBrk="0" hangingPunct="1">
        <a:lnSpc>
          <a:spcPct val="130000"/>
        </a:lnSpc>
        <a:spcBef>
          <a:spcPts val="0"/>
        </a:spcBef>
        <a:spcAft>
          <a:spcPts val="900"/>
        </a:spcAft>
        <a:buClr>
          <a:schemeClr val="accent5"/>
        </a:buClr>
        <a:buFont typeface="Arial" pitchFamily="34" charset="0"/>
        <a:buChar char="›"/>
        <a:defRPr sz="1400" kern="1200">
          <a:solidFill>
            <a:schemeClr val="bg2"/>
          </a:solidFill>
          <a:latin typeface="+mn-lt"/>
          <a:ea typeface="+mn-ea"/>
          <a:cs typeface="Arial" pitchFamily="34" charset="0"/>
        </a:defRPr>
      </a:lvl3pPr>
      <a:lvl4pPr marL="1600200" indent="-228600" algn="l" defTabSz="914400" rtl="0" eaLnBrk="1" latinLnBrk="0" hangingPunct="1">
        <a:lnSpc>
          <a:spcPct val="130000"/>
        </a:lnSpc>
        <a:spcBef>
          <a:spcPts val="0"/>
        </a:spcBef>
        <a:spcAft>
          <a:spcPts val="900"/>
        </a:spcAft>
        <a:buClr>
          <a:schemeClr val="accent5"/>
        </a:buClr>
        <a:buFont typeface="Arial" pitchFamily="34" charset="0"/>
        <a:buChar char="›"/>
        <a:defRPr sz="1400" kern="1200">
          <a:solidFill>
            <a:schemeClr val="bg2"/>
          </a:solidFill>
          <a:latin typeface="+mn-lt"/>
          <a:ea typeface="+mn-ea"/>
          <a:cs typeface="Arial" pitchFamily="34" charset="0"/>
        </a:defRPr>
      </a:lvl4pPr>
      <a:lvl5pPr marL="2057400" indent="-228600" algn="l" defTabSz="914400" rtl="0" eaLnBrk="1" latinLnBrk="0" hangingPunct="1">
        <a:lnSpc>
          <a:spcPct val="130000"/>
        </a:lnSpc>
        <a:spcBef>
          <a:spcPts val="0"/>
        </a:spcBef>
        <a:spcAft>
          <a:spcPts val="900"/>
        </a:spcAft>
        <a:buClr>
          <a:schemeClr val="accent5"/>
        </a:buClr>
        <a:buFont typeface="Arial" pitchFamily="34" charset="0"/>
        <a:buChar char="›"/>
        <a:defRPr sz="1400" kern="1200">
          <a:solidFill>
            <a:schemeClr val="bg2"/>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7543C-A4B7-4D1B-A234-E07DBA83FC0A}" type="datetimeFigureOut">
              <a:rPr lang="sk-SK" smtClean="0"/>
              <a:t>20. 2. 2015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39F80-223C-4287-853B-22E05A917140}" type="slidenum">
              <a:rPr lang="sk-SK" smtClean="0"/>
              <a:t>‹#›</a:t>
            </a:fld>
            <a:endParaRPr lang="sk-SK"/>
          </a:p>
        </p:txBody>
      </p:sp>
    </p:spTree>
    <p:extLst>
      <p:ext uri="{BB962C8B-B14F-4D97-AF65-F5344CB8AC3E}">
        <p14:creationId xmlns:p14="http://schemas.microsoft.com/office/powerpoint/2010/main" val="110837117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8.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108520" y="3284984"/>
            <a:ext cx="5904656" cy="1416728"/>
          </a:xfrm>
          <a:ln w="19050">
            <a:noFill/>
          </a:ln>
        </p:spPr>
        <p:txBody>
          <a:bodyPr/>
          <a:lstStyle/>
          <a:p>
            <a:pPr algn="ctr"/>
            <a:r>
              <a:rPr lang="sk-SK" sz="1800" dirty="0" err="1"/>
              <a:t>Implementation</a:t>
            </a:r>
            <a:r>
              <a:rPr lang="sk-SK" sz="1800" dirty="0"/>
              <a:t> </a:t>
            </a:r>
            <a:r>
              <a:rPr lang="sk-SK" sz="1800" dirty="0" err="1"/>
              <a:t>of</a:t>
            </a:r>
            <a:r>
              <a:rPr lang="sk-SK" sz="1800" dirty="0"/>
              <a:t> EU </a:t>
            </a:r>
            <a:r>
              <a:rPr lang="sk-SK" sz="1800" dirty="0" err="1"/>
              <a:t>directives</a:t>
            </a:r>
            <a:r>
              <a:rPr lang="sk-SK" sz="1800" dirty="0"/>
              <a:t> on </a:t>
            </a:r>
            <a:r>
              <a:rPr lang="sk-SK" sz="1800" dirty="0" err="1"/>
              <a:t>energy</a:t>
            </a:r>
            <a:r>
              <a:rPr lang="sk-SK" sz="1800" dirty="0"/>
              <a:t> </a:t>
            </a:r>
            <a:r>
              <a:rPr lang="sk-SK" sz="1800" dirty="0" err="1"/>
              <a:t>efficiency</a:t>
            </a:r>
            <a:r>
              <a:rPr lang="sk-SK" sz="1800" dirty="0"/>
              <a:t> </a:t>
            </a:r>
            <a:r>
              <a:rPr lang="sk-SK" sz="1800" dirty="0" smtClean="0"/>
              <a:t/>
            </a:r>
            <a:br>
              <a:rPr lang="sk-SK" sz="1800" dirty="0" smtClean="0"/>
            </a:br>
            <a:r>
              <a:rPr lang="sk-SK" sz="1800" dirty="0" smtClean="0"/>
              <a:t/>
            </a:r>
            <a:br>
              <a:rPr lang="sk-SK" sz="1800" dirty="0" smtClean="0"/>
            </a:br>
            <a:r>
              <a:rPr lang="sk-SK" sz="1800" b="1" dirty="0" err="1" smtClean="0"/>
              <a:t>Sustainable</a:t>
            </a:r>
            <a:r>
              <a:rPr lang="sk-SK" sz="1800" b="1" dirty="0" smtClean="0"/>
              <a:t> </a:t>
            </a:r>
            <a:r>
              <a:rPr lang="sk-SK" sz="1800" b="1" dirty="0" err="1"/>
              <a:t>Energy</a:t>
            </a:r>
            <a:r>
              <a:rPr lang="sk-SK" sz="1800" b="1" dirty="0"/>
              <a:t> </a:t>
            </a:r>
            <a:r>
              <a:rPr lang="sk-SK" sz="1800" b="1" dirty="0" err="1"/>
              <a:t>Development</a:t>
            </a:r>
            <a:r>
              <a:rPr lang="sk-SK" sz="1800" b="1" dirty="0"/>
              <a:t> in </a:t>
            </a:r>
            <a:r>
              <a:rPr lang="sk-SK" sz="1800" b="1" dirty="0" err="1"/>
              <a:t>South</a:t>
            </a:r>
            <a:r>
              <a:rPr lang="sk-SK" sz="1800" b="1" dirty="0"/>
              <a:t> </a:t>
            </a:r>
            <a:r>
              <a:rPr lang="sk-SK" sz="1800" b="1" dirty="0" err="1"/>
              <a:t>East</a:t>
            </a:r>
            <a:r>
              <a:rPr lang="sk-SK" sz="1800" b="1" dirty="0"/>
              <a:t> </a:t>
            </a:r>
            <a:r>
              <a:rPr lang="sk-SK" sz="1800" b="1" dirty="0" err="1"/>
              <a:t>Europe</a:t>
            </a:r>
            <a:r>
              <a:rPr lang="sk-SK" sz="1800" dirty="0"/>
              <a:t> </a:t>
            </a:r>
          </a:p>
        </p:txBody>
      </p:sp>
      <p:sp>
        <p:nvSpPr>
          <p:cNvPr id="7" name="Untertitel 6"/>
          <p:cNvSpPr>
            <a:spLocks noGrp="1"/>
          </p:cNvSpPr>
          <p:nvPr>
            <p:ph type="subTitle" idx="1"/>
          </p:nvPr>
        </p:nvSpPr>
        <p:spPr>
          <a:xfrm>
            <a:off x="1547664" y="4701712"/>
            <a:ext cx="6400800" cy="1538286"/>
          </a:xfrm>
        </p:spPr>
        <p:txBody>
          <a:bodyPr anchor="ctr" anchorCtr="0">
            <a:normAutofit/>
          </a:bodyPr>
          <a:lstStyle/>
          <a:p>
            <a:pPr marL="87313"/>
            <a:r>
              <a:rPr lang="sk-SK" sz="1400" dirty="0" err="1"/>
              <a:t>B</a:t>
            </a:r>
            <a:r>
              <a:rPr lang="sk-SK" sz="1400" dirty="0" err="1" smtClean="0"/>
              <a:t>eograd</a:t>
            </a:r>
            <a:r>
              <a:rPr lang="en-US" sz="1400" dirty="0" smtClean="0"/>
              <a:t> </a:t>
            </a:r>
            <a:r>
              <a:rPr lang="sk-SK" sz="1400" dirty="0" smtClean="0"/>
              <a:t>20. 2. 2015 </a:t>
            </a:r>
            <a:endParaRPr lang="en-US" sz="1400" dirty="0"/>
          </a:p>
        </p:txBody>
      </p:sp>
      <p:grpSp>
        <p:nvGrpSpPr>
          <p:cNvPr id="3" name="Skupina 2"/>
          <p:cNvGrpSpPr/>
          <p:nvPr/>
        </p:nvGrpSpPr>
        <p:grpSpPr>
          <a:xfrm>
            <a:off x="-108520" y="5766189"/>
            <a:ext cx="2229385" cy="962953"/>
            <a:chOff x="5655477" y="3501008"/>
            <a:chExt cx="2692591" cy="1227234"/>
          </a:xfrm>
        </p:grpSpPr>
        <p:grpSp>
          <p:nvGrpSpPr>
            <p:cNvPr id="11" name="Skupina 10"/>
            <p:cNvGrpSpPr/>
            <p:nvPr/>
          </p:nvGrpSpPr>
          <p:grpSpPr>
            <a:xfrm>
              <a:off x="5687129" y="3509764"/>
              <a:ext cx="2660939" cy="1200703"/>
              <a:chOff x="2546705" y="713790"/>
              <a:chExt cx="3321439" cy="1419065"/>
            </a:xfrm>
            <a:solidFill>
              <a:schemeClr val="tx1"/>
            </a:solidFill>
          </p:grpSpPr>
          <p:pic>
            <p:nvPicPr>
              <p:cNvPr id="13" name="Picture 5"/>
              <p:cNvPicPr>
                <a:picLocks noChangeAspect="1" noChangeArrowheads="1"/>
              </p:cNvPicPr>
              <p:nvPr/>
            </p:nvPicPr>
            <p:blipFill>
              <a:blip r:embed="rId3" cstate="print"/>
              <a:srcRect/>
              <a:stretch>
                <a:fillRect/>
              </a:stretch>
            </p:blipFill>
            <p:spPr bwMode="auto">
              <a:xfrm>
                <a:off x="2546705" y="713790"/>
                <a:ext cx="2132220" cy="1419065"/>
              </a:xfrm>
              <a:prstGeom prst="rect">
                <a:avLst/>
              </a:prstGeom>
              <a:grpFill/>
              <a:ln w="9525">
                <a:noFill/>
                <a:miter lim="800000"/>
                <a:headEnd/>
                <a:tailEnd/>
              </a:ln>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1776" y="724262"/>
                <a:ext cx="1156368" cy="138915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Obdĺžnik 1"/>
            <p:cNvSpPr/>
            <p:nvPr/>
          </p:nvSpPr>
          <p:spPr>
            <a:xfrm>
              <a:off x="5655477" y="3501008"/>
              <a:ext cx="2692590" cy="1227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dirty="0" err="1" smtClean="0">
                <a:solidFill>
                  <a:schemeClr val="tx1"/>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7"/>
          <p:cNvPicPr>
            <a:picLocks noChangeAspect="1" noChangeArrowheads="1"/>
          </p:cNvPicPr>
          <p:nvPr/>
        </p:nvPicPr>
        <p:blipFill>
          <a:blip r:embed="rId3" cstate="print"/>
          <a:srcRect/>
          <a:stretch>
            <a:fillRect/>
          </a:stretch>
        </p:blipFill>
        <p:spPr bwMode="auto">
          <a:xfrm>
            <a:off x="984564" y="1738244"/>
            <a:ext cx="10771511" cy="4994245"/>
          </a:xfrm>
          <a:prstGeom prst="rect">
            <a:avLst/>
          </a:prstGeom>
          <a:noFill/>
          <a:ln w="9525">
            <a:noFill/>
            <a:miter lim="800000"/>
            <a:headEnd/>
            <a:tailEnd/>
          </a:ln>
        </p:spPr>
      </p:pic>
      <p:cxnSp>
        <p:nvCxnSpPr>
          <p:cNvPr id="8" name="Straight Connector 7"/>
          <p:cNvCxnSpPr/>
          <p:nvPr/>
        </p:nvCxnSpPr>
        <p:spPr bwMode="auto">
          <a:xfrm flipH="1">
            <a:off x="2297115" y="3896842"/>
            <a:ext cx="4927600" cy="15766"/>
          </a:xfrm>
          <a:prstGeom prst="line">
            <a:avLst/>
          </a:prstGeom>
          <a:solidFill>
            <a:schemeClr val="accent1"/>
          </a:solidFill>
          <a:ln w="19050" cap="sq" cmpd="sng" algn="ctr">
            <a:solidFill>
              <a:schemeClr val="tx1">
                <a:lumMod val="65000"/>
              </a:schemeClr>
            </a:solidFill>
            <a:prstDash val="dash"/>
            <a:round/>
            <a:headEnd type="none" w="sm" len="sm"/>
            <a:tailEnd type="none" w="sm" len="sm"/>
          </a:ln>
          <a:effectLst/>
        </p:spPr>
      </p:cxnSp>
      <p:sp>
        <p:nvSpPr>
          <p:cNvPr id="19458" name="Title 1"/>
          <p:cNvSpPr>
            <a:spLocks noGrp="1"/>
          </p:cNvSpPr>
          <p:nvPr>
            <p:ph type="title"/>
          </p:nvPr>
        </p:nvSpPr>
        <p:spPr>
          <a:xfrm>
            <a:off x="184578" y="0"/>
            <a:ext cx="7483765" cy="1323439"/>
          </a:xfrm>
        </p:spPr>
        <p:txBody>
          <a:bodyPr/>
          <a:lstStyle/>
          <a:p>
            <a:r>
              <a:rPr lang="en-US" sz="2800" dirty="0" smtClean="0"/>
              <a:t>Investment in EE vs other energy supply</a:t>
            </a:r>
            <a:endParaRPr lang="en-GB" sz="2800" dirty="0" smtClean="0"/>
          </a:p>
        </p:txBody>
      </p:sp>
      <p:sp>
        <p:nvSpPr>
          <p:cNvPr id="9" name="TextBox 3"/>
          <p:cNvSpPr txBox="1">
            <a:spLocks noChangeArrowheads="1"/>
          </p:cNvSpPr>
          <p:nvPr/>
        </p:nvSpPr>
        <p:spPr bwMode="auto">
          <a:xfrm>
            <a:off x="59140" y="6605516"/>
            <a:ext cx="1251045" cy="253946"/>
          </a:xfrm>
          <a:prstGeom prst="rect">
            <a:avLst/>
          </a:prstGeom>
          <a:noFill/>
          <a:ln w="9525">
            <a:noFill/>
            <a:miter lim="800000"/>
            <a:headEnd/>
            <a:tailEnd/>
          </a:ln>
        </p:spPr>
        <p:txBody>
          <a:bodyPr wrap="square">
            <a:spAutoFit/>
          </a:bodyPr>
          <a:lstStyle/>
          <a:p>
            <a:r>
              <a:rPr lang="en-GB" sz="1050" dirty="0" smtClean="0">
                <a:solidFill>
                  <a:schemeClr val="bg2"/>
                </a:solidFill>
              </a:rPr>
              <a:t>IEA EEMR 2013</a:t>
            </a:r>
            <a:endParaRPr lang="en-GB" sz="1050" dirty="0">
              <a:solidFill>
                <a:schemeClr val="bg2"/>
              </a:solidFill>
            </a:endParaRPr>
          </a:p>
        </p:txBody>
      </p:sp>
      <p:sp>
        <p:nvSpPr>
          <p:cNvPr id="2" name="Rectangle 1"/>
          <p:cNvSpPr/>
          <p:nvPr/>
        </p:nvSpPr>
        <p:spPr>
          <a:xfrm>
            <a:off x="7499035" y="1844824"/>
            <a:ext cx="4015666" cy="55014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bwMode="auto">
          <a:xfrm>
            <a:off x="6370319" y="3565065"/>
            <a:ext cx="1128716" cy="3054569"/>
          </a:xfrm>
          <a:prstGeom prst="roundRect">
            <a:avLst/>
          </a:prstGeom>
          <a:noFill/>
          <a:ln w="635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3" name="Rectangle 2"/>
          <p:cNvSpPr/>
          <p:nvPr/>
        </p:nvSpPr>
        <p:spPr>
          <a:xfrm>
            <a:off x="6451600" y="3934380"/>
            <a:ext cx="825500" cy="1865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dirty="0" smtClean="0">
                <a:solidFill>
                  <a:schemeClr val="tx1"/>
                </a:solidFill>
              </a:rPr>
              <a:t>310 -360    b USD</a:t>
            </a:r>
            <a:endParaRPr lang="en-GB" sz="1400" dirty="0">
              <a:solidFill>
                <a:schemeClr val="tx1"/>
              </a:solidFill>
            </a:endParaRPr>
          </a:p>
        </p:txBody>
      </p:sp>
      <p:sp>
        <p:nvSpPr>
          <p:cNvPr id="4" name="TextBox 3"/>
          <p:cNvSpPr txBox="1"/>
          <p:nvPr/>
        </p:nvSpPr>
        <p:spPr>
          <a:xfrm>
            <a:off x="6585855" y="6346367"/>
            <a:ext cx="559769" cy="261610"/>
          </a:xfrm>
          <a:prstGeom prst="rect">
            <a:avLst/>
          </a:prstGeom>
          <a:noFill/>
        </p:spPr>
        <p:txBody>
          <a:bodyPr wrap="none" rtlCol="0">
            <a:spAutoFit/>
          </a:bodyPr>
          <a:lstStyle/>
          <a:p>
            <a:r>
              <a:rPr lang="en-US" sz="1100" dirty="0" smtClean="0"/>
              <a:t>(2012)</a:t>
            </a:r>
            <a:endParaRPr lang="en-GB" sz="1100" dirty="0"/>
          </a:p>
        </p:txBody>
      </p:sp>
      <p:sp>
        <p:nvSpPr>
          <p:cNvPr id="5" name="TextBox 4"/>
          <p:cNvSpPr txBox="1"/>
          <p:nvPr/>
        </p:nvSpPr>
        <p:spPr>
          <a:xfrm>
            <a:off x="984564" y="6502744"/>
            <a:ext cx="1638300" cy="261610"/>
          </a:xfrm>
          <a:prstGeom prst="rect">
            <a:avLst/>
          </a:prstGeom>
          <a:noFill/>
        </p:spPr>
        <p:txBody>
          <a:bodyPr wrap="square" rtlCol="0">
            <a:spAutoFit/>
          </a:bodyPr>
          <a:lstStyle/>
          <a:p>
            <a:r>
              <a:rPr lang="en-US" sz="1100" dirty="0" smtClean="0"/>
              <a:t>Sources: BNEF, IEA</a:t>
            </a:r>
            <a:endParaRPr lang="en-GB" sz="1100" dirty="0"/>
          </a:p>
        </p:txBody>
      </p:sp>
    </p:spTree>
    <p:extLst>
      <p:ext uri="{BB962C8B-B14F-4D97-AF65-F5344CB8AC3E}">
        <p14:creationId xmlns:p14="http://schemas.microsoft.com/office/powerpoint/2010/main" val="28301047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61925" y="1314451"/>
            <a:ext cx="8616315" cy="1473719"/>
          </a:xfrm>
          <a:prstGeom prst="rect">
            <a:avLst/>
          </a:prstGeom>
        </p:spPr>
        <p:txBody>
          <a:bodyPr/>
          <a:lstStyle>
            <a:lvl1pPr marL="342900" indent="-342900" algn="l" rtl="0" eaLnBrk="1" fontAlgn="base" hangingPunct="1">
              <a:spcBef>
                <a:spcPct val="20000"/>
              </a:spcBef>
              <a:spcAft>
                <a:spcPct val="0"/>
              </a:spcAft>
              <a:buClr>
                <a:srgbClr val="0070C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0070C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0070C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lgn="ctr">
              <a:buNone/>
            </a:pPr>
            <a:r>
              <a:rPr lang="en-US" sz="2000" b="0" i="1" dirty="0" smtClean="0">
                <a:solidFill>
                  <a:srgbClr val="002060"/>
                </a:solidFill>
              </a:rPr>
              <a:t>Energy efficiency savings in IEA-11 countries rival TFC of major energy consuming countries and regions (e.g., EE </a:t>
            </a:r>
            <a:r>
              <a:rPr lang="en-US" sz="2000" b="0" i="1" dirty="0">
                <a:solidFill>
                  <a:srgbClr val="002060"/>
                </a:solidFill>
              </a:rPr>
              <a:t>improvements over the last 4 decades saved more energy in 2011 than TFC in </a:t>
            </a:r>
            <a:r>
              <a:rPr lang="en-US" sz="2000" b="0" i="1" dirty="0" smtClean="0">
                <a:solidFill>
                  <a:srgbClr val="002060"/>
                </a:solidFill>
              </a:rPr>
              <a:t>EU)</a:t>
            </a:r>
          </a:p>
          <a:p>
            <a:pPr marL="457200" lvl="1" indent="0">
              <a:buNone/>
            </a:pPr>
            <a:endParaRPr lang="sk-SK" sz="1400" b="0" dirty="0" smtClean="0">
              <a:solidFill>
                <a:srgbClr val="002060"/>
              </a:solidFill>
            </a:endParaRPr>
          </a:p>
          <a:p>
            <a:pPr marL="457200" lvl="1" indent="0">
              <a:buNone/>
            </a:pPr>
            <a:endParaRPr lang="sk-SK" sz="1400" b="0" dirty="0">
              <a:solidFill>
                <a:srgbClr val="002060"/>
              </a:solidFill>
            </a:endParaRPr>
          </a:p>
          <a:p>
            <a:pPr marL="177800" lvl="1" indent="0">
              <a:buNone/>
            </a:pPr>
            <a:r>
              <a:rPr lang="sk-SK" sz="1400" b="0" dirty="0" err="1" smtClean="0">
                <a:solidFill>
                  <a:srgbClr val="002060"/>
                </a:solidFill>
              </a:rPr>
              <a:t>Australia</a:t>
            </a:r>
            <a:endParaRPr lang="sk-SK" sz="1400" b="0" dirty="0" smtClean="0">
              <a:solidFill>
                <a:srgbClr val="002060"/>
              </a:solidFill>
            </a:endParaRPr>
          </a:p>
          <a:p>
            <a:pPr marL="177800" lvl="1" indent="0">
              <a:buNone/>
            </a:pPr>
            <a:r>
              <a:rPr lang="sk-SK" sz="1400" b="0" kern="0" dirty="0" err="1" smtClean="0">
                <a:solidFill>
                  <a:srgbClr val="002060"/>
                </a:solidFill>
              </a:rPr>
              <a:t>Denmark</a:t>
            </a:r>
            <a:endParaRPr lang="sk-SK" sz="1400" b="0" kern="0" dirty="0" smtClean="0">
              <a:solidFill>
                <a:srgbClr val="002060"/>
              </a:solidFill>
            </a:endParaRPr>
          </a:p>
          <a:p>
            <a:pPr marL="177800" lvl="1" indent="0">
              <a:buNone/>
            </a:pPr>
            <a:r>
              <a:rPr lang="sk-SK" sz="1400" b="0" kern="0" dirty="0" err="1" smtClean="0">
                <a:solidFill>
                  <a:srgbClr val="002060"/>
                </a:solidFill>
              </a:rPr>
              <a:t>Finland</a:t>
            </a:r>
            <a:endParaRPr lang="sk-SK" sz="1400" b="0" kern="0" dirty="0" smtClean="0">
              <a:solidFill>
                <a:srgbClr val="002060"/>
              </a:solidFill>
            </a:endParaRPr>
          </a:p>
          <a:p>
            <a:pPr marL="177800" lvl="1" indent="0">
              <a:buNone/>
            </a:pPr>
            <a:r>
              <a:rPr lang="sk-SK" sz="1400" b="0" kern="0" dirty="0" err="1" smtClean="0">
                <a:solidFill>
                  <a:srgbClr val="002060"/>
                </a:solidFill>
              </a:rPr>
              <a:t>France</a:t>
            </a:r>
            <a:endParaRPr lang="sk-SK" sz="1400" b="0" kern="0" dirty="0" smtClean="0">
              <a:solidFill>
                <a:srgbClr val="002060"/>
              </a:solidFill>
            </a:endParaRPr>
          </a:p>
          <a:p>
            <a:pPr marL="177800" lvl="1" indent="0">
              <a:buNone/>
            </a:pPr>
            <a:r>
              <a:rPr lang="sk-SK" sz="1400" b="0" kern="0" dirty="0" err="1" smtClean="0">
                <a:solidFill>
                  <a:srgbClr val="002060"/>
                </a:solidFill>
              </a:rPr>
              <a:t>Germany</a:t>
            </a:r>
            <a:endParaRPr lang="sk-SK" sz="1400" b="0" kern="0" dirty="0" smtClean="0">
              <a:solidFill>
                <a:srgbClr val="002060"/>
              </a:solidFill>
            </a:endParaRPr>
          </a:p>
          <a:p>
            <a:pPr marL="177800" lvl="1" indent="0">
              <a:buNone/>
            </a:pPr>
            <a:r>
              <a:rPr lang="sk-SK" sz="1400" b="0" kern="0" dirty="0" err="1" smtClean="0">
                <a:solidFill>
                  <a:srgbClr val="002060"/>
                </a:solidFill>
              </a:rPr>
              <a:t>Italy</a:t>
            </a:r>
            <a:endParaRPr lang="sk-SK" sz="1400" b="0" kern="0" dirty="0" smtClean="0">
              <a:solidFill>
                <a:srgbClr val="002060"/>
              </a:solidFill>
            </a:endParaRPr>
          </a:p>
          <a:p>
            <a:pPr marL="177800" lvl="1" indent="0">
              <a:buNone/>
            </a:pPr>
            <a:r>
              <a:rPr lang="sk-SK" sz="1400" b="0" kern="0" dirty="0" smtClean="0">
                <a:solidFill>
                  <a:srgbClr val="002060"/>
                </a:solidFill>
              </a:rPr>
              <a:t>Japan</a:t>
            </a:r>
          </a:p>
          <a:p>
            <a:pPr marL="177800" lvl="1" indent="0">
              <a:buNone/>
            </a:pPr>
            <a:r>
              <a:rPr lang="sk-SK" sz="1400" b="0" kern="0" dirty="0" err="1" smtClean="0">
                <a:solidFill>
                  <a:srgbClr val="002060"/>
                </a:solidFill>
              </a:rPr>
              <a:t>Netherlands</a:t>
            </a:r>
            <a:endParaRPr lang="sk-SK" sz="1400" b="0" kern="0" dirty="0" smtClean="0">
              <a:solidFill>
                <a:srgbClr val="002060"/>
              </a:solidFill>
            </a:endParaRPr>
          </a:p>
          <a:p>
            <a:pPr marL="177800" lvl="1" indent="0">
              <a:buNone/>
            </a:pPr>
            <a:r>
              <a:rPr lang="sk-SK" sz="1400" b="0" kern="0" dirty="0" err="1" smtClean="0">
                <a:solidFill>
                  <a:srgbClr val="002060"/>
                </a:solidFill>
              </a:rPr>
              <a:t>Sweden</a:t>
            </a:r>
            <a:endParaRPr lang="sk-SK" sz="1400" b="0" kern="0" dirty="0" smtClean="0">
              <a:solidFill>
                <a:srgbClr val="002060"/>
              </a:solidFill>
            </a:endParaRPr>
          </a:p>
          <a:p>
            <a:pPr marL="177800" lvl="1" indent="0">
              <a:buNone/>
            </a:pPr>
            <a:r>
              <a:rPr lang="sk-SK" sz="1400" b="0" kern="0" dirty="0" smtClean="0">
                <a:solidFill>
                  <a:srgbClr val="002060"/>
                </a:solidFill>
              </a:rPr>
              <a:t>UK</a:t>
            </a:r>
          </a:p>
          <a:p>
            <a:pPr marL="177800" lvl="1" indent="0">
              <a:buNone/>
            </a:pPr>
            <a:r>
              <a:rPr lang="sk-SK" sz="1400" b="0" kern="0" dirty="0" smtClean="0">
                <a:solidFill>
                  <a:srgbClr val="002060"/>
                </a:solidFill>
              </a:rPr>
              <a:t>USA</a:t>
            </a:r>
            <a:endParaRPr lang="fr-FR" sz="1400" b="0" kern="0" dirty="0">
              <a:solidFill>
                <a:srgbClr val="002060"/>
              </a:solidFill>
            </a:endParaRPr>
          </a:p>
          <a:p>
            <a:pPr lvl="1"/>
            <a:endParaRPr lang="fr-FR" i="1" kern="0" dirty="0" smtClean="0">
              <a:solidFill>
                <a:srgbClr val="002060"/>
              </a:solidFill>
            </a:endParaRPr>
          </a:p>
          <a:p>
            <a:pPr lvl="1"/>
            <a:endParaRPr lang="fr-FR" i="1" kern="0" dirty="0">
              <a:solidFill>
                <a:srgbClr val="002060"/>
              </a:solidFill>
            </a:endParaRPr>
          </a:p>
          <a:p>
            <a:pPr marL="457200" lvl="1" indent="0">
              <a:buNone/>
            </a:pPr>
            <a:endParaRPr lang="en-US" i="1" kern="0" dirty="0" smtClean="0">
              <a:solidFill>
                <a:srgbClr val="002060"/>
              </a:solidFill>
            </a:endParaRPr>
          </a:p>
          <a:p>
            <a:pPr marL="457200" lvl="1" indent="0">
              <a:buNone/>
            </a:pPr>
            <a:endParaRPr lang="en-US" i="1" kern="0" dirty="0" smtClean="0">
              <a:solidFill>
                <a:srgbClr val="002060"/>
              </a:solidFill>
            </a:endParaRPr>
          </a:p>
          <a:p>
            <a:endParaRPr lang="fr-FR" sz="2400" i="1" kern="0" dirty="0" smtClean="0">
              <a:solidFill>
                <a:srgbClr val="002060"/>
              </a:solidFill>
            </a:endParaRPr>
          </a:p>
          <a:p>
            <a:pPr marL="0" indent="0">
              <a:buNone/>
            </a:pPr>
            <a:endParaRPr lang="en-US" sz="2400" i="1" kern="0" dirty="0">
              <a:solidFill>
                <a:srgbClr val="002060"/>
              </a:solidFill>
            </a:endParaRPr>
          </a:p>
        </p:txBody>
      </p:sp>
      <p:sp>
        <p:nvSpPr>
          <p:cNvPr id="2" name="Title 1"/>
          <p:cNvSpPr>
            <a:spLocks noGrp="1"/>
          </p:cNvSpPr>
          <p:nvPr>
            <p:ph type="title"/>
          </p:nvPr>
        </p:nvSpPr>
        <p:spPr>
          <a:xfrm>
            <a:off x="323529" y="0"/>
            <a:ext cx="8902580" cy="1101012"/>
          </a:xfrm>
        </p:spPr>
        <p:txBody>
          <a:bodyPr>
            <a:noAutofit/>
          </a:bodyPr>
          <a:lstStyle/>
          <a:p>
            <a:r>
              <a:rPr lang="fr-FR" sz="2800" dirty="0" smtClean="0"/>
              <a:t>EE: an invisible power-house </a:t>
            </a:r>
            <a:endParaRPr lang="fr-FR" sz="2800" dirty="0"/>
          </a:p>
        </p:txBody>
      </p:sp>
      <p:graphicFrame>
        <p:nvGraphicFramePr>
          <p:cNvPr id="10" name="Chart 9"/>
          <p:cNvGraphicFramePr>
            <a:graphicFrameLocks/>
          </p:cNvGraphicFramePr>
          <p:nvPr>
            <p:extLst>
              <p:ext uri="{D42A27DB-BD31-4B8C-83A1-F6EECF244321}">
                <p14:modId xmlns:p14="http://schemas.microsoft.com/office/powerpoint/2010/main" val="2793683374"/>
              </p:ext>
            </p:extLst>
          </p:nvPr>
        </p:nvGraphicFramePr>
        <p:xfrm>
          <a:off x="1299224" y="2276872"/>
          <a:ext cx="8375042" cy="4092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937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chemeClr val="bg1">
                    <a:lumMod val="85000"/>
                    <a:lumOff val="15000"/>
                  </a:schemeClr>
                </a:solidFill>
              </a:rPr>
              <a:t>Support</a:t>
            </a:r>
            <a:r>
              <a:rPr lang="sk-SK" dirty="0" smtClean="0">
                <a:solidFill>
                  <a:schemeClr val="bg1">
                    <a:lumMod val="85000"/>
                    <a:lumOff val="15000"/>
                  </a:schemeClr>
                </a:solidFill>
              </a:rPr>
              <a:t> </a:t>
            </a:r>
            <a:r>
              <a:rPr lang="sk-SK" dirty="0" err="1" smtClean="0">
                <a:solidFill>
                  <a:schemeClr val="bg1">
                    <a:lumMod val="85000"/>
                    <a:lumOff val="15000"/>
                  </a:schemeClr>
                </a:solidFill>
              </a:rPr>
              <a:t>of</a:t>
            </a:r>
            <a:r>
              <a:rPr lang="sk-SK" dirty="0" smtClean="0">
                <a:solidFill>
                  <a:schemeClr val="bg1">
                    <a:lumMod val="85000"/>
                    <a:lumOff val="15000"/>
                  </a:schemeClr>
                </a:solidFill>
              </a:rPr>
              <a:t> EE</a:t>
            </a:r>
            <a:endParaRPr lang="sk-SK" dirty="0">
              <a:solidFill>
                <a:schemeClr val="bg1">
                  <a:lumMod val="85000"/>
                  <a:lumOff val="15000"/>
                </a:schemeClr>
              </a:solidFill>
            </a:endParaRPr>
          </a:p>
        </p:txBody>
      </p:sp>
      <p:sp>
        <p:nvSpPr>
          <p:cNvPr id="3" name="Podnadpis 2"/>
          <p:cNvSpPr>
            <a:spLocks noGrp="1"/>
          </p:cNvSpPr>
          <p:nvPr>
            <p:ph type="subTitle" idx="1"/>
          </p:nvPr>
        </p:nvSpPr>
        <p:spPr>
          <a:xfrm>
            <a:off x="0" y="4653136"/>
            <a:ext cx="6836400" cy="947504"/>
          </a:xfrm>
        </p:spPr>
        <p:txBody>
          <a:bodyPr/>
          <a:lstStyle/>
          <a:p>
            <a:endParaRPr lang="sk-SK" dirty="0" smtClean="0">
              <a:solidFill>
                <a:schemeClr val="bg1">
                  <a:lumMod val="50000"/>
                  <a:lumOff val="50000"/>
                </a:schemeClr>
              </a:solidFill>
            </a:endParaRPr>
          </a:p>
          <a:p>
            <a:r>
              <a:rPr lang="en-US" dirty="0" smtClean="0">
                <a:solidFill>
                  <a:schemeClr val="bg1">
                    <a:lumMod val="50000"/>
                    <a:lumOff val="50000"/>
                  </a:schemeClr>
                </a:solidFill>
              </a:rPr>
              <a:t>News </a:t>
            </a:r>
            <a:r>
              <a:rPr lang="en-US" dirty="0">
                <a:solidFill>
                  <a:schemeClr val="bg1">
                    <a:lumMod val="50000"/>
                    <a:lumOff val="50000"/>
                  </a:schemeClr>
                </a:solidFill>
              </a:rPr>
              <a:t>on Energy Efficiency Calls</a:t>
            </a:r>
            <a:endParaRPr lang="sk-SK" dirty="0">
              <a:solidFill>
                <a:schemeClr val="bg1">
                  <a:lumMod val="50000"/>
                  <a:lumOff val="50000"/>
                </a:schemeClr>
              </a:solidFill>
            </a:endParaRPr>
          </a:p>
        </p:txBody>
      </p:sp>
    </p:spTree>
    <p:extLst>
      <p:ext uri="{BB962C8B-B14F-4D97-AF65-F5344CB8AC3E}">
        <p14:creationId xmlns:p14="http://schemas.microsoft.com/office/powerpoint/2010/main" val="11351573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309813"/>
            <a:ext cx="43719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89163"/>
            <a:ext cx="2324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5189538"/>
            <a:ext cx="17240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 name="Group 4"/>
          <p:cNvGrpSpPr>
            <a:grpSpLocks/>
          </p:cNvGrpSpPr>
          <p:nvPr/>
        </p:nvGrpSpPr>
        <p:grpSpPr bwMode="auto">
          <a:xfrm>
            <a:off x="5867400" y="2251075"/>
            <a:ext cx="2665413" cy="601663"/>
            <a:chOff x="5868144" y="2347135"/>
            <a:chExt cx="2236592" cy="504825"/>
          </a:xfrm>
        </p:grpSpPr>
        <p:pic>
          <p:nvPicPr>
            <p:cNvPr id="718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509782"/>
              <a:ext cx="3143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1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161" y="2347135"/>
              <a:ext cx="1933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grpSp>
        <p:nvGrpSpPr>
          <p:cNvPr id="4" name="Group 3"/>
          <p:cNvGrpSpPr>
            <a:grpSpLocks/>
          </p:cNvGrpSpPr>
          <p:nvPr/>
        </p:nvGrpSpPr>
        <p:grpSpPr bwMode="auto">
          <a:xfrm>
            <a:off x="3940175" y="5481638"/>
            <a:ext cx="2114550" cy="971550"/>
            <a:chOff x="3940272" y="5481429"/>
            <a:chExt cx="2114550" cy="971907"/>
          </a:xfrm>
        </p:grpSpPr>
        <p:pic>
          <p:nvPicPr>
            <p:cNvPr id="718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5481429"/>
              <a:ext cx="15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18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0272" y="5938986"/>
              <a:ext cx="21145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grpSp>
        <p:nvGrpSpPr>
          <p:cNvPr id="3" name="Group 2"/>
          <p:cNvGrpSpPr>
            <a:grpSpLocks/>
          </p:cNvGrpSpPr>
          <p:nvPr/>
        </p:nvGrpSpPr>
        <p:grpSpPr bwMode="auto">
          <a:xfrm>
            <a:off x="5757863" y="5276850"/>
            <a:ext cx="1398587" cy="598488"/>
            <a:chOff x="5758606" y="5276641"/>
            <a:chExt cx="1398415" cy="599083"/>
          </a:xfrm>
        </p:grpSpPr>
        <p:pic>
          <p:nvPicPr>
            <p:cNvPr id="718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8606" y="5276641"/>
              <a:ext cx="2190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18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4021" y="5389949"/>
              <a:ext cx="11430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grpSp>
        <p:nvGrpSpPr>
          <p:cNvPr id="2" name="Group 1"/>
          <p:cNvGrpSpPr>
            <a:grpSpLocks/>
          </p:cNvGrpSpPr>
          <p:nvPr/>
        </p:nvGrpSpPr>
        <p:grpSpPr bwMode="auto">
          <a:xfrm>
            <a:off x="6142038" y="4568825"/>
            <a:ext cx="2873375" cy="714375"/>
            <a:chOff x="6141526" y="4568733"/>
            <a:chExt cx="2874432" cy="714375"/>
          </a:xfrm>
        </p:grpSpPr>
        <p:pic>
          <p:nvPicPr>
            <p:cNvPr id="7178"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1526" y="4899694"/>
              <a:ext cx="3429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179"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4568733"/>
              <a:ext cx="25717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7177" name="Title 1"/>
          <p:cNvSpPr txBox="1">
            <a:spLocks/>
          </p:cNvSpPr>
          <p:nvPr/>
        </p:nvSpPr>
        <p:spPr bwMode="auto">
          <a:xfrm>
            <a:off x="395288" y="1341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3500">
                <a:latin typeface="Verdana" pitchFamily="34" charset="0"/>
                <a:ea typeface="Verdana" pitchFamily="34" charset="0"/>
                <a:cs typeface="Verdana" pitchFamily="34" charset="0"/>
              </a:rPr>
              <a:t>HORIZON 2020 BUDGET: 80 B€</a:t>
            </a:r>
          </a:p>
        </p:txBody>
      </p:sp>
      <p:sp>
        <p:nvSpPr>
          <p:cNvPr id="6" name="Nadpis 5"/>
          <p:cNvSpPr>
            <a:spLocks noGrp="1"/>
          </p:cNvSpPr>
          <p:nvPr>
            <p:ph type="title"/>
          </p:nvPr>
        </p:nvSpPr>
        <p:spPr/>
        <p:txBody>
          <a:bodyPr/>
          <a:lstStyle/>
          <a:p>
            <a:r>
              <a:rPr lang="sk-SK" dirty="0" err="1" smtClean="0"/>
              <a:t>Horizon</a:t>
            </a:r>
            <a:r>
              <a:rPr lang="sk-SK" dirty="0" smtClean="0"/>
              <a:t> </a:t>
            </a:r>
            <a:r>
              <a:rPr lang="sk-SK" dirty="0" smtClean="0"/>
              <a:t>2020 - over 68 B €</a:t>
            </a:r>
            <a:endParaRPr lang="sk-SK" dirty="0"/>
          </a:p>
        </p:txBody>
      </p:sp>
    </p:spTree>
    <p:extLst>
      <p:ext uri="{BB962C8B-B14F-4D97-AF65-F5344CB8AC3E}">
        <p14:creationId xmlns:p14="http://schemas.microsoft.com/office/powerpoint/2010/main" val="2000634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482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81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40"/>
          <p:cNvGraphicFramePr>
            <a:graphicFrameLocks noGrp="1"/>
          </p:cNvGraphicFramePr>
          <p:nvPr/>
        </p:nvGraphicFramePr>
        <p:xfrm>
          <a:off x="755650" y="2773363"/>
          <a:ext cx="7993063" cy="3319463"/>
        </p:xfrm>
        <a:graphic>
          <a:graphicData uri="http://schemas.openxmlformats.org/drawingml/2006/table">
            <a:tbl>
              <a:tblPr/>
              <a:tblGrid>
                <a:gridCol w="6732546"/>
                <a:gridCol w="1260517"/>
              </a:tblGrid>
              <a:tr h="399201">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1. Health, demographic change and wellbeing</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7.5</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r h="870845">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kern="1200" cap="none" normalizeH="0" baseline="0" dirty="0" smtClean="0">
                          <a:ln>
                            <a:noFill/>
                          </a:ln>
                          <a:solidFill>
                            <a:schemeClr val="tx1"/>
                          </a:solidFill>
                          <a:effectLst/>
                          <a:latin typeface="Verdana" pitchFamily="32" charset="0"/>
                          <a:ea typeface="+mn-ea"/>
                          <a:cs typeface="+mn-cs"/>
                        </a:rPr>
                        <a:t>2. Food security, sustainable agriculture and forestry, marine and maritime and inland water research and the </a:t>
                      </a:r>
                      <a:r>
                        <a:rPr kumimoji="0" lang="en-GB" sz="1700" b="0" i="0" u="none" strike="noStrike" kern="1200" cap="none" normalizeH="0" baseline="0" dirty="0" err="1" smtClean="0">
                          <a:ln>
                            <a:noFill/>
                          </a:ln>
                          <a:solidFill>
                            <a:schemeClr val="tx1"/>
                          </a:solidFill>
                          <a:effectLst/>
                          <a:latin typeface="Verdana" pitchFamily="32" charset="0"/>
                          <a:ea typeface="+mn-ea"/>
                          <a:cs typeface="+mn-cs"/>
                        </a:rPr>
                        <a:t>Bioeconomy</a:t>
                      </a:r>
                      <a:endParaRPr kumimoji="0" lang="en-GB" sz="1700" b="0" i="0" u="none" strike="noStrike" kern="1200" cap="none" normalizeH="0" baseline="0" dirty="0" smtClean="0">
                        <a:ln>
                          <a:noFill/>
                        </a:ln>
                        <a:solidFill>
                          <a:schemeClr val="tx1"/>
                        </a:solidFill>
                        <a:effectLst/>
                        <a:latin typeface="Verdana" pitchFamily="32" charset="0"/>
                        <a:ea typeface="+mn-ea"/>
                        <a:cs typeface="+mn-cs"/>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3.9</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r h="357316">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chemeClr val="tx1"/>
                          </a:solidFill>
                          <a:effectLst/>
                          <a:latin typeface="Verdana" pitchFamily="32" charset="0"/>
                        </a:rPr>
                        <a:t>3. Secure, clean and efficient energy</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1" i="0" u="none" strike="noStrike" cap="none" normalizeH="0" baseline="0" dirty="0" smtClean="0">
                          <a:ln>
                            <a:noFill/>
                          </a:ln>
                          <a:solidFill>
                            <a:schemeClr val="tx1"/>
                          </a:solidFill>
                          <a:effectLst/>
                          <a:latin typeface="Verdana" pitchFamily="32" charset="0"/>
                        </a:rPr>
                        <a:t>5.9</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r h="36009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4. Smart, green and integrated transport</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6.3</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r h="611825">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kern="1200" cap="none" normalizeH="0" baseline="0" dirty="0" smtClean="0">
                          <a:ln>
                            <a:noFill/>
                          </a:ln>
                          <a:solidFill>
                            <a:schemeClr val="tx1"/>
                          </a:solidFill>
                          <a:effectLst/>
                          <a:latin typeface="Verdana" pitchFamily="32" charset="0"/>
                          <a:ea typeface="+mn-ea"/>
                          <a:cs typeface="+mn-cs"/>
                        </a:rPr>
                        <a:t>5. Climate action, environment, resource efficiency  and raw materials</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3.1</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r h="36009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6. Inclusive, innovative and reflective societies</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1.3</a:t>
                      </a: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r h="36009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chemeClr val="tx1"/>
                          </a:solidFill>
                          <a:effectLst/>
                          <a:latin typeface="Verdana" pitchFamily="32" charset="0"/>
                        </a:rPr>
                        <a:t>7. Secure societies</a:t>
                      </a:r>
                      <a:endParaRPr kumimoji="0" lang="en-GB" sz="1700" b="0" i="1" u="none" strike="noStrike" cap="none" normalizeH="0" baseline="0" dirty="0" smtClean="0">
                        <a:ln>
                          <a:noFill/>
                        </a:ln>
                        <a:solidFill>
                          <a:schemeClr val="tx1"/>
                        </a:solidFill>
                        <a:effectLst/>
                        <a:latin typeface="Verdana" pitchFamily="32" charset="0"/>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c>
                  <a:txBody>
                    <a:bodyPr/>
                    <a:lstStyle/>
                    <a:p>
                      <a:pPr marL="0" marR="0" lvl="0" indent="0" algn="ctr" defTabSz="512763" rtl="0" eaLnBrk="1" fontAlgn="base" latinLnBrk="0" hangingPunct="1">
                        <a:lnSpc>
                          <a:spcPct val="100000"/>
                        </a:lnSpc>
                        <a:spcBef>
                          <a:spcPct val="20000"/>
                        </a:spcBef>
                        <a:spcAft>
                          <a:spcPct val="0"/>
                        </a:spcAft>
                        <a:buClr>
                          <a:schemeClr val="bg1"/>
                        </a:buClr>
                        <a:buSzTx/>
                        <a:buFontTx/>
                        <a:buNone/>
                        <a:tabLst/>
                        <a:defRPr/>
                      </a:pPr>
                      <a:r>
                        <a:rPr kumimoji="0" lang="en-GB" sz="1700" b="0" i="0" u="none" strike="noStrike" cap="none" normalizeH="0" baseline="0" dirty="0" smtClean="0">
                          <a:ln>
                            <a:noFill/>
                          </a:ln>
                          <a:solidFill>
                            <a:schemeClr val="tx1"/>
                          </a:solidFill>
                          <a:effectLst/>
                          <a:latin typeface="Verdana" pitchFamily="32" charset="0"/>
                        </a:rPr>
                        <a:t>1.7</a:t>
                      </a:r>
                      <a:endParaRPr kumimoji="0" lang="en-GB" sz="1700" b="0" i="1" u="none" strike="noStrike" cap="none" normalizeH="0" baseline="0" dirty="0" smtClean="0">
                        <a:ln>
                          <a:noFill/>
                        </a:ln>
                        <a:solidFill>
                          <a:schemeClr val="tx1"/>
                        </a:solidFill>
                        <a:effectLst/>
                        <a:latin typeface="Verdana" pitchFamily="32" charset="0"/>
                      </a:endParaRPr>
                    </a:p>
                  </a:txBody>
                  <a:tcPr marL="89999" marR="89999" marT="46800" marB="4680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9B041"/>
                    </a:solidFill>
                  </a:tcPr>
                </a:tc>
              </a:tr>
            </a:tbl>
          </a:graphicData>
        </a:graphic>
      </p:graphicFrame>
      <p:pic>
        <p:nvPicPr>
          <p:cNvPr id="8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741488"/>
            <a:ext cx="11525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8221" name="Group 4"/>
          <p:cNvGrpSpPr>
            <a:grpSpLocks/>
          </p:cNvGrpSpPr>
          <p:nvPr/>
        </p:nvGrpSpPr>
        <p:grpSpPr bwMode="auto">
          <a:xfrm>
            <a:off x="1331913" y="1387475"/>
            <a:ext cx="2663825" cy="601663"/>
            <a:chOff x="5868144" y="2347135"/>
            <a:chExt cx="2236592" cy="504825"/>
          </a:xfrm>
        </p:grpSpPr>
        <p:pic>
          <p:nvPicPr>
            <p:cNvPr id="82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09782"/>
              <a:ext cx="3143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2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161" y="2347135"/>
              <a:ext cx="1933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8222" name="Rectangle 1"/>
          <p:cNvSpPr>
            <a:spLocks noChangeArrowheads="1"/>
          </p:cNvSpPr>
          <p:nvPr/>
        </p:nvSpPr>
        <p:spPr bwMode="auto">
          <a:xfrm>
            <a:off x="34925" y="3863975"/>
            <a:ext cx="7889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en-US" sz="5000">
                <a:solidFill>
                  <a:schemeClr val="tx2"/>
                </a:solidFill>
                <a:latin typeface="Verdana" pitchFamily="34" charset="0"/>
                <a:sym typeface="Wingdings" pitchFamily="2" charset="2"/>
              </a:rPr>
              <a:t></a:t>
            </a:r>
            <a:endParaRPr lang="en-GB" altLang="en-US" sz="5000">
              <a:solidFill>
                <a:schemeClr val="tx2"/>
              </a:solidFill>
              <a:latin typeface="Verdana" pitchFamily="34" charset="0"/>
            </a:endParaRPr>
          </a:p>
        </p:txBody>
      </p:sp>
      <p:sp>
        <p:nvSpPr>
          <p:cNvPr id="8223" name="TextBox 2"/>
          <p:cNvSpPr txBox="1">
            <a:spLocks noChangeArrowheads="1"/>
          </p:cNvSpPr>
          <p:nvPr/>
        </p:nvSpPr>
        <p:spPr bwMode="auto">
          <a:xfrm>
            <a:off x="7277100" y="1989138"/>
            <a:ext cx="1616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300" b="1">
                <a:solidFill>
                  <a:srgbClr val="0F5494"/>
                </a:solidFill>
                <a:latin typeface="Verdana" pitchFamily="34" charset="0"/>
              </a:rPr>
              <a:t>Budget </a:t>
            </a:r>
          </a:p>
          <a:p>
            <a:pPr algn="ctr" eaLnBrk="1" hangingPunct="1">
              <a:spcBef>
                <a:spcPct val="0"/>
              </a:spcBef>
              <a:buFontTx/>
              <a:buNone/>
            </a:pPr>
            <a:r>
              <a:rPr lang="fr-BE" altLang="en-US" sz="1300" b="1">
                <a:solidFill>
                  <a:srgbClr val="0F5494"/>
                </a:solidFill>
                <a:latin typeface="Verdana" pitchFamily="34" charset="0"/>
              </a:rPr>
              <a:t>2014-20</a:t>
            </a:r>
          </a:p>
          <a:p>
            <a:pPr algn="ctr" eaLnBrk="1" hangingPunct="1">
              <a:spcBef>
                <a:spcPct val="0"/>
              </a:spcBef>
              <a:buFontTx/>
              <a:buNone/>
            </a:pPr>
            <a:r>
              <a:rPr lang="fr-BE" altLang="en-US" sz="1300" b="1">
                <a:solidFill>
                  <a:srgbClr val="0F5494"/>
                </a:solidFill>
                <a:latin typeface="Verdana" pitchFamily="34" charset="0"/>
              </a:rPr>
              <a:t>(EUR billion)</a:t>
            </a:r>
            <a:endParaRPr lang="en-GB" altLang="en-US" sz="1300" b="1">
              <a:solidFill>
                <a:srgbClr val="0F5494"/>
              </a:solidFill>
              <a:latin typeface="Verdana" pitchFamily="34" charset="0"/>
            </a:endParaRPr>
          </a:p>
        </p:txBody>
      </p:sp>
    </p:spTree>
    <p:extLst>
      <p:ext uri="{BB962C8B-B14F-4D97-AF65-F5344CB8AC3E}">
        <p14:creationId xmlns:p14="http://schemas.microsoft.com/office/powerpoint/2010/main" val="30062564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Curved Connector 23"/>
          <p:cNvCxnSpPr>
            <a:cxnSpLocks noChangeShapeType="1"/>
          </p:cNvCxnSpPr>
          <p:nvPr/>
        </p:nvCxnSpPr>
        <p:spPr bwMode="auto">
          <a:xfrm rot="16200000" flipH="1">
            <a:off x="2420938" y="4283075"/>
            <a:ext cx="0" cy="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9219" name="Curved Connector 26"/>
          <p:cNvCxnSpPr>
            <a:cxnSpLocks noChangeShapeType="1"/>
          </p:cNvCxnSpPr>
          <p:nvPr/>
        </p:nvCxnSpPr>
        <p:spPr bwMode="auto">
          <a:xfrm rot="16200000" flipH="1">
            <a:off x="1851819" y="5128419"/>
            <a:ext cx="2754312" cy="1422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2" name="Table 1"/>
          <p:cNvGraphicFramePr>
            <a:graphicFrameLocks noGrp="1"/>
          </p:cNvGraphicFramePr>
          <p:nvPr/>
        </p:nvGraphicFramePr>
        <p:xfrm>
          <a:off x="1382713" y="1760538"/>
          <a:ext cx="7005637" cy="398462"/>
        </p:xfrm>
        <a:graphic>
          <a:graphicData uri="http://schemas.openxmlformats.org/drawingml/2006/table">
            <a:tbl>
              <a:tblPr/>
              <a:tblGrid>
                <a:gridCol w="7005637"/>
              </a:tblGrid>
              <a:tr h="39846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2000" b="1" i="0" u="none" strike="noStrike" cap="none" normalizeH="0" baseline="0" dirty="0" smtClean="0">
                          <a:ln>
                            <a:noFill/>
                          </a:ln>
                          <a:solidFill>
                            <a:schemeClr val="tx1"/>
                          </a:solidFill>
                          <a:effectLst/>
                          <a:latin typeface="Verdana" pitchFamily="32" charset="0"/>
                        </a:rPr>
                        <a:t>3. Secure, clean and efficient energy</a:t>
                      </a:r>
                    </a:p>
                  </a:txBody>
                  <a:tcPr marL="90009" marR="90009" marT="46807" marB="46807"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79646"/>
                    </a:solidFill>
                  </a:tcPr>
                </a:tc>
              </a:tr>
            </a:tbl>
          </a:graphicData>
        </a:graphic>
      </p:graphicFrame>
      <p:sp>
        <p:nvSpPr>
          <p:cNvPr id="10265" name="Rectangle 8"/>
          <p:cNvSpPr>
            <a:spLocks noChangeArrowheads="1"/>
          </p:cNvSpPr>
          <p:nvPr/>
        </p:nvSpPr>
        <p:spPr bwMode="auto">
          <a:xfrm>
            <a:off x="817563" y="1628775"/>
            <a:ext cx="287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en-US" sz="4000">
                <a:solidFill>
                  <a:schemeClr val="tx2"/>
                </a:solidFill>
                <a:latin typeface="Verdana" pitchFamily="34" charset="0"/>
                <a:sym typeface="Wingdings" pitchFamily="2" charset="2"/>
              </a:rPr>
              <a:t></a:t>
            </a:r>
            <a:endParaRPr lang="en-GB" altLang="en-US" sz="4000">
              <a:solidFill>
                <a:schemeClr val="tx2"/>
              </a:solidFill>
              <a:latin typeface="Verdana"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3429000"/>
            <a:ext cx="3124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429000"/>
            <a:ext cx="29146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3429000"/>
            <a:ext cx="30861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 name="Rectangle 13"/>
          <p:cNvSpPr>
            <a:spLocks noChangeArrowheads="1"/>
          </p:cNvSpPr>
          <p:nvPr/>
        </p:nvSpPr>
        <p:spPr bwMode="auto">
          <a:xfrm>
            <a:off x="3025775" y="2636838"/>
            <a:ext cx="309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a:latin typeface="Verdana" pitchFamily="34" charset="0"/>
                <a:ea typeface="Verdana" pitchFamily="34" charset="0"/>
                <a:cs typeface="Verdana" pitchFamily="34" charset="0"/>
              </a:rPr>
              <a:t>Main types of action</a:t>
            </a:r>
          </a:p>
        </p:txBody>
      </p:sp>
      <p:sp>
        <p:nvSpPr>
          <p:cNvPr id="7" name="TextBox 6"/>
          <p:cNvSpPr txBox="1">
            <a:spLocks noChangeArrowheads="1"/>
          </p:cNvSpPr>
          <p:nvPr/>
        </p:nvSpPr>
        <p:spPr bwMode="auto">
          <a:xfrm>
            <a:off x="5948363" y="5286375"/>
            <a:ext cx="3195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200">
              <a:latin typeface="Verdana" pitchFamily="34" charset="0"/>
            </a:endParaRPr>
          </a:p>
          <a:p>
            <a:pPr eaLnBrk="1" hangingPunct="1">
              <a:spcBef>
                <a:spcPct val="0"/>
              </a:spcBef>
              <a:buFontTx/>
              <a:buNone/>
            </a:pPr>
            <a:endParaRPr lang="en-GB" altLang="en-US" sz="1200">
              <a:latin typeface="Verdana" pitchFamily="34" charset="0"/>
            </a:endParaRPr>
          </a:p>
          <a:p>
            <a:pPr eaLnBrk="1" hangingPunct="1">
              <a:spcBef>
                <a:spcPct val="0"/>
              </a:spcBef>
              <a:buFontTx/>
              <a:buNone/>
            </a:pPr>
            <a:r>
              <a:rPr lang="en-GB" altLang="en-US" sz="1200">
                <a:latin typeface="Verdana" pitchFamily="34" charset="0"/>
              </a:rPr>
              <a:t>*building on Intelligent Energy Europe </a:t>
            </a:r>
          </a:p>
        </p:txBody>
      </p:sp>
    </p:spTree>
    <p:extLst>
      <p:ext uri="{BB962C8B-B14F-4D97-AF65-F5344CB8AC3E}">
        <p14:creationId xmlns:p14="http://schemas.microsoft.com/office/powerpoint/2010/main" val="20768288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265"/>
                                        </p:tgtEl>
                                        <p:attrNameLst>
                                          <p:attrName>style.visibility</p:attrName>
                                        </p:attrNameLst>
                                      </p:cBhvr>
                                      <p:to>
                                        <p:strVal val="visible"/>
                                      </p:to>
                                    </p:set>
                                    <p:animEffect transition="in" filter="fade">
                                      <p:cBhvr>
                                        <p:cTn id="7" dur="1000"/>
                                        <p:tgtEl>
                                          <p:spTgt spid="10265"/>
                                        </p:tgtEl>
                                      </p:cBhvr>
                                    </p:animEffect>
                                    <p:anim calcmode="lin" valueType="num">
                                      <p:cBhvr>
                                        <p:cTn id="8" dur="1000" fill="hold"/>
                                        <p:tgtEl>
                                          <p:spTgt spid="10265"/>
                                        </p:tgtEl>
                                        <p:attrNameLst>
                                          <p:attrName>ppt_x</p:attrName>
                                        </p:attrNameLst>
                                      </p:cBhvr>
                                      <p:tavLst>
                                        <p:tav tm="0">
                                          <p:val>
                                            <p:strVal val="#ppt_x"/>
                                          </p:val>
                                        </p:tav>
                                        <p:tav tm="100000">
                                          <p:val>
                                            <p:strVal val="#ppt_x"/>
                                          </p:val>
                                        </p:tav>
                                      </p:tavLst>
                                    </p:anim>
                                    <p:anim calcmode="lin" valueType="num">
                                      <p:cBhvr>
                                        <p:cTn id="9" dur="1000" fill="hold"/>
                                        <p:tgtEl>
                                          <p:spTgt spid="1026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52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52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52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fltVal val="0.5"/>
                                          </p:val>
                                        </p:tav>
                                        <p:tav tm="100000">
                                          <p:val>
                                            <p:strVal val="#ppt_x"/>
                                          </p:val>
                                        </p:tav>
                                      </p:tavLst>
                                    </p:anim>
                                    <p:anim calcmode="lin" valueType="num">
                                      <p:cBhvr>
                                        <p:cTn id="44" dur="500" fill="hold"/>
                                        <p:tgtEl>
                                          <p:spTgt spid="13"/>
                                        </p:tgtEl>
                                        <p:attrNameLst>
                                          <p:attrName>ppt_y</p:attrName>
                                        </p:attrNameLst>
                                      </p:cBhvr>
                                      <p:tavLst>
                                        <p:tav tm="0">
                                          <p:val>
                                            <p:fltVal val="0.5"/>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p:bldP spid="1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Curved Connector 23"/>
          <p:cNvCxnSpPr>
            <a:cxnSpLocks noChangeShapeType="1"/>
          </p:cNvCxnSpPr>
          <p:nvPr/>
        </p:nvCxnSpPr>
        <p:spPr bwMode="auto">
          <a:xfrm rot="16200000" flipH="1">
            <a:off x="2420938" y="4283075"/>
            <a:ext cx="0" cy="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243" name="Curved Connector 26"/>
          <p:cNvCxnSpPr>
            <a:cxnSpLocks noChangeShapeType="1"/>
          </p:cNvCxnSpPr>
          <p:nvPr/>
        </p:nvCxnSpPr>
        <p:spPr bwMode="auto">
          <a:xfrm rot="16200000" flipH="1">
            <a:off x="1851819" y="5128419"/>
            <a:ext cx="2754312" cy="1422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3" name="Content Placeholder 2"/>
          <p:cNvGraphicFramePr>
            <a:graphicFrameLocks noGrp="1"/>
          </p:cNvGraphicFramePr>
          <p:nvPr>
            <p:ph idx="1"/>
            <p:extLst>
              <p:ext uri="{D42A27DB-BD31-4B8C-83A1-F6EECF244321}">
                <p14:modId xmlns:p14="http://schemas.microsoft.com/office/powerpoint/2010/main" val="102333444"/>
              </p:ext>
            </p:extLst>
          </p:nvPr>
        </p:nvGraphicFramePr>
        <p:xfrm>
          <a:off x="1382713" y="2408238"/>
          <a:ext cx="7005637" cy="3048052"/>
        </p:xfrm>
        <a:graphic>
          <a:graphicData uri="http://schemas.openxmlformats.org/drawingml/2006/table">
            <a:tbl>
              <a:tblPr firstRow="1" bandRow="1">
                <a:tableStyleId>{D27102A9-8310-4765-A935-A1911B00CA55}</a:tableStyleId>
              </a:tblPr>
              <a:tblGrid>
                <a:gridCol w="3739175"/>
                <a:gridCol w="1633231"/>
                <a:gridCol w="1633231"/>
              </a:tblGrid>
              <a:tr h="914349">
                <a:tc>
                  <a:txBody>
                    <a:bodyPr/>
                    <a:lstStyle/>
                    <a:p>
                      <a:pPr algn="ctr"/>
                      <a:r>
                        <a:rPr lang="en-GB" sz="1800" dirty="0" smtClean="0">
                          <a:solidFill>
                            <a:schemeClr val="bg1">
                              <a:lumMod val="85000"/>
                              <a:lumOff val="15000"/>
                            </a:schemeClr>
                          </a:solidFill>
                        </a:rPr>
                        <a:t>Main Calls </a:t>
                      </a:r>
                      <a:r>
                        <a:rPr lang="en-GB" sz="2000" u="sng" dirty="0" smtClean="0">
                          <a:solidFill>
                            <a:schemeClr val="bg1">
                              <a:lumMod val="85000"/>
                              <a:lumOff val="15000"/>
                            </a:schemeClr>
                          </a:solidFill>
                        </a:rPr>
                        <a:t>2014</a:t>
                      </a:r>
                      <a:endParaRPr lang="en-GB" sz="2000" b="1" u="sng" dirty="0">
                        <a:solidFill>
                          <a:schemeClr val="bg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nchor="ctr"/>
                </a:tc>
                <a:tc>
                  <a:txBody>
                    <a:bodyPr/>
                    <a:lstStyle/>
                    <a:p>
                      <a:pPr algn="ctr"/>
                      <a:r>
                        <a:rPr lang="en-GB" sz="1800" dirty="0" smtClean="0">
                          <a:solidFill>
                            <a:schemeClr val="bg1">
                              <a:lumMod val="85000"/>
                              <a:lumOff val="15000"/>
                            </a:schemeClr>
                          </a:solidFill>
                        </a:rPr>
                        <a:t>Budget</a:t>
                      </a:r>
                    </a:p>
                    <a:p>
                      <a:pPr algn="ctr"/>
                      <a:r>
                        <a:rPr lang="en-GB" sz="1800" dirty="0" smtClean="0">
                          <a:solidFill>
                            <a:schemeClr val="bg1">
                              <a:lumMod val="85000"/>
                              <a:lumOff val="15000"/>
                            </a:schemeClr>
                          </a:solidFill>
                        </a:rPr>
                        <a:t>2014 </a:t>
                      </a:r>
                    </a:p>
                    <a:p>
                      <a:pPr algn="ctr"/>
                      <a:r>
                        <a:rPr lang="en-GB" sz="1800" dirty="0" smtClean="0">
                          <a:solidFill>
                            <a:schemeClr val="bg1">
                              <a:lumMod val="85000"/>
                              <a:lumOff val="15000"/>
                            </a:schemeClr>
                          </a:solidFill>
                        </a:rPr>
                        <a:t>(M€)</a:t>
                      </a:r>
                      <a:endParaRPr lang="en-GB" sz="1800" b="1" dirty="0">
                        <a:solidFill>
                          <a:schemeClr val="bg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en-GB" sz="1800" dirty="0" smtClean="0">
                          <a:solidFill>
                            <a:schemeClr val="bg1">
                              <a:lumMod val="85000"/>
                              <a:lumOff val="15000"/>
                            </a:schemeClr>
                          </a:solidFill>
                        </a:rPr>
                        <a:t>Number</a:t>
                      </a:r>
                      <a:r>
                        <a:rPr lang="en-GB" sz="1800" baseline="0" dirty="0" smtClean="0">
                          <a:solidFill>
                            <a:schemeClr val="bg1">
                              <a:lumMod val="85000"/>
                              <a:lumOff val="15000"/>
                            </a:schemeClr>
                          </a:solidFill>
                        </a:rPr>
                        <a:t> of</a:t>
                      </a:r>
                      <a:r>
                        <a:rPr lang="en-GB" sz="1800" dirty="0" smtClean="0">
                          <a:solidFill>
                            <a:schemeClr val="bg1">
                              <a:lumMod val="85000"/>
                              <a:lumOff val="15000"/>
                            </a:schemeClr>
                          </a:solidFill>
                        </a:rPr>
                        <a:t> Proposals received</a:t>
                      </a:r>
                      <a:endParaRPr lang="en-GB" sz="1800" b="1" dirty="0">
                        <a:solidFill>
                          <a:schemeClr val="bg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r>
              <a:tr h="426730">
                <a:tc>
                  <a:txBody>
                    <a:bodyPr/>
                    <a:lstStyle/>
                    <a:p>
                      <a:r>
                        <a:rPr lang="en-GB" sz="1800" dirty="0" smtClean="0">
                          <a:solidFill>
                            <a:schemeClr val="bg1">
                              <a:lumMod val="50000"/>
                              <a:lumOff val="50000"/>
                            </a:schemeClr>
                          </a:solidFill>
                        </a:rPr>
                        <a:t>Energy Efficiency</a:t>
                      </a:r>
                      <a:endParaRPr lang="en-GB" sz="1800" b="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dirty="0" smtClean="0">
                          <a:solidFill>
                            <a:schemeClr val="bg1">
                              <a:lumMod val="50000"/>
                              <a:lumOff val="50000"/>
                            </a:schemeClr>
                          </a:solidFill>
                        </a:rPr>
                        <a:t>98</a:t>
                      </a:r>
                      <a:endParaRPr lang="en-GB" sz="1800" b="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dirty="0" smtClean="0">
                          <a:solidFill>
                            <a:schemeClr val="bg1">
                              <a:lumMod val="50000"/>
                              <a:lumOff val="50000"/>
                            </a:schemeClr>
                          </a:solidFill>
                        </a:rPr>
                        <a:t>449</a:t>
                      </a:r>
                      <a:endParaRPr lang="en-GB" sz="1800" b="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r>
              <a:tr h="426730">
                <a:tc>
                  <a:txBody>
                    <a:bodyPr/>
                    <a:lstStyle/>
                    <a:p>
                      <a:r>
                        <a:rPr lang="en-GB" sz="1800" dirty="0" smtClean="0">
                          <a:solidFill>
                            <a:schemeClr val="bg1">
                              <a:lumMod val="50000"/>
                              <a:lumOff val="50000"/>
                            </a:schemeClr>
                          </a:solidFill>
                        </a:rPr>
                        <a:t>Smart Cities &amp; Communities</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dirty="0" smtClean="0">
                          <a:solidFill>
                            <a:schemeClr val="bg1">
                              <a:lumMod val="50000"/>
                              <a:lumOff val="50000"/>
                            </a:schemeClr>
                          </a:solidFill>
                        </a:rPr>
                        <a:t>92</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en-GB" sz="1800" dirty="0" smtClean="0">
                          <a:solidFill>
                            <a:schemeClr val="bg1">
                              <a:lumMod val="50000"/>
                              <a:lumOff val="50000"/>
                            </a:schemeClr>
                          </a:solidFill>
                        </a:rPr>
                        <a:t>34</a:t>
                      </a:r>
                      <a:endParaRPr lang="en-GB" sz="1800" dirty="0" smtClean="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r>
              <a:tr h="426730">
                <a:tc>
                  <a:txBody>
                    <a:bodyPr/>
                    <a:lstStyle/>
                    <a:p>
                      <a:r>
                        <a:rPr lang="en-GB" sz="1800" dirty="0" smtClean="0">
                          <a:solidFill>
                            <a:schemeClr val="bg1">
                              <a:lumMod val="50000"/>
                              <a:lumOff val="50000"/>
                            </a:schemeClr>
                          </a:solidFill>
                        </a:rPr>
                        <a:t>Low-Carbon Energy</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dirty="0" smtClean="0">
                          <a:solidFill>
                            <a:schemeClr val="bg1">
                              <a:lumMod val="50000"/>
                              <a:lumOff val="50000"/>
                            </a:schemeClr>
                          </a:solidFill>
                        </a:rPr>
                        <a:t>359</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en-GB" sz="1800" dirty="0" smtClean="0">
                          <a:solidFill>
                            <a:schemeClr val="bg1">
                              <a:lumMod val="50000"/>
                              <a:lumOff val="50000"/>
                            </a:schemeClr>
                          </a:solidFill>
                        </a:rPr>
                        <a:t>661</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r>
              <a:tr h="426730">
                <a:tc>
                  <a:txBody>
                    <a:bodyPr/>
                    <a:lstStyle/>
                    <a:p>
                      <a:r>
                        <a:rPr lang="en-GB" sz="1800" dirty="0" smtClean="0">
                          <a:solidFill>
                            <a:schemeClr val="bg1">
                              <a:lumMod val="50000"/>
                              <a:lumOff val="50000"/>
                            </a:schemeClr>
                          </a:solidFill>
                        </a:rPr>
                        <a:t>SME</a:t>
                      </a:r>
                      <a:r>
                        <a:rPr lang="en-GB" sz="1800" baseline="0" dirty="0" smtClean="0">
                          <a:solidFill>
                            <a:schemeClr val="bg1">
                              <a:lumMod val="50000"/>
                              <a:lumOff val="50000"/>
                            </a:schemeClr>
                          </a:solidFill>
                        </a:rPr>
                        <a:t> Instrument</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dirty="0" smtClean="0">
                          <a:solidFill>
                            <a:schemeClr val="bg1">
                              <a:lumMod val="50000"/>
                              <a:lumOff val="50000"/>
                            </a:schemeClr>
                          </a:solidFill>
                        </a:rPr>
                        <a:t>34</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dirty="0" smtClean="0">
                          <a:solidFill>
                            <a:schemeClr val="bg1">
                              <a:lumMod val="50000"/>
                              <a:lumOff val="50000"/>
                            </a:schemeClr>
                          </a:solidFill>
                        </a:rPr>
                        <a:t>873</a:t>
                      </a:r>
                      <a:endParaRPr lang="en-GB" sz="1800" dirty="0">
                        <a:solidFill>
                          <a:schemeClr val="bg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r>
              <a:tr h="426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b="1" dirty="0" smtClean="0">
                          <a:solidFill>
                            <a:schemeClr val="bg1"/>
                          </a:solidFill>
                        </a:rPr>
                        <a:t>Total:</a:t>
                      </a:r>
                      <a:endParaRPr lang="en-GB"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b="1" dirty="0" smtClean="0">
                          <a:solidFill>
                            <a:schemeClr val="bg1"/>
                          </a:solidFill>
                        </a:rPr>
                        <a:t>583 M€</a:t>
                      </a:r>
                      <a:endParaRPr lang="en-GB"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c>
                  <a:txBody>
                    <a:bodyPr/>
                    <a:lstStyle/>
                    <a:p>
                      <a:pPr algn="ctr"/>
                      <a:r>
                        <a:rPr lang="fr-BE" sz="1800" b="1" dirty="0" smtClean="0">
                          <a:solidFill>
                            <a:schemeClr val="bg1"/>
                          </a:solidFill>
                        </a:rPr>
                        <a:t>2017 </a:t>
                      </a:r>
                      <a:r>
                        <a:rPr lang="fr-BE" sz="1800" b="1" dirty="0" err="1" smtClean="0">
                          <a:solidFill>
                            <a:schemeClr val="bg1"/>
                          </a:solidFill>
                        </a:rPr>
                        <a:t>prop</a:t>
                      </a:r>
                      <a:r>
                        <a:rPr lang="fr-BE" sz="1800" b="1" dirty="0" smtClean="0">
                          <a:solidFill>
                            <a:schemeClr val="bg1"/>
                          </a:solidFill>
                        </a:rPr>
                        <a:t>.</a:t>
                      </a:r>
                      <a:endParaRPr lang="en-GB"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1" marB="45721"/>
                </a:tc>
              </a:tr>
            </a:tbl>
          </a:graphicData>
        </a:graphic>
      </p:graphicFrame>
      <p:graphicFrame>
        <p:nvGraphicFramePr>
          <p:cNvPr id="2" name="Table 1"/>
          <p:cNvGraphicFramePr>
            <a:graphicFrameLocks noGrp="1"/>
          </p:cNvGraphicFramePr>
          <p:nvPr/>
        </p:nvGraphicFramePr>
        <p:xfrm>
          <a:off x="1382713" y="1760538"/>
          <a:ext cx="7005637" cy="398462"/>
        </p:xfrm>
        <a:graphic>
          <a:graphicData uri="http://schemas.openxmlformats.org/drawingml/2006/table">
            <a:tbl>
              <a:tblPr/>
              <a:tblGrid>
                <a:gridCol w="7005637"/>
              </a:tblGrid>
              <a:tr h="39846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2000" b="1" i="0" u="none" strike="noStrike" cap="none" normalizeH="0" baseline="0" dirty="0" smtClean="0">
                          <a:ln>
                            <a:noFill/>
                          </a:ln>
                          <a:solidFill>
                            <a:schemeClr val="tx1"/>
                          </a:solidFill>
                          <a:effectLst/>
                          <a:latin typeface="Verdana" pitchFamily="32" charset="0"/>
                        </a:rPr>
                        <a:t>3. Secure, clean and efficient energy</a:t>
                      </a:r>
                    </a:p>
                  </a:txBody>
                  <a:tcPr marL="90009" marR="90009" marT="46807" marB="46807"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79646"/>
                    </a:solidFill>
                  </a:tcPr>
                </a:tc>
              </a:tr>
            </a:tbl>
          </a:graphicData>
        </a:graphic>
      </p:graphicFrame>
      <p:sp>
        <p:nvSpPr>
          <p:cNvPr id="10269" name="Rectangle 8"/>
          <p:cNvSpPr>
            <a:spLocks noChangeArrowheads="1"/>
          </p:cNvSpPr>
          <p:nvPr/>
        </p:nvSpPr>
        <p:spPr bwMode="auto">
          <a:xfrm>
            <a:off x="817563" y="1628775"/>
            <a:ext cx="287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en-US" sz="4000">
                <a:solidFill>
                  <a:schemeClr val="tx2"/>
                </a:solidFill>
                <a:latin typeface="Verdana" pitchFamily="34" charset="0"/>
                <a:sym typeface="Wingdings" pitchFamily="2" charset="2"/>
              </a:rPr>
              <a:t></a:t>
            </a:r>
            <a:endParaRPr lang="en-GB" altLang="en-US" sz="4000">
              <a:solidFill>
                <a:schemeClr val="tx2"/>
              </a:solidFill>
              <a:latin typeface="Verdana" pitchFamily="34" charset="0"/>
            </a:endParaRPr>
          </a:p>
        </p:txBody>
      </p:sp>
      <p:sp>
        <p:nvSpPr>
          <p:cNvPr id="10271" name="TextBox 4"/>
          <p:cNvSpPr txBox="1">
            <a:spLocks noChangeArrowheads="1"/>
          </p:cNvSpPr>
          <p:nvPr/>
        </p:nvSpPr>
        <p:spPr bwMode="auto">
          <a:xfrm>
            <a:off x="3228975" y="5799138"/>
            <a:ext cx="337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en-US" sz="1800" b="1">
                <a:latin typeface="Verdana" pitchFamily="34" charset="0"/>
              </a:rPr>
              <a:t>A low success rate (9%)</a:t>
            </a:r>
            <a:endParaRPr lang="en-GB" altLang="en-US" sz="1800" b="1">
              <a:latin typeface="Verdana" pitchFamily="34" charset="0"/>
            </a:endParaRPr>
          </a:p>
        </p:txBody>
      </p:sp>
    </p:spTree>
    <p:extLst>
      <p:ext uri="{BB962C8B-B14F-4D97-AF65-F5344CB8AC3E}">
        <p14:creationId xmlns:p14="http://schemas.microsoft.com/office/powerpoint/2010/main" val="26282706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0200" y="6092825"/>
            <a:ext cx="792163"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27D0441-3C83-482B-9CD2-BB5032476235}" type="slidenum">
              <a:rPr lang="en-GB" altLang="en-US" sz="1200" smtClean="0">
                <a:latin typeface="Verdana" pitchFamily="34" charset="0"/>
              </a:rPr>
              <a:pPr eaLnBrk="1" hangingPunct="1">
                <a:spcBef>
                  <a:spcPct val="0"/>
                </a:spcBef>
                <a:buFontTx/>
                <a:buNone/>
              </a:pPr>
              <a:t>17</a:t>
            </a:fld>
            <a:endParaRPr lang="en-GB" altLang="en-US" sz="1200" smtClean="0">
              <a:latin typeface="Verdana" pitchFamily="34" charset="0"/>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63663"/>
            <a:ext cx="7586662"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1906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Curved Connector 23"/>
          <p:cNvCxnSpPr>
            <a:cxnSpLocks noChangeShapeType="1"/>
          </p:cNvCxnSpPr>
          <p:nvPr/>
        </p:nvCxnSpPr>
        <p:spPr bwMode="auto">
          <a:xfrm rot="16200000" flipH="1">
            <a:off x="2420938" y="4283075"/>
            <a:ext cx="0" cy="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3315" name="Curved Connector 26"/>
          <p:cNvCxnSpPr>
            <a:cxnSpLocks noChangeShapeType="1"/>
          </p:cNvCxnSpPr>
          <p:nvPr/>
        </p:nvCxnSpPr>
        <p:spPr bwMode="auto">
          <a:xfrm rot="16200000" flipH="1">
            <a:off x="1851819" y="5128419"/>
            <a:ext cx="2754312" cy="1422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3" name="Content Placeholder 2"/>
          <p:cNvGraphicFramePr>
            <a:graphicFrameLocks noGrp="1"/>
          </p:cNvGraphicFramePr>
          <p:nvPr>
            <p:ph idx="1"/>
            <p:extLst>
              <p:ext uri="{D42A27DB-BD31-4B8C-83A1-F6EECF244321}">
                <p14:modId xmlns:p14="http://schemas.microsoft.com/office/powerpoint/2010/main" val="3230748792"/>
              </p:ext>
            </p:extLst>
          </p:nvPr>
        </p:nvGraphicFramePr>
        <p:xfrm>
          <a:off x="1382713" y="2408238"/>
          <a:ext cx="7005637" cy="3262311"/>
        </p:xfrm>
        <a:graphic>
          <a:graphicData uri="http://schemas.openxmlformats.org/drawingml/2006/table">
            <a:tbl>
              <a:tblPr firstRow="1" bandRow="1">
                <a:tableStyleId>{D27102A9-8310-4765-A935-A1911B00CA55}</a:tableStyleId>
              </a:tblPr>
              <a:tblGrid>
                <a:gridCol w="4875899"/>
                <a:gridCol w="2129738"/>
              </a:tblGrid>
              <a:tr h="426871">
                <a:tc>
                  <a:txBody>
                    <a:bodyPr/>
                    <a:lstStyle/>
                    <a:p>
                      <a:r>
                        <a:rPr lang="en-GB" sz="2000" dirty="0" smtClean="0">
                          <a:solidFill>
                            <a:schemeClr val="bg1">
                              <a:lumMod val="65000"/>
                              <a:lumOff val="35000"/>
                            </a:schemeClr>
                          </a:solidFill>
                        </a:rPr>
                        <a:t>Calls </a:t>
                      </a:r>
                      <a:r>
                        <a:rPr lang="en-GB" sz="2000" u="sng" dirty="0" smtClean="0">
                          <a:solidFill>
                            <a:schemeClr val="bg1">
                              <a:lumMod val="65000"/>
                              <a:lumOff val="35000"/>
                            </a:schemeClr>
                          </a:solidFill>
                        </a:rPr>
                        <a:t>2015</a:t>
                      </a:r>
                      <a:endParaRPr lang="en-GB" sz="2000" b="1" u="sng"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algn="ctr"/>
                      <a:r>
                        <a:rPr lang="en-GB" sz="2000" dirty="0" smtClean="0">
                          <a:solidFill>
                            <a:schemeClr val="bg1">
                              <a:lumMod val="65000"/>
                              <a:lumOff val="35000"/>
                            </a:schemeClr>
                          </a:solidFill>
                        </a:rPr>
                        <a:t>Budget (M€)</a:t>
                      </a:r>
                      <a:endParaRPr lang="en-GB" sz="2000" b="1"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r h="426871">
                <a:tc>
                  <a:txBody>
                    <a:bodyPr/>
                    <a:lstStyle/>
                    <a:p>
                      <a:r>
                        <a:rPr lang="en-GB" sz="2000" dirty="0" smtClean="0">
                          <a:solidFill>
                            <a:schemeClr val="bg1">
                              <a:lumMod val="65000"/>
                              <a:lumOff val="35000"/>
                            </a:schemeClr>
                          </a:solidFill>
                        </a:rPr>
                        <a:t>Energy Efficiency</a:t>
                      </a:r>
                      <a:endParaRPr lang="en-GB" sz="2000" b="1"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algn="ctr"/>
                      <a:r>
                        <a:rPr lang="fr-BE" sz="2000" dirty="0" smtClean="0">
                          <a:solidFill>
                            <a:schemeClr val="bg1">
                              <a:lumMod val="65000"/>
                              <a:lumOff val="35000"/>
                            </a:schemeClr>
                          </a:solidFill>
                        </a:rPr>
                        <a:t>101</a:t>
                      </a:r>
                      <a:endParaRPr lang="en-GB" sz="2000" b="1"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r h="426871">
                <a:tc>
                  <a:txBody>
                    <a:bodyPr/>
                    <a:lstStyle/>
                    <a:p>
                      <a:r>
                        <a:rPr lang="en-GB" sz="2000" dirty="0" smtClean="0">
                          <a:solidFill>
                            <a:schemeClr val="bg1">
                              <a:lumMod val="65000"/>
                              <a:lumOff val="35000"/>
                            </a:schemeClr>
                          </a:solidFill>
                        </a:rPr>
                        <a:t>Smart Cities &amp; Communities</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algn="ctr"/>
                      <a:r>
                        <a:rPr lang="en-GB" sz="2000" dirty="0" smtClean="0">
                          <a:solidFill>
                            <a:schemeClr val="bg1">
                              <a:lumMod val="65000"/>
                              <a:lumOff val="35000"/>
                            </a:schemeClr>
                          </a:solidFill>
                        </a:rPr>
                        <a:t>107</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r h="426871">
                <a:tc>
                  <a:txBody>
                    <a:bodyPr/>
                    <a:lstStyle/>
                    <a:p>
                      <a:r>
                        <a:rPr lang="en-GB" sz="2000" dirty="0" smtClean="0">
                          <a:solidFill>
                            <a:schemeClr val="bg1">
                              <a:lumMod val="65000"/>
                              <a:lumOff val="35000"/>
                            </a:schemeClr>
                          </a:solidFill>
                        </a:rPr>
                        <a:t>Low-Carbon Energy</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algn="ctr"/>
                      <a:r>
                        <a:rPr lang="en-GB" sz="2000" dirty="0" smtClean="0">
                          <a:solidFill>
                            <a:schemeClr val="bg1">
                              <a:lumMod val="65000"/>
                              <a:lumOff val="35000"/>
                            </a:schemeClr>
                          </a:solidFill>
                        </a:rPr>
                        <a:t>377</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r h="426871">
                <a:tc>
                  <a:txBody>
                    <a:bodyPr/>
                    <a:lstStyle/>
                    <a:p>
                      <a:r>
                        <a:rPr lang="en-GB" sz="2000" dirty="0" smtClean="0">
                          <a:solidFill>
                            <a:schemeClr val="bg1">
                              <a:lumMod val="65000"/>
                              <a:lumOff val="35000"/>
                            </a:schemeClr>
                          </a:solidFill>
                        </a:rPr>
                        <a:t>SME</a:t>
                      </a:r>
                      <a:r>
                        <a:rPr lang="en-GB" sz="2000" baseline="0" dirty="0" smtClean="0">
                          <a:solidFill>
                            <a:schemeClr val="bg1">
                              <a:lumMod val="65000"/>
                              <a:lumOff val="35000"/>
                            </a:schemeClr>
                          </a:solidFill>
                        </a:rPr>
                        <a:t> Instrument</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algn="ctr"/>
                      <a:r>
                        <a:rPr lang="fr-BE" sz="2000" dirty="0" smtClean="0">
                          <a:solidFill>
                            <a:schemeClr val="bg1">
                              <a:lumMod val="65000"/>
                              <a:lumOff val="35000"/>
                            </a:schemeClr>
                          </a:solidFill>
                        </a:rPr>
                        <a:t>35</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r h="426871">
                <a:tc>
                  <a:txBody>
                    <a:bodyPr/>
                    <a:lstStyle/>
                    <a:p>
                      <a:r>
                        <a:rPr lang="fr-BE" sz="2000" dirty="0" err="1" smtClean="0">
                          <a:solidFill>
                            <a:schemeClr val="bg1">
                              <a:lumMod val="65000"/>
                              <a:lumOff val="35000"/>
                            </a:schemeClr>
                          </a:solidFill>
                        </a:rPr>
                        <a:t>Fast</a:t>
                      </a:r>
                      <a:r>
                        <a:rPr lang="fr-BE" sz="2000" baseline="0" dirty="0" smtClean="0">
                          <a:solidFill>
                            <a:schemeClr val="bg1">
                              <a:lumMod val="65000"/>
                              <a:lumOff val="35000"/>
                            </a:schemeClr>
                          </a:solidFill>
                        </a:rPr>
                        <a:t> </a:t>
                      </a:r>
                      <a:r>
                        <a:rPr lang="fr-BE" sz="2000" baseline="0" dirty="0" err="1" smtClean="0">
                          <a:solidFill>
                            <a:schemeClr val="bg1">
                              <a:lumMod val="65000"/>
                              <a:lumOff val="35000"/>
                            </a:schemeClr>
                          </a:solidFill>
                        </a:rPr>
                        <a:t>Track</a:t>
                      </a:r>
                      <a:r>
                        <a:rPr lang="fr-BE" sz="2000" baseline="0" dirty="0" smtClean="0">
                          <a:solidFill>
                            <a:schemeClr val="bg1">
                              <a:lumMod val="65000"/>
                              <a:lumOff val="35000"/>
                            </a:schemeClr>
                          </a:solidFill>
                        </a:rPr>
                        <a:t> to Innovation</a:t>
                      </a:r>
                      <a:endParaRPr lang="en-GB" sz="200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algn="ctr"/>
                      <a:r>
                        <a:rPr lang="en-GB" sz="2000" dirty="0" smtClean="0">
                          <a:solidFill>
                            <a:schemeClr val="bg1">
                              <a:lumMod val="65000"/>
                              <a:lumOff val="35000"/>
                            </a:schemeClr>
                          </a:solidFill>
                        </a:rPr>
                        <a:t>14</a:t>
                      </a:r>
                      <a:endParaRPr lang="en-GB" sz="2000" i="0" dirty="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r h="701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lumMod val="65000"/>
                              <a:lumOff val="35000"/>
                            </a:schemeClr>
                          </a:solidFill>
                        </a:rPr>
                        <a:t>Other actions (e.g. Concerted Actions;</a:t>
                      </a:r>
                      <a:r>
                        <a:rPr lang="en-GB" sz="2000" baseline="0" dirty="0" smtClean="0">
                          <a:solidFill>
                            <a:schemeClr val="bg1">
                              <a:lumMod val="65000"/>
                              <a:lumOff val="35000"/>
                            </a:schemeClr>
                          </a:solidFill>
                        </a:rPr>
                        <a:t> </a:t>
                      </a:r>
                      <a:r>
                        <a:rPr lang="en-GB" sz="2000" dirty="0" smtClean="0">
                          <a:solidFill>
                            <a:schemeClr val="bg1">
                              <a:lumMod val="65000"/>
                              <a:lumOff val="35000"/>
                            </a:schemeClr>
                          </a:solidFill>
                        </a:rPr>
                        <a:t>tenders)</a:t>
                      </a:r>
                      <a:endParaRPr lang="en-GB" sz="2000" i="1" dirty="0" smtClean="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lumMod val="65000"/>
                              <a:lumOff val="35000"/>
                            </a:schemeClr>
                          </a:solidFill>
                        </a:rPr>
                        <a:t>58</a:t>
                      </a:r>
                      <a:endParaRPr lang="en-GB" sz="2000" i="1" dirty="0" smtClean="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36" marB="45736"/>
                </a:tc>
              </a:tr>
            </a:tbl>
          </a:graphicData>
        </a:graphic>
      </p:graphicFrame>
      <p:pic>
        <p:nvPicPr>
          <p:cNvPr id="13331"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429000"/>
            <a:ext cx="12001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8" name="Table 7"/>
          <p:cNvGraphicFramePr>
            <a:graphicFrameLocks noGrp="1"/>
          </p:cNvGraphicFramePr>
          <p:nvPr/>
        </p:nvGraphicFramePr>
        <p:xfrm>
          <a:off x="1382713" y="1760538"/>
          <a:ext cx="7005637" cy="398462"/>
        </p:xfrm>
        <a:graphic>
          <a:graphicData uri="http://schemas.openxmlformats.org/drawingml/2006/table">
            <a:tbl>
              <a:tblPr/>
              <a:tblGrid>
                <a:gridCol w="7005637"/>
              </a:tblGrid>
              <a:tr h="39846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2000" b="1" i="0" u="none" strike="noStrike" cap="none" normalizeH="0" baseline="0" dirty="0" smtClean="0">
                          <a:ln>
                            <a:noFill/>
                          </a:ln>
                          <a:solidFill>
                            <a:schemeClr val="tx1"/>
                          </a:solidFill>
                          <a:effectLst/>
                          <a:latin typeface="Verdana" pitchFamily="32" charset="0"/>
                        </a:rPr>
                        <a:t>3. Secure, clean and efficient energy</a:t>
                      </a:r>
                    </a:p>
                  </a:txBody>
                  <a:tcPr marL="90009" marR="90009" marT="46807" marB="46807"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79646"/>
                    </a:solidFill>
                  </a:tcPr>
                </a:tc>
              </a:tr>
            </a:tbl>
          </a:graphicData>
        </a:graphic>
      </p:graphicFrame>
      <p:sp>
        <p:nvSpPr>
          <p:cNvPr id="13338" name="Rectangle 8"/>
          <p:cNvSpPr>
            <a:spLocks noChangeArrowheads="1"/>
          </p:cNvSpPr>
          <p:nvPr/>
        </p:nvSpPr>
        <p:spPr bwMode="auto">
          <a:xfrm>
            <a:off x="817563" y="1628775"/>
            <a:ext cx="287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en-US" sz="4000">
                <a:solidFill>
                  <a:schemeClr val="tx2"/>
                </a:solidFill>
                <a:latin typeface="Verdana" pitchFamily="34" charset="0"/>
                <a:sym typeface="Wingdings" pitchFamily="2" charset="2"/>
              </a:rPr>
              <a:t></a:t>
            </a:r>
            <a:endParaRPr lang="en-GB" altLang="en-US" sz="4000">
              <a:solidFill>
                <a:schemeClr val="tx2"/>
              </a:solidFill>
              <a:latin typeface="Verdana" pitchFamily="34" charset="0"/>
            </a:endParaRPr>
          </a:p>
        </p:txBody>
      </p:sp>
    </p:spTree>
    <p:extLst>
      <p:ext uri="{BB962C8B-B14F-4D97-AF65-F5344CB8AC3E}">
        <p14:creationId xmlns:p14="http://schemas.microsoft.com/office/powerpoint/2010/main" val="4908271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p:cNvGraphicFramePr>
            <a:graphicFrameLocks noGrp="1"/>
          </p:cNvGraphicFramePr>
          <p:nvPr>
            <p:ph idx="1"/>
            <p:extLst>
              <p:ext uri="{D42A27DB-BD31-4B8C-83A1-F6EECF244321}">
                <p14:modId xmlns:p14="http://schemas.microsoft.com/office/powerpoint/2010/main" val="1397339174"/>
              </p:ext>
            </p:extLst>
          </p:nvPr>
        </p:nvGraphicFramePr>
        <p:xfrm>
          <a:off x="1382713" y="2408238"/>
          <a:ext cx="7005637" cy="854076"/>
        </p:xfrm>
        <a:graphic>
          <a:graphicData uri="http://schemas.openxmlformats.org/drawingml/2006/table">
            <a:tbl>
              <a:tblPr firstRow="1" bandRow="1">
                <a:tableStyleId>{D27102A9-8310-4765-A935-A1911B00CA55}</a:tableStyleId>
              </a:tblPr>
              <a:tblGrid>
                <a:gridCol w="4875899"/>
                <a:gridCol w="2129738"/>
              </a:tblGrid>
              <a:tr h="427038">
                <a:tc>
                  <a:txBody>
                    <a:bodyPr/>
                    <a:lstStyle/>
                    <a:p>
                      <a:r>
                        <a:rPr lang="en-GB" sz="2000" dirty="0" smtClean="0">
                          <a:solidFill>
                            <a:schemeClr val="bg1">
                              <a:lumMod val="75000"/>
                              <a:lumOff val="25000"/>
                            </a:schemeClr>
                          </a:solidFill>
                        </a:rPr>
                        <a:t>Call 2015</a:t>
                      </a:r>
                      <a:endParaRPr lang="en-GB" sz="2000" b="1" dirty="0">
                        <a:solidFill>
                          <a:schemeClr val="bg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T="45754" marB="45754"/>
                </a:tc>
                <a:tc>
                  <a:txBody>
                    <a:bodyPr/>
                    <a:lstStyle/>
                    <a:p>
                      <a:pPr algn="ctr"/>
                      <a:r>
                        <a:rPr lang="en-GB" sz="2000" dirty="0" smtClean="0">
                          <a:solidFill>
                            <a:schemeClr val="bg1">
                              <a:lumMod val="75000"/>
                              <a:lumOff val="25000"/>
                            </a:schemeClr>
                          </a:solidFill>
                        </a:rPr>
                        <a:t>Budget (M€)</a:t>
                      </a:r>
                      <a:endParaRPr lang="en-GB" sz="2000" b="1" dirty="0">
                        <a:solidFill>
                          <a:schemeClr val="bg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T="45754" marB="45754"/>
                </a:tc>
              </a:tr>
              <a:tr h="427038">
                <a:tc>
                  <a:txBody>
                    <a:bodyPr/>
                    <a:lstStyle/>
                    <a:p>
                      <a:r>
                        <a:rPr lang="en-GB" sz="2000" dirty="0" smtClean="0">
                          <a:solidFill>
                            <a:schemeClr val="bg1">
                              <a:lumMod val="75000"/>
                              <a:lumOff val="25000"/>
                            </a:schemeClr>
                          </a:solidFill>
                        </a:rPr>
                        <a:t>Energy Efficiency</a:t>
                      </a:r>
                      <a:endParaRPr lang="en-GB" sz="2000" b="1" dirty="0">
                        <a:solidFill>
                          <a:schemeClr val="bg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T="45754" marB="45754"/>
                </a:tc>
                <a:tc>
                  <a:txBody>
                    <a:bodyPr/>
                    <a:lstStyle/>
                    <a:p>
                      <a:pPr algn="ctr"/>
                      <a:r>
                        <a:rPr lang="fr-BE" sz="2000" dirty="0" smtClean="0">
                          <a:solidFill>
                            <a:schemeClr val="bg1">
                              <a:lumMod val="75000"/>
                              <a:lumOff val="25000"/>
                            </a:schemeClr>
                          </a:solidFill>
                        </a:rPr>
                        <a:t>101</a:t>
                      </a:r>
                      <a:endParaRPr lang="en-GB" sz="2000" b="1" dirty="0">
                        <a:solidFill>
                          <a:schemeClr val="bg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T="45754" marB="45754"/>
                </a:tc>
              </a:tr>
            </a:tbl>
          </a:graphicData>
        </a:graphic>
      </p:graphicFrame>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36938"/>
            <a:ext cx="12096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4576763"/>
            <a:ext cx="12382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4186238"/>
            <a:ext cx="11715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3551238"/>
            <a:ext cx="936625" cy="114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txBox="1">
            <a:spLocks/>
          </p:cNvSpPr>
          <p:nvPr/>
        </p:nvSpPr>
        <p:spPr bwMode="auto">
          <a:xfrm>
            <a:off x="-34925" y="4751388"/>
            <a:ext cx="25558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2000" b="1">
                <a:solidFill>
                  <a:srgbClr val="0F5494"/>
                </a:solidFill>
                <a:latin typeface="Verdana" pitchFamily="34" charset="0"/>
                <a:ea typeface="Verdana" pitchFamily="34" charset="0"/>
                <a:cs typeface="Verdana" pitchFamily="34" charset="0"/>
              </a:rPr>
              <a:t>Buildings &amp; Consumers</a:t>
            </a:r>
            <a:endParaRPr lang="fr-BE" altLang="en-US" sz="2000">
              <a:solidFill>
                <a:srgbClr val="0F5494"/>
              </a:solidFill>
              <a:latin typeface="Verdana" pitchFamily="34" charset="0"/>
              <a:ea typeface="Verdana" pitchFamily="34" charset="0"/>
              <a:cs typeface="Verdana" pitchFamily="34" charset="0"/>
            </a:endParaRPr>
          </a:p>
        </p:txBody>
      </p:sp>
      <p:sp>
        <p:nvSpPr>
          <p:cNvPr id="17" name="Title 1"/>
          <p:cNvSpPr txBox="1">
            <a:spLocks/>
          </p:cNvSpPr>
          <p:nvPr/>
        </p:nvSpPr>
        <p:spPr bwMode="auto">
          <a:xfrm>
            <a:off x="2016125" y="5729288"/>
            <a:ext cx="25558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2000" b="1">
                <a:solidFill>
                  <a:srgbClr val="0F5494"/>
                </a:solidFill>
                <a:latin typeface="Verdana" pitchFamily="34" charset="0"/>
                <a:ea typeface="Verdana" pitchFamily="34" charset="0"/>
                <a:cs typeface="Verdana" pitchFamily="34" charset="0"/>
              </a:rPr>
              <a:t>Heating &amp; Cooling</a:t>
            </a:r>
            <a:endParaRPr lang="fr-BE" altLang="en-US" sz="2000">
              <a:solidFill>
                <a:srgbClr val="0F5494"/>
              </a:solidFill>
              <a:latin typeface="Verdana" pitchFamily="34" charset="0"/>
              <a:ea typeface="Verdana" pitchFamily="34" charset="0"/>
              <a:cs typeface="Verdana" pitchFamily="34" charset="0"/>
            </a:endParaRPr>
          </a:p>
        </p:txBody>
      </p:sp>
      <p:sp>
        <p:nvSpPr>
          <p:cNvPr id="18" name="Title 1"/>
          <p:cNvSpPr txBox="1">
            <a:spLocks/>
          </p:cNvSpPr>
          <p:nvPr/>
        </p:nvSpPr>
        <p:spPr bwMode="auto">
          <a:xfrm>
            <a:off x="4478338" y="5729288"/>
            <a:ext cx="25558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2000" b="1">
                <a:solidFill>
                  <a:srgbClr val="0F5494"/>
                </a:solidFill>
                <a:latin typeface="Verdana" pitchFamily="34" charset="0"/>
                <a:ea typeface="Verdana" pitchFamily="34" charset="0"/>
                <a:cs typeface="Verdana" pitchFamily="34" charset="0"/>
              </a:rPr>
              <a:t>Industry &amp; Products</a:t>
            </a:r>
            <a:endParaRPr lang="fr-BE" altLang="en-US" sz="2000">
              <a:solidFill>
                <a:srgbClr val="0F5494"/>
              </a:solidFill>
              <a:latin typeface="Verdana" pitchFamily="34" charset="0"/>
              <a:ea typeface="Verdana" pitchFamily="34" charset="0"/>
              <a:cs typeface="Verdana" pitchFamily="34" charset="0"/>
            </a:endParaRPr>
          </a:p>
        </p:txBody>
      </p:sp>
      <p:sp>
        <p:nvSpPr>
          <p:cNvPr id="19" name="Title 1"/>
          <p:cNvSpPr txBox="1">
            <a:spLocks/>
          </p:cNvSpPr>
          <p:nvPr/>
        </p:nvSpPr>
        <p:spPr bwMode="auto">
          <a:xfrm>
            <a:off x="6696075" y="4865688"/>
            <a:ext cx="25558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2000" b="1">
                <a:solidFill>
                  <a:srgbClr val="0F5494"/>
                </a:solidFill>
                <a:latin typeface="Verdana" pitchFamily="34" charset="0"/>
                <a:ea typeface="Verdana" pitchFamily="34" charset="0"/>
                <a:cs typeface="Verdana" pitchFamily="34" charset="0"/>
              </a:rPr>
              <a:t>Finance for Sustainable Energy</a:t>
            </a:r>
            <a:endParaRPr lang="fr-BE" altLang="en-US" sz="2000">
              <a:solidFill>
                <a:srgbClr val="0F5494"/>
              </a:solidFill>
              <a:latin typeface="Verdana" pitchFamily="34" charset="0"/>
              <a:ea typeface="Verdana" pitchFamily="34" charset="0"/>
              <a:cs typeface="Verdana" pitchFamily="34" charset="0"/>
            </a:endParaRPr>
          </a:p>
        </p:txBody>
      </p:sp>
      <p:sp>
        <p:nvSpPr>
          <p:cNvPr id="3" name="Rectangle 2"/>
          <p:cNvSpPr>
            <a:spLocks noChangeArrowheads="1"/>
          </p:cNvSpPr>
          <p:nvPr/>
        </p:nvSpPr>
        <p:spPr bwMode="auto">
          <a:xfrm>
            <a:off x="3348038" y="3500438"/>
            <a:ext cx="238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a:latin typeface="Verdana" pitchFamily="34" charset="0"/>
                <a:ea typeface="Verdana" pitchFamily="34" charset="0"/>
                <a:cs typeface="Verdana" pitchFamily="34" charset="0"/>
              </a:rPr>
              <a:t>Funding areas?</a:t>
            </a:r>
          </a:p>
        </p:txBody>
      </p:sp>
      <p:graphicFrame>
        <p:nvGraphicFramePr>
          <p:cNvPr id="14" name="Table 13"/>
          <p:cNvGraphicFramePr>
            <a:graphicFrameLocks noGrp="1"/>
          </p:cNvGraphicFramePr>
          <p:nvPr/>
        </p:nvGraphicFramePr>
        <p:xfrm>
          <a:off x="1382713" y="1760538"/>
          <a:ext cx="7005637" cy="398462"/>
        </p:xfrm>
        <a:graphic>
          <a:graphicData uri="http://schemas.openxmlformats.org/drawingml/2006/table">
            <a:tbl>
              <a:tblPr/>
              <a:tblGrid>
                <a:gridCol w="7005637"/>
              </a:tblGrid>
              <a:tr h="398462">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2000" b="1" i="0" u="none" strike="noStrike" cap="none" normalizeH="0" baseline="0" dirty="0" smtClean="0">
                          <a:ln>
                            <a:noFill/>
                          </a:ln>
                          <a:solidFill>
                            <a:schemeClr val="tx1"/>
                          </a:solidFill>
                          <a:effectLst/>
                          <a:latin typeface="Verdana" pitchFamily="32" charset="0"/>
                        </a:rPr>
                        <a:t>3. Secure, clean and efficient energy</a:t>
                      </a:r>
                    </a:p>
                  </a:txBody>
                  <a:tcPr marL="90009" marR="90009" marT="46807" marB="46807"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79646"/>
                    </a:solidFill>
                  </a:tcPr>
                </a:tc>
              </a:tr>
            </a:tbl>
          </a:graphicData>
        </a:graphic>
      </p:graphicFrame>
      <p:sp>
        <p:nvSpPr>
          <p:cNvPr id="14358" name="Rectangle 19"/>
          <p:cNvSpPr>
            <a:spLocks noChangeArrowheads="1"/>
          </p:cNvSpPr>
          <p:nvPr/>
        </p:nvSpPr>
        <p:spPr bwMode="auto">
          <a:xfrm>
            <a:off x="817563" y="1628775"/>
            <a:ext cx="287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en-US" sz="4000">
                <a:solidFill>
                  <a:schemeClr val="tx2"/>
                </a:solidFill>
                <a:latin typeface="Verdana" pitchFamily="34" charset="0"/>
                <a:sym typeface="Wingdings" pitchFamily="2" charset="2"/>
              </a:rPr>
              <a:t></a:t>
            </a:r>
            <a:endParaRPr lang="en-GB" altLang="en-US" sz="4000">
              <a:solidFill>
                <a:schemeClr val="tx2"/>
              </a:solidFill>
              <a:latin typeface="Verdana" pitchFamily="34" charset="0"/>
            </a:endParaRPr>
          </a:p>
        </p:txBody>
      </p:sp>
    </p:spTree>
    <p:extLst>
      <p:ext uri="{BB962C8B-B14F-4D97-AF65-F5344CB8AC3E}">
        <p14:creationId xmlns:p14="http://schemas.microsoft.com/office/powerpoint/2010/main" val="33429244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chemeClr val="bg1">
                    <a:lumMod val="85000"/>
                    <a:lumOff val="15000"/>
                  </a:schemeClr>
                </a:solidFill>
              </a:rPr>
              <a:t>History</a:t>
            </a:r>
            <a:r>
              <a:rPr lang="sk-SK" dirty="0" smtClean="0">
                <a:solidFill>
                  <a:schemeClr val="bg1">
                    <a:lumMod val="85000"/>
                    <a:lumOff val="15000"/>
                  </a:schemeClr>
                </a:solidFill>
              </a:rPr>
              <a:t> </a:t>
            </a:r>
            <a:r>
              <a:rPr lang="sk-SK" dirty="0" err="1" smtClean="0">
                <a:solidFill>
                  <a:schemeClr val="bg1">
                    <a:lumMod val="85000"/>
                    <a:lumOff val="15000"/>
                  </a:schemeClr>
                </a:solidFill>
              </a:rPr>
              <a:t>of</a:t>
            </a:r>
            <a:r>
              <a:rPr lang="sk-SK" dirty="0" smtClean="0">
                <a:solidFill>
                  <a:schemeClr val="bg1">
                    <a:lumMod val="85000"/>
                    <a:lumOff val="15000"/>
                  </a:schemeClr>
                </a:solidFill>
              </a:rPr>
              <a:t> EE</a:t>
            </a:r>
            <a:endParaRPr lang="sk-SK" dirty="0">
              <a:solidFill>
                <a:schemeClr val="bg1">
                  <a:lumMod val="85000"/>
                  <a:lumOff val="15000"/>
                </a:schemeClr>
              </a:solidFill>
            </a:endParaRPr>
          </a:p>
        </p:txBody>
      </p:sp>
      <p:sp>
        <p:nvSpPr>
          <p:cNvPr id="3" name="Podnadpis 2"/>
          <p:cNvSpPr>
            <a:spLocks noGrp="1"/>
          </p:cNvSpPr>
          <p:nvPr>
            <p:ph type="subTitle" idx="1"/>
          </p:nvPr>
        </p:nvSpPr>
        <p:spPr>
          <a:xfrm>
            <a:off x="0" y="4653136"/>
            <a:ext cx="6836400" cy="1538286"/>
          </a:xfrm>
        </p:spPr>
        <p:txBody>
          <a:bodyPr/>
          <a:lstStyle/>
          <a:p>
            <a:endParaRPr lang="sk-SK" dirty="0"/>
          </a:p>
        </p:txBody>
      </p:sp>
    </p:spTree>
    <p:extLst>
      <p:ext uri="{BB962C8B-B14F-4D97-AF65-F5344CB8AC3E}">
        <p14:creationId xmlns:p14="http://schemas.microsoft.com/office/powerpoint/2010/main" val="13300463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5738" y="6524625"/>
            <a:ext cx="115252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 y="1995488"/>
            <a:ext cx="358775" cy="36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5178425"/>
            <a:ext cx="585787"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8" y="5937250"/>
            <a:ext cx="657225"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697043381"/>
              </p:ext>
            </p:extLst>
          </p:nvPr>
        </p:nvGraphicFramePr>
        <p:xfrm>
          <a:off x="1775792" y="1484784"/>
          <a:ext cx="6324600" cy="5222883"/>
        </p:xfrm>
        <a:graphic>
          <a:graphicData uri="http://schemas.openxmlformats.org/drawingml/2006/table">
            <a:tbl>
              <a:tblPr>
                <a:tableStyleId>{35758FB7-9AC5-4552-8A53-C91805E547FA}</a:tableStyleId>
              </a:tblPr>
              <a:tblGrid>
                <a:gridCol w="849086"/>
                <a:gridCol w="3995057"/>
                <a:gridCol w="783771"/>
                <a:gridCol w="696686"/>
              </a:tblGrid>
              <a:tr h="504031">
                <a:tc>
                  <a:txBody>
                    <a:bodyPr/>
                    <a:lstStyle/>
                    <a:p>
                      <a:pPr algn="ctr" fontAlgn="ctr"/>
                      <a:r>
                        <a:rPr lang="en-GB" sz="1300" u="none" strike="noStrike" dirty="0">
                          <a:solidFill>
                            <a:schemeClr val="bg1">
                              <a:lumMod val="75000"/>
                              <a:lumOff val="25000"/>
                            </a:schemeClr>
                          </a:solidFill>
                          <a:effectLst/>
                        </a:rPr>
                        <a:t>Code</a:t>
                      </a:r>
                      <a:endParaRPr lang="en-GB" sz="1300" b="1"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ctr"/>
                      <a:r>
                        <a:rPr lang="en-GB" sz="2000" u="none" strike="noStrike" dirty="0" smtClean="0">
                          <a:solidFill>
                            <a:schemeClr val="bg1">
                              <a:lumMod val="75000"/>
                              <a:lumOff val="25000"/>
                            </a:schemeClr>
                          </a:solidFill>
                          <a:effectLst/>
                        </a:rPr>
                        <a:t>Call 2015 Topics</a:t>
                      </a:r>
                      <a:endParaRPr lang="en-GB" sz="2000" b="1"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ctr"/>
                      <a:r>
                        <a:rPr lang="en-GB" sz="1300" u="none" strike="noStrike" dirty="0" smtClean="0">
                          <a:solidFill>
                            <a:schemeClr val="bg1">
                              <a:lumMod val="75000"/>
                              <a:lumOff val="25000"/>
                            </a:schemeClr>
                          </a:solidFill>
                          <a:effectLst/>
                        </a:rPr>
                        <a:t>Budget </a:t>
                      </a:r>
                      <a:r>
                        <a:rPr lang="en-GB" sz="1300" u="none" strike="noStrike" dirty="0">
                          <a:solidFill>
                            <a:schemeClr val="bg1">
                              <a:lumMod val="75000"/>
                              <a:lumOff val="25000"/>
                            </a:schemeClr>
                          </a:solidFill>
                          <a:effectLst/>
                        </a:rPr>
                        <a:t>(M€)</a:t>
                      </a:r>
                      <a:endParaRPr lang="en-GB" sz="1300" b="1"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ctr"/>
                      <a:r>
                        <a:rPr lang="fr-BE" sz="1000" u="none" strike="noStrike" dirty="0" smtClean="0">
                          <a:solidFill>
                            <a:schemeClr val="bg1">
                              <a:lumMod val="75000"/>
                              <a:lumOff val="25000"/>
                            </a:schemeClr>
                          </a:solidFill>
                          <a:effectLst/>
                        </a:rPr>
                        <a:t>Deadline</a:t>
                      </a:r>
                      <a:endParaRPr lang="en-GB" sz="1000" b="1"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r>
              <a:tr h="204700">
                <a:tc gridSpan="4">
                  <a:txBody>
                    <a:bodyPr/>
                    <a:lstStyle/>
                    <a:p>
                      <a:pPr algn="l" rtl="0" fontAlgn="ct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solidFill>
                      <a:schemeClr val="tx1">
                        <a:lumMod val="75000"/>
                      </a:schemeClr>
                    </a:solidFill>
                  </a:tcPr>
                </a:tc>
                <a:tc hMerge="1">
                  <a:txBody>
                    <a:bodyPr/>
                    <a:lstStyle/>
                    <a:p>
                      <a:pPr algn="l" rtl="0" fontAlgn="ct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hMerge="1">
                  <a:txBody>
                    <a:bodyPr/>
                    <a:lstStyle/>
                    <a:p>
                      <a:pPr algn="ctr" fontAlgn="ct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hMerge="1">
                  <a:txBody>
                    <a:bodyPr/>
                    <a:lstStyle/>
                    <a:p>
                      <a:pPr algn="ctr" fontAlgn="b"/>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r>
              <a:tr h="256547">
                <a:tc>
                  <a:txBody>
                    <a:bodyPr/>
                    <a:lstStyle/>
                    <a:p>
                      <a:pPr algn="ctr" rtl="0" fontAlgn="ctr"/>
                      <a:r>
                        <a:rPr lang="en-GB" sz="1300" u="none" strike="noStrike" dirty="0">
                          <a:solidFill>
                            <a:schemeClr val="bg1">
                              <a:lumMod val="75000"/>
                              <a:lumOff val="25000"/>
                            </a:schemeClr>
                          </a:solidFill>
                          <a:effectLst/>
                        </a:rPr>
                        <a:t>EE-02</a:t>
                      </a:r>
                      <a:endParaRPr lang="en-GB" sz="1300" b="0" i="1"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dirty="0">
                          <a:solidFill>
                            <a:schemeClr val="bg1">
                              <a:lumMod val="75000"/>
                              <a:lumOff val="25000"/>
                            </a:schemeClr>
                          </a:solidFill>
                          <a:effectLst/>
                        </a:rPr>
                        <a:t>Design for new highly performing buildings</a:t>
                      </a:r>
                      <a:endParaRPr lang="en-GB" sz="1300" b="0" i="1"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ctr"/>
                      <a:r>
                        <a:rPr lang="en-GB" sz="1300" u="none" strike="noStrike" dirty="0">
                          <a:solidFill>
                            <a:schemeClr val="bg1">
                              <a:lumMod val="75000"/>
                              <a:lumOff val="25000"/>
                            </a:schemeClr>
                          </a:solidFill>
                          <a:effectLst/>
                        </a:rPr>
                        <a:t>9</a:t>
                      </a:r>
                      <a:endParaRPr lang="en-GB" sz="1300" b="0" i="1"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b"/>
                      <a:r>
                        <a:rPr lang="en-GB" sz="1300" u="none" strike="noStrike" dirty="0">
                          <a:solidFill>
                            <a:schemeClr val="bg1">
                              <a:lumMod val="75000"/>
                              <a:lumOff val="25000"/>
                            </a:schemeClr>
                          </a:solidFill>
                          <a:effectLst/>
                        </a:rPr>
                        <a:t>4 Feb.</a:t>
                      </a:r>
                      <a:endParaRPr lang="en-GB" sz="1300" b="0" i="1"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r>
              <a:tr h="256547">
                <a:tc>
                  <a:txBody>
                    <a:bodyPr/>
                    <a:lstStyle/>
                    <a:p>
                      <a:pPr algn="ctr" rtl="0" fontAlgn="ctr"/>
                      <a:r>
                        <a:rPr lang="en-GB" sz="1300" u="none" strike="noStrike" dirty="0">
                          <a:solidFill>
                            <a:schemeClr val="bg1">
                              <a:lumMod val="75000"/>
                              <a:lumOff val="25000"/>
                            </a:schemeClr>
                          </a:solidFill>
                          <a:effectLst/>
                        </a:rPr>
                        <a:t>EE-18</a:t>
                      </a:r>
                      <a:endParaRPr lang="en-GB" sz="1300" b="0" i="1"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Heat recovery in large industrial systems</a:t>
                      </a:r>
                      <a:endParaRPr lang="en-GB" sz="1300" b="0" i="1"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b"/>
                      <a:r>
                        <a:rPr lang="en-GB" sz="1300" u="none" strike="noStrike">
                          <a:solidFill>
                            <a:schemeClr val="bg1">
                              <a:lumMod val="75000"/>
                              <a:lumOff val="25000"/>
                            </a:schemeClr>
                          </a:solidFill>
                          <a:effectLst/>
                        </a:rPr>
                        <a:t>10.6</a:t>
                      </a:r>
                      <a:endParaRPr lang="en-GB" sz="1300" b="0" i="1"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c>
                  <a:txBody>
                    <a:bodyPr/>
                    <a:lstStyle/>
                    <a:p>
                      <a:pPr algn="ctr" fontAlgn="b"/>
                      <a:r>
                        <a:rPr lang="en-GB" sz="1300" u="none" strike="noStrike" dirty="0">
                          <a:solidFill>
                            <a:schemeClr val="bg1">
                              <a:lumMod val="75000"/>
                              <a:lumOff val="25000"/>
                            </a:schemeClr>
                          </a:solidFill>
                          <a:effectLst/>
                        </a:rPr>
                        <a:t>4 Feb.</a:t>
                      </a:r>
                      <a:endParaRPr lang="en-GB" sz="1300" b="0" i="1"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r>
              <a:tr h="204700">
                <a:tc>
                  <a:txBody>
                    <a:bodyPr/>
                    <a:lstStyle/>
                    <a:p>
                      <a:pPr algn="ctr" rtl="0" fontAlgn="ctr"/>
                      <a:r>
                        <a:rPr lang="en-GB" sz="1300" u="none" strike="noStrike" dirty="0">
                          <a:solidFill>
                            <a:schemeClr val="bg1">
                              <a:lumMod val="75000"/>
                              <a:lumOff val="25000"/>
                            </a:schemeClr>
                          </a:solidFill>
                          <a:effectLst/>
                        </a:rPr>
                        <a:t> </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solidFill>
                      <a:schemeClr val="tx1">
                        <a:lumMod val="75000"/>
                      </a:schemeClr>
                    </a:solidFill>
                  </a:tcPr>
                </a:tc>
                <a:tc>
                  <a:txBody>
                    <a:bodyPr/>
                    <a:lstStyle/>
                    <a:p>
                      <a:pPr algn="l" rtl="0" fontAlgn="ct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solidFill>
                      <a:schemeClr val="tx1">
                        <a:lumMod val="75000"/>
                      </a:schemeClr>
                    </a:solidFill>
                  </a:tcPr>
                </a:tc>
                <a:tc>
                  <a:txBody>
                    <a:bodyPr/>
                    <a:lstStyle/>
                    <a:p>
                      <a:pPr algn="ctr" fontAlgn="b"/>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solidFill>
                      <a:schemeClr val="tx1">
                        <a:lumMod val="75000"/>
                      </a:schemeClr>
                    </a:solidFill>
                  </a:tcPr>
                </a:tc>
                <a:tc>
                  <a:txBody>
                    <a:bodyPr/>
                    <a:lstStyle/>
                    <a:p>
                      <a:pPr algn="ctr" fontAlgn="b"/>
                      <a:r>
                        <a:rPr lang="en-GB" sz="1300" u="none" strike="noStrike" dirty="0">
                          <a:solidFill>
                            <a:schemeClr val="bg1">
                              <a:lumMod val="75000"/>
                              <a:lumOff val="25000"/>
                            </a:schemeClr>
                          </a:solidFill>
                          <a:effectLst/>
                        </a:rPr>
                        <a:t> </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solidFill>
                      <a:schemeClr val="tx1">
                        <a:lumMod val="75000"/>
                      </a:schemeClr>
                    </a:solidFill>
                  </a:tcPr>
                </a:tc>
              </a:tr>
              <a:tr h="256547">
                <a:tc>
                  <a:txBody>
                    <a:bodyPr/>
                    <a:lstStyle/>
                    <a:p>
                      <a:pPr algn="ctr" rtl="0" fontAlgn="ctr"/>
                      <a:r>
                        <a:rPr lang="en-GB" sz="1300" u="none" strike="noStrike" dirty="0">
                          <a:solidFill>
                            <a:schemeClr val="bg1">
                              <a:lumMod val="75000"/>
                              <a:lumOff val="25000"/>
                            </a:schemeClr>
                          </a:solidFill>
                          <a:effectLst/>
                        </a:rPr>
                        <a:t>EE-06</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Demand response in blocks of buildings</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b"/>
                      <a:r>
                        <a:rPr lang="en-GB" sz="1300" u="none" strike="noStrike" dirty="0">
                          <a:solidFill>
                            <a:schemeClr val="bg1">
                              <a:lumMod val="75000"/>
                              <a:lumOff val="25000"/>
                            </a:schemeClr>
                          </a:solidFill>
                          <a:effectLst/>
                        </a:rPr>
                        <a:t>8</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c rowSpan="3">
                  <a:txBody>
                    <a:bodyPr/>
                    <a:lstStyle/>
                    <a:p>
                      <a:pPr algn="ctr" fontAlgn="ctr"/>
                      <a:r>
                        <a:rPr lang="en-GB" sz="1300" u="none" strike="noStrike" dirty="0">
                          <a:solidFill>
                            <a:schemeClr val="bg1">
                              <a:lumMod val="75000"/>
                              <a:lumOff val="25000"/>
                            </a:schemeClr>
                          </a:solidFill>
                          <a:effectLst/>
                        </a:rPr>
                        <a:t>4 June</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r>
              <a:tr h="256547">
                <a:tc>
                  <a:txBody>
                    <a:bodyPr/>
                    <a:lstStyle/>
                    <a:p>
                      <a:pPr algn="ctr" rtl="0" fontAlgn="ctr"/>
                      <a:r>
                        <a:rPr lang="en-GB" sz="1300" u="none" strike="noStrike" dirty="0">
                          <a:solidFill>
                            <a:schemeClr val="bg1">
                              <a:lumMod val="75000"/>
                              <a:lumOff val="25000"/>
                            </a:schemeClr>
                          </a:solidFill>
                          <a:effectLst/>
                        </a:rPr>
                        <a:t>EE-11 </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dirty="0">
                          <a:solidFill>
                            <a:schemeClr val="bg1">
                              <a:lumMod val="75000"/>
                              <a:lumOff val="25000"/>
                            </a:schemeClr>
                          </a:solidFill>
                          <a:effectLst/>
                        </a:rPr>
                        <a:t>ICT for energy efficiency</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b"/>
                      <a:r>
                        <a:rPr lang="en-GB" sz="1300" u="none" strike="noStrike">
                          <a:solidFill>
                            <a:schemeClr val="bg1">
                              <a:lumMod val="75000"/>
                              <a:lumOff val="25000"/>
                            </a:schemeClr>
                          </a:solidFill>
                          <a:effectLst/>
                        </a:rPr>
                        <a:t>8.5</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c vMerge="1">
                  <a:txBody>
                    <a:bodyPr/>
                    <a:lstStyle/>
                    <a:p>
                      <a:endParaRPr lang="en-GB"/>
                    </a:p>
                  </a:txBody>
                  <a:tcPr/>
                </a:tc>
              </a:tr>
              <a:tr h="256547">
                <a:tc>
                  <a:txBody>
                    <a:bodyPr/>
                    <a:lstStyle/>
                    <a:p>
                      <a:pPr algn="ctr" rtl="0" fontAlgn="ctr"/>
                      <a:r>
                        <a:rPr lang="en-GB" sz="1300" u="none" strike="noStrike" dirty="0">
                          <a:solidFill>
                            <a:schemeClr val="bg1">
                              <a:lumMod val="75000"/>
                              <a:lumOff val="25000"/>
                            </a:schemeClr>
                          </a:solidFill>
                          <a:effectLst/>
                        </a:rPr>
                        <a:t>EE-13</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dirty="0">
                          <a:solidFill>
                            <a:schemeClr val="bg1">
                              <a:lumMod val="75000"/>
                              <a:lumOff val="25000"/>
                            </a:schemeClr>
                          </a:solidFill>
                          <a:effectLst/>
                        </a:rPr>
                        <a:t>District heating and cooling</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ctr" fontAlgn="b"/>
                      <a:r>
                        <a:rPr lang="en-GB" sz="1300" u="none" strike="noStrike">
                          <a:solidFill>
                            <a:schemeClr val="bg1">
                              <a:lumMod val="75000"/>
                              <a:lumOff val="25000"/>
                            </a:schemeClr>
                          </a:solidFill>
                          <a:effectLst/>
                        </a:rPr>
                        <a:t>5.3</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tc>
                <a:tc vMerge="1">
                  <a:txBody>
                    <a:bodyPr/>
                    <a:lstStyle/>
                    <a:p>
                      <a:endParaRPr lang="en-GB"/>
                    </a:p>
                  </a:txBody>
                  <a:tcPr/>
                </a:tc>
              </a:tr>
              <a:tr h="204700">
                <a:tc>
                  <a:txBody>
                    <a:bodyPr/>
                    <a:lstStyle/>
                    <a:p>
                      <a:pPr algn="ctr" rtl="0" fontAlgn="ctr"/>
                      <a:r>
                        <a:rPr lang="en-GB" sz="1300" u="none" strike="noStrike" dirty="0">
                          <a:solidFill>
                            <a:schemeClr val="bg1">
                              <a:lumMod val="75000"/>
                              <a:lumOff val="25000"/>
                            </a:schemeClr>
                          </a:solidFill>
                          <a:effectLst/>
                        </a:rPr>
                        <a:t> </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solidFill>
                      <a:schemeClr val="tx1">
                        <a:lumMod val="75000"/>
                      </a:schemeClr>
                    </a:solidFill>
                  </a:tcPr>
                </a:tc>
                <a:tc>
                  <a:txBody>
                    <a:bodyPr/>
                    <a:lstStyle/>
                    <a:p>
                      <a:pPr algn="l" rtl="0" fontAlgn="ct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solidFill>
                      <a:schemeClr val="tx1">
                        <a:lumMod val="75000"/>
                      </a:schemeClr>
                    </a:solidFill>
                  </a:tcPr>
                </a:tc>
                <a:tc>
                  <a:txBody>
                    <a:bodyPr/>
                    <a:lstStyle/>
                    <a:p>
                      <a:pPr algn="ctr" fontAlgn="ct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solidFill>
                      <a:schemeClr val="tx1">
                        <a:lumMod val="75000"/>
                      </a:schemeClr>
                    </a:solidFill>
                  </a:tcPr>
                </a:tc>
                <a:tc>
                  <a:txBody>
                    <a:bodyPr/>
                    <a:lstStyle/>
                    <a:p>
                      <a:pPr algn="ctr" fontAlgn="b"/>
                      <a:r>
                        <a:rPr lang="en-GB" sz="1300" u="none" strike="noStrike" dirty="0">
                          <a:solidFill>
                            <a:schemeClr val="bg1">
                              <a:lumMod val="75000"/>
                              <a:lumOff val="25000"/>
                            </a:schemeClr>
                          </a:solidFill>
                          <a:effectLst/>
                        </a:rPr>
                        <a:t> </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b">
                    <a:solidFill>
                      <a:schemeClr val="tx1">
                        <a:lumMod val="75000"/>
                      </a:schemeClr>
                    </a:solidFill>
                  </a:tcPr>
                </a:tc>
              </a:tr>
              <a:tr h="256547">
                <a:tc>
                  <a:txBody>
                    <a:bodyPr/>
                    <a:lstStyle/>
                    <a:p>
                      <a:pPr algn="ctr" rtl="0" fontAlgn="ctr"/>
                      <a:r>
                        <a:rPr lang="en-GB" sz="1300" u="none" strike="noStrike" dirty="0">
                          <a:solidFill>
                            <a:schemeClr val="bg1">
                              <a:lumMod val="75000"/>
                              <a:lumOff val="25000"/>
                            </a:schemeClr>
                          </a:solidFill>
                          <a:effectLst/>
                        </a:rPr>
                        <a:t>EE-05</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dirty="0">
                          <a:solidFill>
                            <a:schemeClr val="bg1">
                              <a:lumMod val="75000"/>
                              <a:lumOff val="25000"/>
                            </a:schemeClr>
                          </a:solidFill>
                          <a:effectLst/>
                        </a:rPr>
                        <a:t>Buildings renovation</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rowSpan="11">
                  <a:txBody>
                    <a:bodyPr/>
                    <a:lstStyle/>
                    <a:p>
                      <a:pPr algn="ctr" fontAlgn="ctr"/>
                      <a:r>
                        <a:rPr lang="en-GB" sz="1300" u="none" strike="noStrike" dirty="0">
                          <a:solidFill>
                            <a:schemeClr val="bg1">
                              <a:lumMod val="75000"/>
                              <a:lumOff val="25000"/>
                            </a:schemeClr>
                          </a:solidFill>
                          <a:effectLst/>
                        </a:rPr>
                        <a:t>59.3</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rowSpan="11">
                  <a:txBody>
                    <a:bodyPr/>
                    <a:lstStyle/>
                    <a:p>
                      <a:pPr algn="ctr" fontAlgn="ctr"/>
                      <a:r>
                        <a:rPr lang="en-GB" sz="1300" u="none" strike="noStrike" dirty="0">
                          <a:solidFill>
                            <a:schemeClr val="bg1">
                              <a:lumMod val="75000"/>
                              <a:lumOff val="25000"/>
                            </a:schemeClr>
                          </a:solidFill>
                          <a:effectLst/>
                        </a:rPr>
                        <a:t>4 June</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r>
              <a:tr h="256547">
                <a:tc>
                  <a:txBody>
                    <a:bodyPr/>
                    <a:lstStyle/>
                    <a:p>
                      <a:pPr algn="ctr" rtl="0" fontAlgn="ctr"/>
                      <a:r>
                        <a:rPr lang="en-GB" sz="1300" u="none" strike="noStrike" dirty="0">
                          <a:solidFill>
                            <a:schemeClr val="bg1">
                              <a:lumMod val="75000"/>
                              <a:lumOff val="25000"/>
                            </a:schemeClr>
                          </a:solidFill>
                          <a:effectLst/>
                        </a:rPr>
                        <a:t>EE-07</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Capacity building of public authorities</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dirty="0">
                          <a:solidFill>
                            <a:schemeClr val="bg1">
                              <a:lumMod val="75000"/>
                              <a:lumOff val="25000"/>
                            </a:schemeClr>
                          </a:solidFill>
                          <a:effectLst/>
                        </a:rPr>
                        <a:t>EE-09</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Empowering stakeholders </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dirty="0">
                          <a:solidFill>
                            <a:schemeClr val="bg1">
                              <a:lumMod val="75000"/>
                              <a:lumOff val="25000"/>
                            </a:schemeClr>
                          </a:solidFill>
                          <a:effectLst/>
                        </a:rPr>
                        <a:t>EE-10</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Consumer engagement </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dirty="0">
                          <a:solidFill>
                            <a:schemeClr val="bg1">
                              <a:lumMod val="75000"/>
                              <a:lumOff val="25000"/>
                            </a:schemeClr>
                          </a:solidFill>
                          <a:effectLst/>
                        </a:rPr>
                        <a:t>EE-14</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Efficient heating and cooling</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a:solidFill>
                            <a:schemeClr val="bg1">
                              <a:lumMod val="75000"/>
                              <a:lumOff val="25000"/>
                            </a:schemeClr>
                          </a:solidFill>
                          <a:effectLst/>
                        </a:rPr>
                        <a:t>EE-15</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EU product efficiency legislation</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a:solidFill>
                            <a:schemeClr val="bg1">
                              <a:lumMod val="75000"/>
                              <a:lumOff val="25000"/>
                            </a:schemeClr>
                          </a:solidFill>
                          <a:effectLst/>
                        </a:rPr>
                        <a:t>EE-16</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Energy efficiency in industry</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a:solidFill>
                            <a:schemeClr val="bg1">
                              <a:lumMod val="75000"/>
                              <a:lumOff val="25000"/>
                            </a:schemeClr>
                          </a:solidFill>
                          <a:effectLst/>
                        </a:rPr>
                        <a:t>EE-17</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Innovation through large buyer groups</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a:solidFill>
                            <a:schemeClr val="bg1">
                              <a:lumMod val="75000"/>
                              <a:lumOff val="25000"/>
                            </a:schemeClr>
                          </a:solidFill>
                          <a:effectLst/>
                        </a:rPr>
                        <a:t>EE-19</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Attractiveness of investments</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a:solidFill>
                            <a:schemeClr val="bg1">
                              <a:lumMod val="75000"/>
                              <a:lumOff val="25000"/>
                            </a:schemeClr>
                          </a:solidFill>
                          <a:effectLst/>
                        </a:rPr>
                        <a:t>EE-20</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a:solidFill>
                            <a:schemeClr val="bg1">
                              <a:lumMod val="75000"/>
                              <a:lumOff val="25000"/>
                            </a:schemeClr>
                          </a:solidFill>
                          <a:effectLst/>
                        </a:rPr>
                        <a:t>Project development assistance</a:t>
                      </a:r>
                      <a:endParaRPr lang="en-GB" sz="1300" b="0" i="0" u="none" strike="noStrike">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r h="256547">
                <a:tc>
                  <a:txBody>
                    <a:bodyPr/>
                    <a:lstStyle/>
                    <a:p>
                      <a:pPr algn="ctr" rtl="0" fontAlgn="ctr"/>
                      <a:r>
                        <a:rPr lang="en-GB" sz="1300" u="none" strike="noStrike" dirty="0">
                          <a:solidFill>
                            <a:schemeClr val="bg1">
                              <a:lumMod val="75000"/>
                              <a:lumOff val="25000"/>
                            </a:schemeClr>
                          </a:solidFill>
                          <a:effectLst/>
                        </a:rPr>
                        <a:t>EE-21</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a:txBody>
                    <a:bodyPr/>
                    <a:lstStyle/>
                    <a:p>
                      <a:pPr algn="l" rtl="0" fontAlgn="ctr"/>
                      <a:r>
                        <a:rPr lang="en-GB" sz="1300" u="none" strike="noStrike" dirty="0">
                          <a:solidFill>
                            <a:schemeClr val="bg1">
                              <a:lumMod val="75000"/>
                              <a:lumOff val="25000"/>
                            </a:schemeClr>
                          </a:solidFill>
                          <a:effectLst/>
                        </a:rPr>
                        <a:t>Energy services and financial schemes</a:t>
                      </a:r>
                      <a:endParaRPr lang="en-GB" sz="1300" b="0" i="0" u="none" strike="noStrike" dirty="0">
                        <a:solidFill>
                          <a:schemeClr val="bg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580" marR="6580" marT="6580" marB="0" anchor="ctr"/>
                </a:tc>
                <a:tc vMerge="1">
                  <a:txBody>
                    <a:bodyPr/>
                    <a:lstStyle/>
                    <a:p>
                      <a:endParaRPr lang="en-GB"/>
                    </a:p>
                  </a:txBody>
                  <a:tcPr/>
                </a:tc>
                <a:tc vMerge="1">
                  <a:txBody>
                    <a:bodyPr/>
                    <a:lstStyle/>
                    <a:p>
                      <a:endParaRPr lang="en-GB"/>
                    </a:p>
                  </a:txBody>
                  <a:tcPr/>
                </a:tc>
              </a:tr>
            </a:tbl>
          </a:graphicData>
        </a:graphic>
      </p:graphicFrame>
      <p:pic>
        <p:nvPicPr>
          <p:cNvPr id="15472"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463" y="2365375"/>
            <a:ext cx="287337"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900" y="2836863"/>
            <a:ext cx="4699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7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363" y="4868863"/>
            <a:ext cx="325437"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933825"/>
            <a:ext cx="852487"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7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363" y="3368675"/>
            <a:ext cx="325437" cy="2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77" name="Title 1"/>
          <p:cNvSpPr txBox="1">
            <a:spLocks/>
          </p:cNvSpPr>
          <p:nvPr/>
        </p:nvSpPr>
        <p:spPr bwMode="auto">
          <a:xfrm>
            <a:off x="8459788" y="1978025"/>
            <a:ext cx="6492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1300" b="1">
                <a:solidFill>
                  <a:srgbClr val="0F5494"/>
                </a:solidFill>
                <a:latin typeface="Verdana" pitchFamily="34" charset="0"/>
                <a:ea typeface="Verdana" pitchFamily="34" charset="0"/>
                <a:cs typeface="Verdana" pitchFamily="34" charset="0"/>
              </a:rPr>
              <a:t>New</a:t>
            </a:r>
          </a:p>
        </p:txBody>
      </p:sp>
      <p:sp>
        <p:nvSpPr>
          <p:cNvPr id="15478" name="Title 1"/>
          <p:cNvSpPr txBox="1">
            <a:spLocks/>
          </p:cNvSpPr>
          <p:nvPr/>
        </p:nvSpPr>
        <p:spPr bwMode="auto">
          <a:xfrm>
            <a:off x="8459788" y="2697163"/>
            <a:ext cx="6492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1300" b="1">
                <a:solidFill>
                  <a:srgbClr val="0F5494"/>
                </a:solidFill>
                <a:latin typeface="Verdana" pitchFamily="34" charset="0"/>
                <a:ea typeface="Verdana" pitchFamily="34" charset="0"/>
                <a:cs typeface="Verdana" pitchFamily="34" charset="0"/>
              </a:rPr>
              <a:t>New</a:t>
            </a:r>
          </a:p>
        </p:txBody>
      </p:sp>
      <p:sp>
        <p:nvSpPr>
          <p:cNvPr id="15479" name="Title 1"/>
          <p:cNvSpPr txBox="1">
            <a:spLocks/>
          </p:cNvSpPr>
          <p:nvPr/>
        </p:nvSpPr>
        <p:spPr bwMode="auto">
          <a:xfrm>
            <a:off x="8459788" y="5445125"/>
            <a:ext cx="6492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BE" altLang="en-US" sz="1300" b="1">
                <a:solidFill>
                  <a:srgbClr val="0F5494"/>
                </a:solidFill>
                <a:latin typeface="Verdana" pitchFamily="34" charset="0"/>
                <a:ea typeface="Verdana" pitchFamily="34" charset="0"/>
                <a:cs typeface="Verdana" pitchFamily="34" charset="0"/>
              </a:rPr>
              <a:t>New</a:t>
            </a:r>
          </a:p>
        </p:txBody>
      </p:sp>
      <p:pic>
        <p:nvPicPr>
          <p:cNvPr id="15" name="Picture 3" descr="C:\DOCUME~1\lenain\LOCALS~1\Temp\7zECD.tmp\LOGO-CE for RTD EN Negative Cy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 y="476672"/>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3861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3"/>
          <p:cNvSpPr>
            <a:spLocks noGrp="1"/>
          </p:cNvSpPr>
          <p:nvPr>
            <p:ph type="subTitle" idx="1"/>
          </p:nvPr>
        </p:nvSpPr>
        <p:spPr>
          <a:xfrm>
            <a:off x="-180528" y="4641736"/>
            <a:ext cx="6836400" cy="803488"/>
          </a:xfrm>
        </p:spPr>
        <p:txBody>
          <a:bodyPr/>
          <a:lstStyle/>
          <a:p>
            <a:endParaRPr lang="sk-SK" dirty="0">
              <a:solidFill>
                <a:schemeClr val="bg1">
                  <a:lumMod val="65000"/>
                  <a:lumOff val="35000"/>
                </a:schemeClr>
              </a:solidFill>
            </a:endParaRPr>
          </a:p>
        </p:txBody>
      </p:sp>
      <p:sp>
        <p:nvSpPr>
          <p:cNvPr id="3" name="Nadpis 2"/>
          <p:cNvSpPr>
            <a:spLocks noGrp="1"/>
          </p:cNvSpPr>
          <p:nvPr>
            <p:ph type="title"/>
          </p:nvPr>
        </p:nvSpPr>
        <p:spPr>
          <a:xfrm>
            <a:off x="-180528" y="3429000"/>
            <a:ext cx="6836400" cy="1224000"/>
          </a:xfrm>
        </p:spPr>
        <p:txBody>
          <a:bodyPr/>
          <a:lstStyle/>
          <a:p>
            <a:r>
              <a:rPr lang="sk-SK" b="1" dirty="0" smtClean="0">
                <a:solidFill>
                  <a:schemeClr val="bg1">
                    <a:lumMod val="75000"/>
                    <a:lumOff val="25000"/>
                  </a:schemeClr>
                </a:solidFill>
              </a:rPr>
              <a:t> </a:t>
            </a:r>
            <a:r>
              <a:rPr lang="sk-SK" b="1" dirty="0" err="1" smtClean="0">
                <a:solidFill>
                  <a:schemeClr val="bg1">
                    <a:lumMod val="75000"/>
                    <a:lumOff val="25000"/>
                  </a:schemeClr>
                </a:solidFill>
              </a:rPr>
              <a:t>energy</a:t>
            </a:r>
            <a:r>
              <a:rPr lang="sk-SK" b="1" dirty="0" smtClean="0">
                <a:solidFill>
                  <a:schemeClr val="bg1">
                    <a:lumMod val="75000"/>
                    <a:lumOff val="25000"/>
                  </a:schemeClr>
                </a:solidFill>
              </a:rPr>
              <a:t> </a:t>
            </a:r>
            <a:r>
              <a:rPr lang="sk-SK" b="1" dirty="0" err="1" smtClean="0">
                <a:solidFill>
                  <a:schemeClr val="bg1">
                    <a:lumMod val="75000"/>
                    <a:lumOff val="25000"/>
                  </a:schemeClr>
                </a:solidFill>
              </a:rPr>
              <a:t>efficiency</a:t>
            </a:r>
            <a:r>
              <a:rPr lang="sk-SK" b="1" dirty="0" smtClean="0">
                <a:solidFill>
                  <a:schemeClr val="bg1">
                    <a:lumMod val="75000"/>
                    <a:lumOff val="25000"/>
                  </a:schemeClr>
                </a:solidFill>
              </a:rPr>
              <a:t> and </a:t>
            </a:r>
            <a:r>
              <a:rPr lang="sk-SK" b="1" dirty="0" err="1" smtClean="0">
                <a:solidFill>
                  <a:schemeClr val="bg1">
                    <a:lumMod val="75000"/>
                    <a:lumOff val="25000"/>
                  </a:schemeClr>
                </a:solidFill>
              </a:rPr>
              <a:t>some</a:t>
            </a:r>
            <a:r>
              <a:rPr lang="sk-SK" b="1" dirty="0" smtClean="0">
                <a:solidFill>
                  <a:schemeClr val="bg1">
                    <a:lumMod val="75000"/>
                    <a:lumOff val="25000"/>
                  </a:schemeClr>
                </a:solidFill>
              </a:rPr>
              <a:t> </a:t>
            </a:r>
            <a:r>
              <a:rPr lang="sk-SK" b="1" dirty="0" err="1" smtClean="0">
                <a:solidFill>
                  <a:schemeClr val="bg1">
                    <a:lumMod val="75000"/>
                    <a:lumOff val="25000"/>
                  </a:schemeClr>
                </a:solidFill>
              </a:rPr>
              <a:t>examples</a:t>
            </a:r>
            <a:r>
              <a:rPr lang="sk-SK" b="1" dirty="0" smtClean="0">
                <a:solidFill>
                  <a:schemeClr val="bg1">
                    <a:lumMod val="75000"/>
                    <a:lumOff val="25000"/>
                  </a:schemeClr>
                </a:solidFill>
              </a:rPr>
              <a:t> </a:t>
            </a:r>
            <a:r>
              <a:rPr lang="sk-SK" b="1" dirty="0" err="1" smtClean="0">
                <a:solidFill>
                  <a:schemeClr val="bg1">
                    <a:lumMod val="75000"/>
                    <a:lumOff val="25000"/>
                  </a:schemeClr>
                </a:solidFill>
              </a:rPr>
              <a:t>fro</a:t>
            </a:r>
            <a:r>
              <a:rPr lang="sk-SK" b="1" dirty="0" smtClean="0">
                <a:solidFill>
                  <a:schemeClr val="bg1">
                    <a:lumMod val="75000"/>
                    <a:lumOff val="25000"/>
                  </a:schemeClr>
                </a:solidFill>
              </a:rPr>
              <a:t> </a:t>
            </a:r>
            <a:r>
              <a:rPr lang="sk-SK" b="1" dirty="0" err="1" smtClean="0">
                <a:solidFill>
                  <a:schemeClr val="bg1">
                    <a:lumMod val="75000"/>
                    <a:lumOff val="25000"/>
                  </a:schemeClr>
                </a:solidFill>
              </a:rPr>
              <a:t>slovakia</a:t>
            </a:r>
            <a:endParaRPr lang="sk-SK" b="1" dirty="0">
              <a:solidFill>
                <a:schemeClr val="bg1">
                  <a:lumMod val="75000"/>
                  <a:lumOff val="25000"/>
                </a:schemeClr>
              </a:solidFill>
            </a:endParaRPr>
          </a:p>
        </p:txBody>
      </p:sp>
    </p:spTree>
    <p:extLst>
      <p:ext uri="{BB962C8B-B14F-4D97-AF65-F5344CB8AC3E}">
        <p14:creationId xmlns:p14="http://schemas.microsoft.com/office/powerpoint/2010/main" val="16818713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Before</a:t>
            </a:r>
            <a:r>
              <a:rPr lang="sk-SK" dirty="0" smtClean="0"/>
              <a:t> and </a:t>
            </a:r>
            <a:r>
              <a:rPr lang="sk-SK" dirty="0" err="1" smtClean="0"/>
              <a:t>after</a:t>
            </a:r>
            <a:r>
              <a:rPr lang="sk-SK" dirty="0" smtClean="0"/>
              <a:t> – </a:t>
            </a:r>
            <a:r>
              <a:rPr lang="sk-SK" dirty="0" err="1" smtClean="0"/>
              <a:t>public</a:t>
            </a:r>
            <a:r>
              <a:rPr lang="sk-SK" dirty="0" smtClean="0"/>
              <a:t> </a:t>
            </a:r>
            <a:r>
              <a:rPr lang="sk-SK" dirty="0" err="1" smtClean="0"/>
              <a:t>building</a:t>
            </a:r>
            <a:r>
              <a:rPr lang="sk-SK" dirty="0" smtClean="0"/>
              <a:t> </a:t>
            </a:r>
            <a:r>
              <a:rPr lang="sk-SK" dirty="0" err="1" smtClean="0"/>
              <a:t>refurbishment</a:t>
            </a:r>
            <a:endParaRPr lang="sk-SK" dirty="0"/>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90" y="980728"/>
            <a:ext cx="22098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980728"/>
            <a:ext cx="22002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89" y="2636912"/>
            <a:ext cx="2309288" cy="146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636912"/>
            <a:ext cx="2205020" cy="142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90" y="4293096"/>
            <a:ext cx="2393910" cy="166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005" y="4293096"/>
            <a:ext cx="2177855" cy="162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Bogen 114"/>
          <p:cNvSpPr/>
          <p:nvPr/>
        </p:nvSpPr>
        <p:spPr>
          <a:xfrm rot="19878904">
            <a:off x="1997547" y="838126"/>
            <a:ext cx="1692000" cy="1407045"/>
          </a:xfrm>
          <a:prstGeom prst="arc">
            <a:avLst>
              <a:gd name="adj1" fmla="val 13142614"/>
              <a:gd name="adj2" fmla="val 20525985"/>
            </a:avLst>
          </a:prstGeom>
          <a:ln w="22225">
            <a:solidFill>
              <a:srgbClr val="FF0000"/>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Bogen 114"/>
          <p:cNvSpPr/>
          <p:nvPr/>
        </p:nvSpPr>
        <p:spPr>
          <a:xfrm rot="19878904">
            <a:off x="1968789" y="2525273"/>
            <a:ext cx="1692000" cy="1407045"/>
          </a:xfrm>
          <a:prstGeom prst="arc">
            <a:avLst>
              <a:gd name="adj1" fmla="val 13142614"/>
              <a:gd name="adj2" fmla="val 20525985"/>
            </a:avLst>
          </a:prstGeom>
          <a:ln w="22225">
            <a:solidFill>
              <a:srgbClr val="FF0000"/>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de-DE" dirty="0">
              <a:solidFill>
                <a:srgbClr val="FF0000"/>
              </a:solidFill>
            </a:endParaRPr>
          </a:p>
        </p:txBody>
      </p:sp>
      <p:sp>
        <p:nvSpPr>
          <p:cNvPr id="14" name="Bogen 114"/>
          <p:cNvSpPr/>
          <p:nvPr/>
        </p:nvSpPr>
        <p:spPr>
          <a:xfrm rot="19878904">
            <a:off x="2141563" y="4108772"/>
            <a:ext cx="1692000" cy="1407045"/>
          </a:xfrm>
          <a:prstGeom prst="arc">
            <a:avLst>
              <a:gd name="adj1" fmla="val 13142614"/>
              <a:gd name="adj2" fmla="val 20525985"/>
            </a:avLst>
          </a:prstGeom>
          <a:ln w="22225">
            <a:solidFill>
              <a:srgbClr val="FF0000"/>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 name="BlokTextu 3"/>
          <p:cNvSpPr txBox="1"/>
          <p:nvPr/>
        </p:nvSpPr>
        <p:spPr>
          <a:xfrm>
            <a:off x="6012160" y="980729"/>
            <a:ext cx="914400" cy="4937330"/>
          </a:xfrm>
          <a:prstGeom prst="rect">
            <a:avLst/>
          </a:prstGeom>
          <a:noFill/>
        </p:spPr>
        <p:txBody>
          <a:bodyPr wrap="none" rtlCol="0">
            <a:noAutofit/>
          </a:bodyPr>
          <a:lstStyle/>
          <a:p>
            <a:pPr marL="176213" indent="0">
              <a:spcAft>
                <a:spcPts val="1200"/>
              </a:spcAft>
            </a:pPr>
            <a:endParaRPr lang="sk-SK" sz="1600" dirty="0" smtClean="0">
              <a:solidFill>
                <a:schemeClr val="bg1"/>
              </a:solidFill>
              <a:latin typeface="Arial" pitchFamily="34" charset="0"/>
              <a:cs typeface="Arial" pitchFamily="34" charset="0"/>
            </a:endParaRPr>
          </a:p>
          <a:p>
            <a:pPr marL="176213" indent="0">
              <a:spcAft>
                <a:spcPts val="1200"/>
              </a:spcAft>
            </a:pPr>
            <a:endParaRPr lang="sk-SK" sz="1600" dirty="0">
              <a:solidFill>
                <a:schemeClr val="bg1"/>
              </a:solidFill>
              <a:latin typeface="Arial" pitchFamily="34" charset="0"/>
              <a:cs typeface="Arial" pitchFamily="34" charset="0"/>
            </a:endParaRPr>
          </a:p>
          <a:p>
            <a:pPr marL="176213" indent="0">
              <a:spcAft>
                <a:spcPts val="1200"/>
              </a:spcAft>
            </a:pPr>
            <a:r>
              <a:rPr lang="sk-SK" sz="1600" dirty="0" err="1" smtClean="0">
                <a:solidFill>
                  <a:schemeClr val="bg1"/>
                </a:solidFill>
                <a:latin typeface="Arial" pitchFamily="34" charset="0"/>
                <a:cs typeface="Arial" pitchFamily="34" charset="0"/>
              </a:rPr>
              <a:t>Elementary</a:t>
            </a:r>
            <a:r>
              <a:rPr lang="sk-SK" sz="1600" dirty="0" smtClean="0">
                <a:solidFill>
                  <a:schemeClr val="bg1"/>
                </a:solidFill>
                <a:latin typeface="Arial" pitchFamily="34" charset="0"/>
                <a:cs typeface="Arial" pitchFamily="34" charset="0"/>
              </a:rPr>
              <a:t> </a:t>
            </a:r>
            <a:r>
              <a:rPr lang="sk-SK" sz="1600" dirty="0" err="1" smtClean="0">
                <a:solidFill>
                  <a:schemeClr val="bg1"/>
                </a:solidFill>
                <a:latin typeface="Arial" pitchFamily="34" charset="0"/>
                <a:cs typeface="Arial" pitchFamily="34" charset="0"/>
              </a:rPr>
              <a:t>school</a:t>
            </a:r>
            <a:r>
              <a:rPr lang="sk-SK" sz="1600" dirty="0" smtClean="0">
                <a:solidFill>
                  <a:schemeClr val="bg1"/>
                </a:solidFill>
                <a:latin typeface="Arial" pitchFamily="34" charset="0"/>
                <a:cs typeface="Arial" pitchFamily="34" charset="0"/>
              </a:rPr>
              <a:t> Klasov</a:t>
            </a:r>
          </a:p>
          <a:p>
            <a:pPr marL="176213" indent="0">
              <a:spcAft>
                <a:spcPts val="1200"/>
              </a:spcAft>
            </a:pPr>
            <a:endParaRPr lang="sk-SK" sz="1600" dirty="0">
              <a:solidFill>
                <a:schemeClr val="bg1"/>
              </a:solidFill>
              <a:latin typeface="Arial" pitchFamily="34" charset="0"/>
              <a:cs typeface="Arial" pitchFamily="34" charset="0"/>
            </a:endParaRPr>
          </a:p>
          <a:p>
            <a:pPr marL="176213" indent="0">
              <a:spcAft>
                <a:spcPts val="1200"/>
              </a:spcAft>
            </a:pPr>
            <a:endParaRPr lang="sk-SK" sz="1600" dirty="0" smtClean="0">
              <a:solidFill>
                <a:schemeClr val="bg1"/>
              </a:solidFill>
              <a:latin typeface="Arial" pitchFamily="34" charset="0"/>
              <a:cs typeface="Arial" pitchFamily="34" charset="0"/>
            </a:endParaRPr>
          </a:p>
          <a:p>
            <a:pPr marL="176213" indent="0">
              <a:spcAft>
                <a:spcPts val="1200"/>
              </a:spcAft>
            </a:pPr>
            <a:endParaRPr lang="sk-SK" sz="1600" dirty="0">
              <a:solidFill>
                <a:schemeClr val="bg1"/>
              </a:solidFill>
              <a:latin typeface="Arial" pitchFamily="34" charset="0"/>
              <a:cs typeface="Arial" pitchFamily="34" charset="0"/>
            </a:endParaRPr>
          </a:p>
          <a:p>
            <a:pPr marL="176213" indent="0">
              <a:spcAft>
                <a:spcPts val="1200"/>
              </a:spcAft>
            </a:pPr>
            <a:r>
              <a:rPr lang="sk-SK" sz="1600" dirty="0" smtClean="0">
                <a:solidFill>
                  <a:schemeClr val="bg1"/>
                </a:solidFill>
                <a:latin typeface="Arial" pitchFamily="34" charset="0"/>
                <a:cs typeface="Arial" pitchFamily="34" charset="0"/>
              </a:rPr>
              <a:t>City </a:t>
            </a:r>
            <a:r>
              <a:rPr lang="sk-SK" sz="1600" dirty="0" err="1" smtClean="0">
                <a:solidFill>
                  <a:schemeClr val="bg1"/>
                </a:solidFill>
                <a:latin typeface="Arial" pitchFamily="34" charset="0"/>
                <a:cs typeface="Arial" pitchFamily="34" charset="0"/>
              </a:rPr>
              <a:t>Hall</a:t>
            </a:r>
            <a:r>
              <a:rPr lang="sk-SK" sz="1600" dirty="0" smtClean="0">
                <a:solidFill>
                  <a:schemeClr val="bg1"/>
                </a:solidFill>
                <a:latin typeface="Arial" pitchFamily="34" charset="0"/>
                <a:cs typeface="Arial" pitchFamily="34" charset="0"/>
              </a:rPr>
              <a:t> Bojná</a:t>
            </a:r>
          </a:p>
          <a:p>
            <a:pPr marL="176213" indent="0">
              <a:spcAft>
                <a:spcPts val="1200"/>
              </a:spcAft>
            </a:pPr>
            <a:endParaRPr lang="sk-SK" sz="1600" dirty="0">
              <a:solidFill>
                <a:schemeClr val="bg1"/>
              </a:solidFill>
              <a:latin typeface="Arial" pitchFamily="34" charset="0"/>
              <a:cs typeface="Arial" pitchFamily="34" charset="0"/>
            </a:endParaRPr>
          </a:p>
          <a:p>
            <a:pPr marL="176213" indent="0">
              <a:spcAft>
                <a:spcPts val="1200"/>
              </a:spcAft>
            </a:pPr>
            <a:endParaRPr lang="sk-SK" sz="1600" dirty="0" smtClean="0">
              <a:solidFill>
                <a:schemeClr val="bg1"/>
              </a:solidFill>
              <a:latin typeface="Arial" pitchFamily="34" charset="0"/>
              <a:cs typeface="Arial" pitchFamily="34" charset="0"/>
            </a:endParaRPr>
          </a:p>
          <a:p>
            <a:pPr marL="176213" indent="0">
              <a:spcAft>
                <a:spcPts val="1200"/>
              </a:spcAft>
            </a:pPr>
            <a:endParaRPr lang="sk-SK" sz="1600" dirty="0">
              <a:solidFill>
                <a:schemeClr val="bg1"/>
              </a:solidFill>
              <a:latin typeface="Arial" pitchFamily="34" charset="0"/>
              <a:cs typeface="Arial" pitchFamily="34" charset="0"/>
            </a:endParaRPr>
          </a:p>
          <a:p>
            <a:pPr marL="176213" indent="0">
              <a:spcAft>
                <a:spcPts val="1200"/>
              </a:spcAft>
            </a:pPr>
            <a:endParaRPr lang="sk-SK" sz="1600" dirty="0" smtClean="0">
              <a:solidFill>
                <a:schemeClr val="bg1"/>
              </a:solidFill>
              <a:latin typeface="Arial" pitchFamily="34" charset="0"/>
              <a:cs typeface="Arial" pitchFamily="34" charset="0"/>
            </a:endParaRPr>
          </a:p>
          <a:p>
            <a:pPr marL="176213" indent="0">
              <a:spcAft>
                <a:spcPts val="1200"/>
              </a:spcAft>
            </a:pPr>
            <a:r>
              <a:rPr lang="sk-SK" sz="1600" dirty="0" err="1" smtClean="0">
                <a:solidFill>
                  <a:schemeClr val="bg1"/>
                </a:solidFill>
                <a:latin typeface="Arial" pitchFamily="34" charset="0"/>
                <a:cs typeface="Arial" pitchFamily="34" charset="0"/>
              </a:rPr>
              <a:t>Elementary</a:t>
            </a:r>
            <a:r>
              <a:rPr lang="sk-SK" sz="1600" dirty="0" smtClean="0">
                <a:solidFill>
                  <a:schemeClr val="bg1"/>
                </a:solidFill>
                <a:latin typeface="Arial" pitchFamily="34" charset="0"/>
                <a:cs typeface="Arial" pitchFamily="34" charset="0"/>
              </a:rPr>
              <a:t> </a:t>
            </a:r>
            <a:r>
              <a:rPr lang="sk-SK" sz="1600" dirty="0" err="1" smtClean="0">
                <a:solidFill>
                  <a:schemeClr val="bg1"/>
                </a:solidFill>
                <a:latin typeface="Arial" pitchFamily="34" charset="0"/>
                <a:cs typeface="Arial" pitchFamily="34" charset="0"/>
              </a:rPr>
              <a:t>School</a:t>
            </a:r>
            <a:r>
              <a:rPr lang="sk-SK" sz="1600" dirty="0" smtClean="0">
                <a:solidFill>
                  <a:schemeClr val="bg1"/>
                </a:solidFill>
                <a:latin typeface="Arial" pitchFamily="34" charset="0"/>
                <a:cs typeface="Arial" pitchFamily="34" charset="0"/>
              </a:rPr>
              <a:t> Cerová</a:t>
            </a:r>
          </a:p>
        </p:txBody>
      </p:sp>
    </p:spTree>
    <p:extLst>
      <p:ext uri="{BB962C8B-B14F-4D97-AF65-F5344CB8AC3E}">
        <p14:creationId xmlns:p14="http://schemas.microsoft.com/office/powerpoint/2010/main" val="4232267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400" dirty="0" err="1" smtClean="0"/>
              <a:t>National</a:t>
            </a:r>
            <a:r>
              <a:rPr lang="sk-SK" sz="2400" dirty="0" smtClean="0"/>
              <a:t> EEAP</a:t>
            </a:r>
            <a:endParaRPr lang="sk-SK" sz="2400" dirty="0"/>
          </a:p>
        </p:txBody>
      </p:sp>
      <p:sp>
        <p:nvSpPr>
          <p:cNvPr id="3" name="Zástupný symbol obsahu 2"/>
          <p:cNvSpPr>
            <a:spLocks noGrp="1"/>
          </p:cNvSpPr>
          <p:nvPr>
            <p:ph idx="1"/>
          </p:nvPr>
        </p:nvSpPr>
        <p:spPr/>
        <p:txBody>
          <a:bodyPr/>
          <a:lstStyle/>
          <a:p>
            <a:r>
              <a:rPr lang="en-US" dirty="0" smtClean="0"/>
              <a:t>During the implementation of the 2nd EEAP (2011-2013), overall energy savings of 6 734 TJ of energy end use have been achieved – 81% of planned level, due to the missing long term financial support mechanism</a:t>
            </a:r>
            <a:endParaRPr lang="en-US" dirty="0"/>
          </a:p>
        </p:txBody>
      </p:sp>
      <p:graphicFrame>
        <p:nvGraphicFramePr>
          <p:cNvPr id="5" name="Tabuľka 4"/>
          <p:cNvGraphicFramePr>
            <a:graphicFrameLocks noGrp="1"/>
          </p:cNvGraphicFramePr>
          <p:nvPr>
            <p:extLst>
              <p:ext uri="{D42A27DB-BD31-4B8C-83A1-F6EECF244321}">
                <p14:modId xmlns:p14="http://schemas.microsoft.com/office/powerpoint/2010/main" val="2456864912"/>
              </p:ext>
            </p:extLst>
          </p:nvPr>
        </p:nvGraphicFramePr>
        <p:xfrm>
          <a:off x="1070529" y="2612163"/>
          <a:ext cx="7081191" cy="3245728"/>
        </p:xfrm>
        <a:graphic>
          <a:graphicData uri="http://schemas.openxmlformats.org/drawingml/2006/table">
            <a:tbl>
              <a:tblPr>
                <a:tableStyleId>{5C22544A-7EE6-4342-B048-85BDC9FD1C3A}</a:tableStyleId>
              </a:tblPr>
              <a:tblGrid>
                <a:gridCol w="2171737"/>
                <a:gridCol w="1306894"/>
                <a:gridCol w="1074448"/>
                <a:gridCol w="1264056"/>
                <a:gridCol w="1264056"/>
              </a:tblGrid>
              <a:tr h="792088">
                <a:tc rowSpan="2">
                  <a:txBody>
                    <a:bodyPr/>
                    <a:lstStyle/>
                    <a:p>
                      <a:pPr>
                        <a:lnSpc>
                          <a:spcPct val="115000"/>
                        </a:lnSpc>
                        <a:spcAft>
                          <a:spcPts val="0"/>
                        </a:spcAft>
                      </a:pPr>
                      <a:r>
                        <a:rPr lang="en-US" sz="1400" noProof="0" dirty="0" smtClean="0">
                          <a:solidFill>
                            <a:schemeClr val="bg1"/>
                          </a:solidFill>
                          <a:effectLst/>
                        </a:rPr>
                        <a:t> </a:t>
                      </a:r>
                      <a:endParaRPr lang="en-US" sz="1800" noProof="0" dirty="0" smtClean="0">
                        <a:solidFill>
                          <a:schemeClr val="bg1"/>
                        </a:solidFill>
                        <a:effectLst/>
                      </a:endParaRPr>
                    </a:p>
                    <a:p>
                      <a:pPr>
                        <a:lnSpc>
                          <a:spcPct val="115000"/>
                        </a:lnSpc>
                        <a:spcAft>
                          <a:spcPts val="0"/>
                        </a:spcAft>
                      </a:pPr>
                      <a:r>
                        <a:rPr lang="en-US" sz="1400" noProof="0" dirty="0" smtClean="0">
                          <a:solidFill>
                            <a:schemeClr val="bg1"/>
                          </a:solidFill>
                          <a:effectLst/>
                        </a:rPr>
                        <a:t>Sector</a:t>
                      </a:r>
                      <a:endParaRPr lang="en-US" sz="1800" noProof="0" dirty="0">
                        <a:solidFill>
                          <a:schemeClr val="bg1"/>
                        </a:solidFill>
                        <a:effectLst/>
                        <a:latin typeface="Calibri"/>
                        <a:ea typeface="Calibri"/>
                        <a:cs typeface="Times New Roman"/>
                      </a:endParaRPr>
                    </a:p>
                  </a:txBody>
                  <a:tcPr marL="44450" marR="44450" marT="0" marB="0" anchor="ctr"/>
                </a:tc>
                <a:tc gridSpan="2">
                  <a:txBody>
                    <a:bodyPr/>
                    <a:lstStyle/>
                    <a:p>
                      <a:pPr algn="ctr">
                        <a:lnSpc>
                          <a:spcPct val="100000"/>
                        </a:lnSpc>
                        <a:spcAft>
                          <a:spcPts val="0"/>
                        </a:spcAft>
                      </a:pPr>
                      <a:r>
                        <a:rPr lang="en-US" sz="1400" noProof="0" dirty="0" smtClean="0">
                          <a:solidFill>
                            <a:schemeClr val="bg1"/>
                          </a:solidFill>
                          <a:effectLst/>
                        </a:rPr>
                        <a:t>Energy savings (EEU)</a:t>
                      </a:r>
                      <a:endParaRPr lang="en-US" sz="1800" noProof="0" dirty="0" smtClean="0">
                        <a:solidFill>
                          <a:schemeClr val="bg1"/>
                        </a:solidFill>
                        <a:effectLst/>
                      </a:endParaRPr>
                    </a:p>
                    <a:p>
                      <a:pPr algn="ctr">
                        <a:lnSpc>
                          <a:spcPct val="100000"/>
                        </a:lnSpc>
                        <a:spcAft>
                          <a:spcPts val="0"/>
                        </a:spcAft>
                      </a:pPr>
                      <a:r>
                        <a:rPr lang="en-US" sz="1400" noProof="0" dirty="0" smtClean="0">
                          <a:solidFill>
                            <a:schemeClr val="bg1"/>
                          </a:solidFill>
                          <a:effectLst/>
                        </a:rPr>
                        <a:t> 2011-2013</a:t>
                      </a:r>
                      <a:endParaRPr lang="en-US" sz="1800" noProof="0" dirty="0" smtClean="0">
                        <a:solidFill>
                          <a:schemeClr val="bg1"/>
                        </a:solidFill>
                        <a:effectLst/>
                      </a:endParaRPr>
                    </a:p>
                    <a:p>
                      <a:pPr algn="ctr">
                        <a:lnSpc>
                          <a:spcPct val="100000"/>
                        </a:lnSpc>
                        <a:spcAft>
                          <a:spcPts val="0"/>
                        </a:spcAft>
                      </a:pPr>
                      <a:r>
                        <a:rPr lang="en-US" sz="1400" noProof="0" dirty="0" smtClean="0">
                          <a:solidFill>
                            <a:schemeClr val="bg1"/>
                          </a:solidFill>
                          <a:effectLst/>
                        </a:rPr>
                        <a:t>[TJ]</a:t>
                      </a:r>
                      <a:endParaRPr lang="en-US" sz="1800" noProof="0" dirty="0">
                        <a:solidFill>
                          <a:schemeClr val="bg1"/>
                        </a:solidFill>
                        <a:effectLst/>
                        <a:latin typeface="Calibri"/>
                        <a:ea typeface="Calibri"/>
                        <a:cs typeface="Times New Roman"/>
                      </a:endParaRPr>
                    </a:p>
                  </a:txBody>
                  <a:tcPr marL="44450" marR="44450" marT="0" marB="0" anchor="ctr"/>
                </a:tc>
                <a:tc hMerge="1">
                  <a:txBody>
                    <a:bodyPr/>
                    <a:lstStyle/>
                    <a:p>
                      <a:endParaRPr lang="sk-SK"/>
                    </a:p>
                  </a:txBody>
                  <a:tcPr/>
                </a:tc>
                <a:tc gridSpan="2">
                  <a:txBody>
                    <a:bodyPr/>
                    <a:lstStyle/>
                    <a:p>
                      <a:pPr algn="ctr">
                        <a:lnSpc>
                          <a:spcPct val="100000"/>
                        </a:lnSpc>
                        <a:spcAft>
                          <a:spcPts val="0"/>
                        </a:spcAft>
                      </a:pPr>
                      <a:r>
                        <a:rPr lang="en-US" sz="1400" noProof="0" dirty="0" smtClean="0">
                          <a:solidFill>
                            <a:schemeClr val="bg1"/>
                          </a:solidFill>
                          <a:effectLst/>
                        </a:rPr>
                        <a:t> Total investments</a:t>
                      </a:r>
                      <a:endParaRPr lang="en-US" sz="1800" noProof="0" dirty="0" smtClean="0">
                        <a:solidFill>
                          <a:schemeClr val="bg1"/>
                        </a:solidFill>
                        <a:effectLst/>
                      </a:endParaRPr>
                    </a:p>
                    <a:p>
                      <a:pPr algn="ctr">
                        <a:lnSpc>
                          <a:spcPct val="100000"/>
                        </a:lnSpc>
                        <a:spcAft>
                          <a:spcPts val="0"/>
                        </a:spcAft>
                      </a:pPr>
                      <a:r>
                        <a:rPr lang="en-US" sz="1400" noProof="0" dirty="0" smtClean="0">
                          <a:solidFill>
                            <a:schemeClr val="bg1"/>
                          </a:solidFill>
                          <a:effectLst/>
                        </a:rPr>
                        <a:t> 2011-2013</a:t>
                      </a:r>
                      <a:endParaRPr lang="en-US" sz="1800" noProof="0" dirty="0" smtClean="0">
                        <a:solidFill>
                          <a:schemeClr val="bg1"/>
                        </a:solidFill>
                        <a:effectLst/>
                      </a:endParaRPr>
                    </a:p>
                    <a:p>
                      <a:pPr algn="ctr">
                        <a:lnSpc>
                          <a:spcPct val="100000"/>
                        </a:lnSpc>
                        <a:spcAft>
                          <a:spcPts val="0"/>
                        </a:spcAft>
                      </a:pPr>
                      <a:r>
                        <a:rPr lang="en-US" sz="1400" noProof="0" dirty="0" smtClean="0">
                          <a:solidFill>
                            <a:schemeClr val="bg1"/>
                          </a:solidFill>
                          <a:effectLst/>
                        </a:rPr>
                        <a:t>[000 </a:t>
                      </a:r>
                      <a:r>
                        <a:rPr lang="sk-SK" sz="1400" noProof="0" dirty="0" smtClean="0">
                          <a:solidFill>
                            <a:schemeClr val="bg1"/>
                          </a:solidFill>
                          <a:effectLst/>
                        </a:rPr>
                        <a:t>€</a:t>
                      </a:r>
                      <a:r>
                        <a:rPr lang="en-US" sz="1400" noProof="0" dirty="0" smtClean="0">
                          <a:solidFill>
                            <a:schemeClr val="bg1"/>
                          </a:solidFill>
                          <a:effectLst/>
                        </a:rPr>
                        <a:t>]</a:t>
                      </a:r>
                      <a:endParaRPr lang="en-US" sz="1800" noProof="0" dirty="0">
                        <a:solidFill>
                          <a:schemeClr val="bg1"/>
                        </a:solidFill>
                        <a:effectLst/>
                        <a:latin typeface="Calibri"/>
                        <a:ea typeface="Calibri"/>
                        <a:cs typeface="Times New Roman"/>
                      </a:endParaRPr>
                    </a:p>
                  </a:txBody>
                  <a:tcPr marL="44450" marR="44450" marT="0" marB="0" anchor="ctr"/>
                </a:tc>
                <a:tc hMerge="1">
                  <a:txBody>
                    <a:bodyPr/>
                    <a:lstStyle/>
                    <a:p>
                      <a:endParaRPr lang="sk-SK"/>
                    </a:p>
                  </a:txBody>
                  <a:tcPr/>
                </a:tc>
              </a:tr>
              <a:tr h="232285">
                <a:tc vMerge="1">
                  <a:txBody>
                    <a:bodyPr/>
                    <a:lstStyle/>
                    <a:p>
                      <a:endParaRPr lang="sk-SK"/>
                    </a:p>
                  </a:txBody>
                  <a:tcPr/>
                </a:tc>
                <a:tc>
                  <a:txBody>
                    <a:bodyPr/>
                    <a:lstStyle/>
                    <a:p>
                      <a:pPr algn="ctr">
                        <a:lnSpc>
                          <a:spcPct val="115000"/>
                        </a:lnSpc>
                        <a:spcAft>
                          <a:spcPts val="0"/>
                        </a:spcAft>
                      </a:pPr>
                      <a:r>
                        <a:rPr lang="en-US" sz="1400" noProof="0" dirty="0" smtClean="0">
                          <a:solidFill>
                            <a:schemeClr val="bg1"/>
                          </a:solidFill>
                          <a:effectLst/>
                        </a:rPr>
                        <a:t>Plan </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400" noProof="0" dirty="0" smtClean="0">
                          <a:solidFill>
                            <a:schemeClr val="bg1"/>
                          </a:solidFill>
                          <a:effectLst/>
                        </a:rPr>
                        <a:t>Actual </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400" noProof="0" dirty="0" smtClean="0">
                          <a:solidFill>
                            <a:schemeClr val="bg1"/>
                          </a:solidFill>
                          <a:effectLst/>
                        </a:rPr>
                        <a:t>Plan </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400" noProof="0" dirty="0" smtClean="0">
                          <a:solidFill>
                            <a:schemeClr val="bg1"/>
                          </a:solidFill>
                          <a:effectLst/>
                        </a:rPr>
                        <a:t>Actual</a:t>
                      </a:r>
                      <a:endParaRPr lang="en-US" sz="1800" noProof="0" dirty="0">
                        <a:solidFill>
                          <a:schemeClr val="bg1"/>
                        </a:solidFill>
                        <a:effectLst/>
                        <a:latin typeface="Calibri"/>
                        <a:ea typeface="Calibri"/>
                        <a:cs typeface="Times New Roman"/>
                      </a:endParaRPr>
                    </a:p>
                  </a:txBody>
                  <a:tcPr marL="44450" marR="44450" marT="0" marB="0" anchor="ctr"/>
                </a:tc>
              </a:tr>
              <a:tr h="255531">
                <a:tc>
                  <a:txBody>
                    <a:bodyPr/>
                    <a:lstStyle/>
                    <a:p>
                      <a:pPr>
                        <a:lnSpc>
                          <a:spcPct val="115000"/>
                        </a:lnSpc>
                        <a:spcAft>
                          <a:spcPts val="0"/>
                        </a:spcAft>
                      </a:pPr>
                      <a:r>
                        <a:rPr lang="en-US" sz="1400" noProof="0" dirty="0" smtClean="0">
                          <a:solidFill>
                            <a:schemeClr val="bg1"/>
                          </a:solidFill>
                          <a:effectLst/>
                        </a:rPr>
                        <a:t>Buildings</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n-US" sz="1800" noProof="0" dirty="0" smtClean="0">
                          <a:solidFill>
                            <a:schemeClr val="bg1"/>
                          </a:solidFill>
                          <a:effectLst/>
                        </a:rPr>
                        <a:t>1 754</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4 055</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1 079 065</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3 718 880</a:t>
                      </a:r>
                      <a:endParaRPr lang="en-US" sz="1800" noProof="0" dirty="0">
                        <a:solidFill>
                          <a:schemeClr val="bg1"/>
                        </a:solidFill>
                        <a:effectLst/>
                        <a:latin typeface="Calibri"/>
                        <a:ea typeface="Calibri"/>
                        <a:cs typeface="Times New Roman"/>
                      </a:endParaRPr>
                    </a:p>
                  </a:txBody>
                  <a:tcPr marL="44450" marR="44450" marT="0" marB="0"/>
                </a:tc>
              </a:tr>
              <a:tr h="255531">
                <a:tc>
                  <a:txBody>
                    <a:bodyPr/>
                    <a:lstStyle/>
                    <a:p>
                      <a:pPr>
                        <a:lnSpc>
                          <a:spcPct val="115000"/>
                        </a:lnSpc>
                        <a:spcAft>
                          <a:spcPts val="0"/>
                        </a:spcAft>
                      </a:pPr>
                      <a:r>
                        <a:rPr lang="en-US" sz="1400" noProof="0" dirty="0" smtClean="0">
                          <a:solidFill>
                            <a:schemeClr val="bg1"/>
                          </a:solidFill>
                          <a:effectLst/>
                        </a:rPr>
                        <a:t>Industry</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n-US" sz="1800" noProof="0" dirty="0" smtClean="0">
                          <a:solidFill>
                            <a:schemeClr val="bg1"/>
                          </a:solidFill>
                          <a:effectLst/>
                        </a:rPr>
                        <a:t>2 490</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1 069</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316 004</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89 931</a:t>
                      </a:r>
                      <a:endParaRPr lang="en-US" sz="1800" noProof="0" dirty="0">
                        <a:solidFill>
                          <a:schemeClr val="bg1"/>
                        </a:solidFill>
                        <a:effectLst/>
                        <a:latin typeface="Calibri"/>
                        <a:ea typeface="Calibri"/>
                        <a:cs typeface="Times New Roman"/>
                      </a:endParaRPr>
                    </a:p>
                  </a:txBody>
                  <a:tcPr marL="44450" marR="44450" marT="0" marB="0"/>
                </a:tc>
              </a:tr>
              <a:tr h="255531">
                <a:tc>
                  <a:txBody>
                    <a:bodyPr/>
                    <a:lstStyle/>
                    <a:p>
                      <a:pPr>
                        <a:lnSpc>
                          <a:spcPct val="115000"/>
                        </a:lnSpc>
                        <a:spcAft>
                          <a:spcPts val="0"/>
                        </a:spcAft>
                      </a:pPr>
                      <a:r>
                        <a:rPr lang="en-US" sz="1400" noProof="0" dirty="0" smtClean="0">
                          <a:solidFill>
                            <a:schemeClr val="bg1"/>
                          </a:solidFill>
                          <a:effectLst/>
                        </a:rPr>
                        <a:t>Public sector</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n-US" sz="1800" noProof="0" dirty="0" smtClean="0">
                          <a:solidFill>
                            <a:schemeClr val="bg1"/>
                          </a:solidFill>
                          <a:effectLst/>
                        </a:rPr>
                        <a:t>2 234</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659</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675 624</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373 613</a:t>
                      </a:r>
                      <a:endParaRPr lang="en-US" sz="1800" noProof="0" dirty="0">
                        <a:solidFill>
                          <a:schemeClr val="bg1"/>
                        </a:solidFill>
                        <a:effectLst/>
                        <a:latin typeface="Calibri"/>
                        <a:ea typeface="Calibri"/>
                        <a:cs typeface="Times New Roman"/>
                      </a:endParaRPr>
                    </a:p>
                  </a:txBody>
                  <a:tcPr marL="44450" marR="44450" marT="0" marB="0"/>
                </a:tc>
              </a:tr>
              <a:tr h="255531">
                <a:tc>
                  <a:txBody>
                    <a:bodyPr/>
                    <a:lstStyle/>
                    <a:p>
                      <a:pPr>
                        <a:lnSpc>
                          <a:spcPct val="115000"/>
                        </a:lnSpc>
                        <a:spcAft>
                          <a:spcPts val="0"/>
                        </a:spcAft>
                      </a:pPr>
                      <a:r>
                        <a:rPr lang="en-US" sz="1400" noProof="0" dirty="0" smtClean="0">
                          <a:solidFill>
                            <a:schemeClr val="bg1"/>
                          </a:solidFill>
                          <a:effectLst/>
                        </a:rPr>
                        <a:t>Transport</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n-US" sz="1800" noProof="0" dirty="0" smtClean="0">
                          <a:solidFill>
                            <a:schemeClr val="bg1"/>
                          </a:solidFill>
                          <a:effectLst/>
                        </a:rPr>
                        <a:t>899</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278</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2 291 502</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2 144 144</a:t>
                      </a:r>
                      <a:endParaRPr lang="en-US" sz="1800" noProof="0" dirty="0">
                        <a:solidFill>
                          <a:schemeClr val="bg1"/>
                        </a:solidFill>
                        <a:effectLst/>
                        <a:latin typeface="Calibri"/>
                        <a:ea typeface="Calibri"/>
                        <a:cs typeface="Times New Roman"/>
                      </a:endParaRPr>
                    </a:p>
                  </a:txBody>
                  <a:tcPr marL="44450" marR="44450" marT="0" marB="0"/>
                </a:tc>
              </a:tr>
              <a:tr h="255531">
                <a:tc>
                  <a:txBody>
                    <a:bodyPr/>
                    <a:lstStyle/>
                    <a:p>
                      <a:pPr>
                        <a:lnSpc>
                          <a:spcPct val="115000"/>
                        </a:lnSpc>
                        <a:spcAft>
                          <a:spcPts val="0"/>
                        </a:spcAft>
                      </a:pPr>
                      <a:r>
                        <a:rPr lang="en-US" sz="1400" noProof="0" dirty="0" smtClean="0">
                          <a:solidFill>
                            <a:schemeClr val="bg1"/>
                          </a:solidFill>
                          <a:effectLst/>
                        </a:rPr>
                        <a:t>Appliances</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n-US" sz="1800" noProof="0" dirty="0" smtClean="0">
                          <a:solidFill>
                            <a:schemeClr val="bg1"/>
                          </a:solidFill>
                          <a:effectLst/>
                        </a:rPr>
                        <a:t>985</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668</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160 783</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129 895</a:t>
                      </a:r>
                      <a:endParaRPr lang="en-US" sz="1800" noProof="0" dirty="0">
                        <a:solidFill>
                          <a:schemeClr val="bg1"/>
                        </a:solidFill>
                        <a:effectLst/>
                        <a:latin typeface="Calibri"/>
                        <a:ea typeface="Calibri"/>
                        <a:cs typeface="Times New Roman"/>
                      </a:endParaRPr>
                    </a:p>
                  </a:txBody>
                  <a:tcPr marL="44450" marR="44450" marT="0" marB="0"/>
                </a:tc>
              </a:tr>
              <a:tr h="255531">
                <a:tc>
                  <a:txBody>
                    <a:bodyPr/>
                    <a:lstStyle/>
                    <a:p>
                      <a:pPr>
                        <a:lnSpc>
                          <a:spcPct val="115000"/>
                        </a:lnSpc>
                        <a:spcAft>
                          <a:spcPts val="0"/>
                        </a:spcAft>
                      </a:pPr>
                      <a:r>
                        <a:rPr lang="en-US" sz="1400" noProof="0" dirty="0" smtClean="0">
                          <a:solidFill>
                            <a:schemeClr val="bg1"/>
                          </a:solidFill>
                          <a:effectLst/>
                        </a:rPr>
                        <a:t>Horizontal measures </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8 386</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7 317</a:t>
                      </a:r>
                      <a:endParaRPr lang="en-US" sz="1800" noProof="0" dirty="0">
                        <a:solidFill>
                          <a:schemeClr val="bg1"/>
                        </a:solidFill>
                        <a:effectLst/>
                        <a:latin typeface="Calibri"/>
                        <a:ea typeface="Calibri"/>
                        <a:cs typeface="Times New Roman"/>
                      </a:endParaRPr>
                    </a:p>
                  </a:txBody>
                  <a:tcPr marL="44450" marR="44450" marT="0" marB="0"/>
                </a:tc>
              </a:tr>
              <a:tr h="255531">
                <a:tc>
                  <a:txBody>
                    <a:bodyPr/>
                    <a:lstStyle/>
                    <a:p>
                      <a:pPr>
                        <a:lnSpc>
                          <a:spcPct val="115000"/>
                        </a:lnSpc>
                        <a:spcAft>
                          <a:spcPts val="0"/>
                        </a:spcAft>
                      </a:pPr>
                      <a:r>
                        <a:rPr lang="en-US" sz="1400" noProof="0" dirty="0" smtClean="0">
                          <a:solidFill>
                            <a:schemeClr val="bg1"/>
                          </a:solidFill>
                          <a:effectLst/>
                        </a:rPr>
                        <a:t>Total</a:t>
                      </a:r>
                      <a:endParaRPr lang="en-US" sz="1800" noProof="0" dirty="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n-US" sz="1800" noProof="0" dirty="0" smtClean="0">
                          <a:solidFill>
                            <a:schemeClr val="bg1"/>
                          </a:solidFill>
                          <a:effectLst/>
                        </a:rPr>
                        <a:t>8 362</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6 727</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4 531 364</a:t>
                      </a:r>
                      <a:endParaRPr lang="en-US" sz="1800" noProof="0" dirty="0">
                        <a:solidFill>
                          <a:schemeClr val="bg1"/>
                        </a:solidFill>
                        <a:effectLst/>
                        <a:latin typeface="Calibri"/>
                        <a:ea typeface="Calibri"/>
                        <a:cs typeface="Times New Roman"/>
                      </a:endParaRPr>
                    </a:p>
                  </a:txBody>
                  <a:tcPr marL="44450" marR="44450" marT="0" marB="0"/>
                </a:tc>
                <a:tc>
                  <a:txBody>
                    <a:bodyPr/>
                    <a:lstStyle/>
                    <a:p>
                      <a:pPr algn="r">
                        <a:lnSpc>
                          <a:spcPct val="115000"/>
                        </a:lnSpc>
                        <a:spcAft>
                          <a:spcPts val="0"/>
                        </a:spcAft>
                      </a:pPr>
                      <a:r>
                        <a:rPr lang="en-US" sz="1800" noProof="0" dirty="0" smtClean="0">
                          <a:solidFill>
                            <a:schemeClr val="bg1"/>
                          </a:solidFill>
                          <a:effectLst/>
                        </a:rPr>
                        <a:t>6 886 333</a:t>
                      </a:r>
                      <a:endParaRPr lang="en-US" sz="1800" noProof="0" dirty="0">
                        <a:solidFill>
                          <a:schemeClr val="bg1"/>
                        </a:solidFill>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36355155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400" dirty="0" err="1">
                <a:latin typeface="Arial" pitchFamily="34" charset="0"/>
              </a:rPr>
              <a:t>eeAP</a:t>
            </a:r>
            <a:r>
              <a:rPr lang="sk-SK" sz="2400" dirty="0">
                <a:latin typeface="Arial" pitchFamily="34" charset="0"/>
              </a:rPr>
              <a:t>: </a:t>
            </a:r>
            <a:r>
              <a:rPr lang="sk-SK" sz="2400" dirty="0" err="1">
                <a:latin typeface="Arial" pitchFamily="34" charset="0"/>
              </a:rPr>
              <a:t>goals</a:t>
            </a:r>
            <a:r>
              <a:rPr lang="sk-SK" sz="2400" dirty="0">
                <a:latin typeface="Arial" pitchFamily="34" charset="0"/>
              </a:rPr>
              <a:t> </a:t>
            </a:r>
            <a:r>
              <a:rPr lang="sk-SK" sz="2400" dirty="0" err="1">
                <a:latin typeface="Arial" pitchFamily="34" charset="0"/>
              </a:rPr>
              <a:t>for</a:t>
            </a:r>
            <a:r>
              <a:rPr lang="sk-SK" sz="2400" dirty="0">
                <a:latin typeface="Arial" pitchFamily="34" charset="0"/>
              </a:rPr>
              <a:t> </a:t>
            </a:r>
            <a:r>
              <a:rPr lang="sk-SK" sz="2400" dirty="0" err="1">
                <a:latin typeface="Arial" pitchFamily="34" charset="0"/>
              </a:rPr>
              <a:t>the</a:t>
            </a:r>
            <a:r>
              <a:rPr lang="sk-SK" sz="2400" dirty="0">
                <a:latin typeface="Arial" pitchFamily="34" charset="0"/>
              </a:rPr>
              <a:t> </a:t>
            </a:r>
            <a:r>
              <a:rPr lang="sk-SK" sz="2400" dirty="0" err="1">
                <a:latin typeface="Arial" pitchFamily="34" charset="0"/>
              </a:rPr>
              <a:t>near</a:t>
            </a:r>
            <a:r>
              <a:rPr lang="sk-SK" sz="2400" dirty="0">
                <a:latin typeface="Arial" pitchFamily="34" charset="0"/>
              </a:rPr>
              <a:t> </a:t>
            </a:r>
            <a:r>
              <a:rPr lang="sk-SK" sz="2400" dirty="0" err="1" smtClean="0">
                <a:latin typeface="Arial" pitchFamily="34" charset="0"/>
              </a:rPr>
              <a:t>future</a:t>
            </a:r>
            <a:endParaRPr lang="sk-SK" sz="2400" dirty="0"/>
          </a:p>
        </p:txBody>
      </p:sp>
      <p:graphicFrame>
        <p:nvGraphicFramePr>
          <p:cNvPr id="5" name="Zástupný symbol obsahu 4"/>
          <p:cNvGraphicFramePr>
            <a:graphicFrameLocks noGrp="1"/>
          </p:cNvGraphicFramePr>
          <p:nvPr>
            <p:ph idx="1"/>
            <p:extLst>
              <p:ext uri="{D42A27DB-BD31-4B8C-83A1-F6EECF244321}">
                <p14:modId xmlns:p14="http://schemas.microsoft.com/office/powerpoint/2010/main" val="3000474371"/>
              </p:ext>
            </p:extLst>
          </p:nvPr>
        </p:nvGraphicFramePr>
        <p:xfrm>
          <a:off x="395536" y="1382181"/>
          <a:ext cx="8496944" cy="4567099"/>
        </p:xfrm>
        <a:graphic>
          <a:graphicData uri="http://schemas.openxmlformats.org/drawingml/2006/table">
            <a:tbl>
              <a:tblPr firstRow="1" firstCol="1" bandRow="1"/>
              <a:tblGrid>
                <a:gridCol w="1947765"/>
                <a:gridCol w="972099"/>
                <a:gridCol w="1097107"/>
                <a:gridCol w="1239613"/>
                <a:gridCol w="900320"/>
                <a:gridCol w="1086415"/>
                <a:gridCol w="1253625"/>
              </a:tblGrid>
              <a:tr h="290404">
                <a:tc rowSpan="3">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 </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c gridSpan="3">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2014-2016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sk-SK"/>
                    </a:p>
                  </a:txBody>
                  <a:tcPr/>
                </a:tc>
                <a:tc hMerge="1">
                  <a:txBody>
                    <a:bodyPr/>
                    <a:lstStyle/>
                    <a:p>
                      <a:endParaRPr lang="sk-SK"/>
                    </a:p>
                  </a:txBody>
                  <a:tcPr/>
                </a:tc>
                <a:tc gridSpan="3">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2014-2020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sk-SK"/>
                    </a:p>
                  </a:txBody>
                  <a:tcPr/>
                </a:tc>
                <a:tc hMerge="1">
                  <a:txBody>
                    <a:bodyPr/>
                    <a:lstStyle/>
                    <a:p>
                      <a:endParaRPr lang="sk-SK"/>
                    </a:p>
                  </a:txBody>
                  <a:tcPr/>
                </a:tc>
              </a:tr>
              <a:tr h="728650">
                <a:tc vMerge="1">
                  <a:txBody>
                    <a:bodyPr/>
                    <a:lstStyle/>
                    <a:p>
                      <a:endParaRPr lang="sk-SK"/>
                    </a:p>
                  </a:txBody>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Savings on EEU </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Savings on PEU</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Total investments</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Savings on EEU </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Savings on PEU</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Total investments</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290404">
                <a:tc vMerge="1">
                  <a:txBody>
                    <a:bodyPr/>
                    <a:lstStyle/>
                    <a:p>
                      <a:endParaRPr lang="sk-SK"/>
                    </a:p>
                  </a:txBody>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TJ</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TJ</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000 </a:t>
                      </a:r>
                      <a:r>
                        <a:rPr lang="sk-SK" sz="1600" b="1" noProof="0" dirty="0" smtClean="0">
                          <a:solidFill>
                            <a:schemeClr val="bg1"/>
                          </a:solidFill>
                          <a:effectLst/>
                          <a:latin typeface="Calibri"/>
                          <a:ea typeface="Times New Roman"/>
                          <a:cs typeface="Times New Roman"/>
                        </a:rPr>
                        <a:t>€</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TJ</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TJ</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noProof="0" dirty="0" smtClean="0">
                          <a:solidFill>
                            <a:schemeClr val="bg1"/>
                          </a:solidFill>
                          <a:effectLst/>
                          <a:latin typeface="Calibri"/>
                          <a:ea typeface="Times New Roman"/>
                          <a:cs typeface="Times New Roman"/>
                        </a:rPr>
                        <a:t>000 </a:t>
                      </a:r>
                      <a:r>
                        <a:rPr lang="sk-SK" sz="1600" b="1" noProof="0" dirty="0" smtClean="0">
                          <a:solidFill>
                            <a:schemeClr val="bg1"/>
                          </a:solidFill>
                          <a:effectLst/>
                          <a:latin typeface="Calibri"/>
                          <a:ea typeface="Times New Roman"/>
                          <a:cs typeface="Times New Roman"/>
                        </a:rPr>
                        <a:t>€</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pattFill prst="pct25">
                      <a:fgClr>
                        <a:srgbClr val="FFFFFF"/>
                      </a:fgClr>
                      <a:bgClr>
                        <a:srgbClr val="BFBFBF"/>
                      </a:bgClr>
                    </a:pattFill>
                  </a:tcPr>
                </a:tc>
              </a:tr>
              <a:tr h="290404">
                <a:tc>
                  <a:txBody>
                    <a:bodyPr/>
                    <a:lstStyle/>
                    <a:p>
                      <a:pPr>
                        <a:lnSpc>
                          <a:spcPct val="115000"/>
                        </a:lnSpc>
                        <a:spcAft>
                          <a:spcPts val="0"/>
                        </a:spcAft>
                      </a:pPr>
                      <a:r>
                        <a:rPr lang="en-US" sz="1600" noProof="0" dirty="0" smtClean="0">
                          <a:solidFill>
                            <a:schemeClr val="bg1"/>
                          </a:solidFill>
                          <a:effectLst/>
                          <a:latin typeface="Calibri"/>
                          <a:ea typeface="Times New Roman"/>
                          <a:cs typeface="Times New Roman"/>
                        </a:rPr>
                        <a:t>Buildings</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3 087</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4830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3 160 612</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6 103</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9 550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7 777 317</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04">
                <a:tc>
                  <a:txBody>
                    <a:bodyPr/>
                    <a:lstStyle/>
                    <a:p>
                      <a:pPr>
                        <a:lnSpc>
                          <a:spcPct val="115000"/>
                        </a:lnSpc>
                        <a:spcAft>
                          <a:spcPts val="0"/>
                        </a:spcAft>
                      </a:pPr>
                      <a:r>
                        <a:rPr lang="en-US" sz="1600" noProof="0" dirty="0" smtClean="0">
                          <a:solidFill>
                            <a:schemeClr val="bg1"/>
                          </a:solidFill>
                          <a:effectLst/>
                          <a:latin typeface="Calibri"/>
                          <a:ea typeface="Times New Roman"/>
                          <a:cs typeface="Times New Roman"/>
                        </a:rPr>
                        <a:t>Industry</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2 569</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4020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873 674</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6 275</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9 821</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2 023 019</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04">
                <a:tc>
                  <a:txBody>
                    <a:bodyPr/>
                    <a:lstStyle/>
                    <a:p>
                      <a:pPr>
                        <a:lnSpc>
                          <a:spcPct val="115000"/>
                        </a:lnSpc>
                        <a:spcAft>
                          <a:spcPts val="0"/>
                        </a:spcAft>
                      </a:pPr>
                      <a:r>
                        <a:rPr lang="en-US" sz="1600" noProof="0" dirty="0" smtClean="0">
                          <a:solidFill>
                            <a:schemeClr val="bg1"/>
                          </a:solidFill>
                          <a:effectLst/>
                          <a:latin typeface="Calibri"/>
                          <a:ea typeface="Times New Roman"/>
                          <a:cs typeface="Times New Roman"/>
                        </a:rPr>
                        <a:t>Public sector</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1 672</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2616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390 834</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3 577</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5 598</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827 504</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04">
                <a:tc>
                  <a:txBody>
                    <a:bodyPr/>
                    <a:lstStyle/>
                    <a:p>
                      <a:pPr>
                        <a:lnSpc>
                          <a:spcPct val="115000"/>
                        </a:lnSpc>
                        <a:spcAft>
                          <a:spcPts val="0"/>
                        </a:spcAft>
                      </a:pPr>
                      <a:r>
                        <a:rPr lang="en-US" sz="1600" noProof="0" dirty="0" smtClean="0">
                          <a:solidFill>
                            <a:schemeClr val="bg1"/>
                          </a:solidFill>
                          <a:effectLst/>
                          <a:latin typeface="Calibri"/>
                          <a:ea typeface="Times New Roman"/>
                          <a:cs typeface="Times New Roman"/>
                        </a:rPr>
                        <a:t>Transportation</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576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901</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3 868 046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2 346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3 672</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7 795 499</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04">
                <a:tc>
                  <a:txBody>
                    <a:bodyPr/>
                    <a:lstStyle/>
                    <a:p>
                      <a:pPr>
                        <a:lnSpc>
                          <a:spcPct val="115000"/>
                        </a:lnSpc>
                        <a:spcAft>
                          <a:spcPts val="0"/>
                        </a:spcAft>
                      </a:pPr>
                      <a:r>
                        <a:rPr lang="en-US" sz="1600" noProof="0" dirty="0" smtClean="0">
                          <a:solidFill>
                            <a:schemeClr val="bg1"/>
                          </a:solidFill>
                          <a:effectLst/>
                          <a:latin typeface="Calibri"/>
                          <a:ea typeface="Times New Roman"/>
                          <a:cs typeface="Times New Roman"/>
                        </a:rPr>
                        <a:t>Appliances</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737</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1154</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119 886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1 764</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2 760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287 897</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787">
                <a:tc>
                  <a:txBody>
                    <a:bodyPr/>
                    <a:lstStyle/>
                    <a:p>
                      <a:pPr>
                        <a:lnSpc>
                          <a:spcPct val="115000"/>
                        </a:lnSpc>
                        <a:spcAft>
                          <a:spcPts val="0"/>
                        </a:spcAft>
                      </a:pPr>
                      <a:r>
                        <a:rPr lang="en-US" sz="1600" noProof="0" dirty="0" err="1" smtClean="0">
                          <a:solidFill>
                            <a:schemeClr val="bg1"/>
                          </a:solidFill>
                          <a:effectLst/>
                          <a:latin typeface="Calibri"/>
                          <a:ea typeface="Times New Roman"/>
                          <a:cs typeface="Times New Roman"/>
                        </a:rPr>
                        <a:t>Horiz</a:t>
                      </a:r>
                      <a:r>
                        <a:rPr lang="en-US" sz="1600" noProof="0" dirty="0" smtClean="0">
                          <a:solidFill>
                            <a:schemeClr val="bg1"/>
                          </a:solidFill>
                          <a:effectLst/>
                          <a:latin typeface="Calibri"/>
                          <a:ea typeface="Times New Roman"/>
                          <a:cs typeface="Times New Roman"/>
                        </a:rPr>
                        <a:t>.</a:t>
                      </a:r>
                      <a:r>
                        <a:rPr lang="sk-SK" sz="1600" noProof="0" dirty="0" smtClean="0">
                          <a:solidFill>
                            <a:schemeClr val="bg1"/>
                          </a:solidFill>
                          <a:effectLst/>
                          <a:latin typeface="Calibri"/>
                          <a:ea typeface="Times New Roman"/>
                          <a:cs typeface="Times New Roman"/>
                        </a:rPr>
                        <a:t> </a:t>
                      </a:r>
                      <a:r>
                        <a:rPr lang="en-US" sz="1600" noProof="0" dirty="0" smtClean="0">
                          <a:solidFill>
                            <a:schemeClr val="bg1"/>
                          </a:solidFill>
                          <a:effectLst/>
                          <a:latin typeface="Calibri"/>
                          <a:ea typeface="Times New Roman"/>
                          <a:cs typeface="Times New Roman"/>
                        </a:rPr>
                        <a:t>measures</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31</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22 768</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72,00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113</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54 711</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650">
                <a:tc>
                  <a:txBody>
                    <a:bodyPr/>
                    <a:lstStyle/>
                    <a:p>
                      <a:pPr>
                        <a:lnSpc>
                          <a:spcPct val="115000"/>
                        </a:lnSpc>
                        <a:spcAft>
                          <a:spcPts val="0"/>
                        </a:spcAft>
                      </a:pPr>
                      <a:r>
                        <a:rPr lang="en-US" sz="1600" noProof="0" dirty="0" smtClean="0">
                          <a:solidFill>
                            <a:schemeClr val="bg1"/>
                          </a:solidFill>
                          <a:effectLst/>
                          <a:latin typeface="Calibri"/>
                          <a:ea typeface="Times New Roman"/>
                          <a:cs typeface="Times New Roman"/>
                        </a:rPr>
                        <a:t>Transf.,</a:t>
                      </a:r>
                      <a:r>
                        <a:rPr lang="en-US" sz="1600" baseline="0" noProof="0" dirty="0" smtClean="0">
                          <a:solidFill>
                            <a:schemeClr val="bg1"/>
                          </a:solidFill>
                          <a:effectLst/>
                          <a:latin typeface="Calibri"/>
                          <a:ea typeface="Times New Roman"/>
                          <a:cs typeface="Times New Roman"/>
                        </a:rPr>
                        <a:t> </a:t>
                      </a:r>
                      <a:r>
                        <a:rPr lang="en-US" sz="1600" baseline="0" noProof="0" dirty="0" err="1" smtClean="0">
                          <a:solidFill>
                            <a:schemeClr val="bg1"/>
                          </a:solidFill>
                          <a:effectLst/>
                          <a:latin typeface="Calibri"/>
                          <a:ea typeface="Times New Roman"/>
                          <a:cs typeface="Times New Roman"/>
                        </a:rPr>
                        <a:t>tansp</a:t>
                      </a:r>
                      <a:r>
                        <a:rPr lang="en-US" sz="1600" baseline="0" noProof="0" dirty="0" smtClean="0">
                          <a:solidFill>
                            <a:schemeClr val="bg1"/>
                          </a:solidFill>
                          <a:effectLst/>
                          <a:latin typeface="Calibri"/>
                          <a:ea typeface="Times New Roman"/>
                          <a:cs typeface="Times New Roman"/>
                        </a:rPr>
                        <a:t>.&amp; dist.</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2 422</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326 575</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5 701</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823 940</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4004">
                <a:tc>
                  <a:txBody>
                    <a:bodyPr/>
                    <a:lstStyle/>
                    <a:p>
                      <a:pPr>
                        <a:lnSpc>
                          <a:spcPct val="115000"/>
                        </a:lnSpc>
                        <a:spcAft>
                          <a:spcPts val="0"/>
                        </a:spcAft>
                      </a:pPr>
                      <a:r>
                        <a:rPr lang="en-US" sz="1600" b="1" noProof="0" dirty="0" smtClean="0">
                          <a:solidFill>
                            <a:schemeClr val="bg1"/>
                          </a:solidFill>
                          <a:effectLst/>
                          <a:latin typeface="Calibri"/>
                          <a:ea typeface="Times New Roman"/>
                          <a:cs typeface="Times New Roman"/>
                        </a:rPr>
                        <a:t>Total</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8 661</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15 975</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8 762 395</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20 137</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37 214</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noProof="0" dirty="0" smtClean="0">
                          <a:solidFill>
                            <a:schemeClr val="bg1"/>
                          </a:solidFill>
                          <a:effectLst/>
                          <a:latin typeface="Calibri"/>
                          <a:ea typeface="Calibri"/>
                          <a:cs typeface="Times New Roman"/>
                        </a:rPr>
                        <a:t>19 589 886</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85768">
                <a:tc>
                  <a:txBody>
                    <a:bodyPr/>
                    <a:lstStyle/>
                    <a:p>
                      <a:pPr>
                        <a:lnSpc>
                          <a:spcPct val="115000"/>
                        </a:lnSpc>
                        <a:spcAft>
                          <a:spcPts val="0"/>
                        </a:spcAft>
                      </a:pPr>
                      <a:r>
                        <a:rPr lang="en-US" sz="1600" b="1" noProof="0" dirty="0" smtClean="0">
                          <a:solidFill>
                            <a:schemeClr val="bg1"/>
                          </a:solidFill>
                          <a:effectLst/>
                          <a:latin typeface="Calibri"/>
                          <a:ea typeface="Times New Roman"/>
                          <a:cs typeface="Times New Roman"/>
                        </a:rPr>
                        <a:t>% of the plan</a:t>
                      </a:r>
                      <a:endParaRPr lang="en-US" sz="2000" noProof="0" dirty="0">
                        <a:solidFill>
                          <a:schemeClr val="bg1"/>
                        </a:solidFill>
                        <a:effectLst/>
                        <a:latin typeface="Calibri"/>
                        <a:ea typeface="Calibri"/>
                        <a:cs typeface="Times New Roman"/>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85 %</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100 %</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b="1" noProof="0" dirty="0" smtClean="0">
                          <a:solidFill>
                            <a:schemeClr val="bg1"/>
                          </a:solidFill>
                          <a:effectLst/>
                          <a:latin typeface="Calibri"/>
                          <a:ea typeface="Calibri"/>
                          <a:cs typeface="Times New Roman"/>
                        </a:rPr>
                        <a:t>-</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84 %</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b="1" noProof="0" dirty="0" smtClean="0">
                          <a:solidFill>
                            <a:schemeClr val="bg1"/>
                          </a:solidFill>
                          <a:effectLst/>
                          <a:latin typeface="Calibri"/>
                          <a:ea typeface="Times New Roman"/>
                          <a:cs typeface="Times New Roman"/>
                        </a:rPr>
                        <a:t>100 %</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b="1" noProof="0" dirty="0" smtClean="0">
                          <a:solidFill>
                            <a:schemeClr val="bg1"/>
                          </a:solidFill>
                          <a:effectLst/>
                          <a:latin typeface="Calibri"/>
                          <a:ea typeface="Calibri"/>
                          <a:cs typeface="Times New Roman"/>
                        </a:rPr>
                        <a:t>-</a:t>
                      </a:r>
                      <a:endParaRPr lang="en-US" sz="2000" noProof="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65232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090" y="471282"/>
            <a:ext cx="8473752" cy="357190"/>
          </a:xfrm>
        </p:spPr>
        <p:txBody>
          <a:bodyPr/>
          <a:lstStyle/>
          <a:p>
            <a:r>
              <a:rPr lang="sk-SK" sz="2800" dirty="0" smtClean="0"/>
              <a:t>EEAP </a:t>
            </a:r>
            <a:r>
              <a:rPr lang="sk-SK" sz="2800" dirty="0" err="1" smtClean="0"/>
              <a:t>Conclusions</a:t>
            </a:r>
            <a:endParaRPr lang="sk-SK" sz="2800" dirty="0"/>
          </a:p>
        </p:txBody>
      </p:sp>
      <p:sp>
        <p:nvSpPr>
          <p:cNvPr id="3" name="Zástupný symbol obsahu 2"/>
          <p:cNvSpPr>
            <a:spLocks noGrp="1"/>
          </p:cNvSpPr>
          <p:nvPr>
            <p:ph idx="1"/>
          </p:nvPr>
        </p:nvSpPr>
        <p:spPr/>
        <p:txBody>
          <a:bodyPr/>
          <a:lstStyle/>
          <a:p>
            <a:r>
              <a:rPr lang="sk-SK" dirty="0" err="1" smtClean="0"/>
              <a:t>Key</a:t>
            </a:r>
            <a:r>
              <a:rPr lang="sk-SK" dirty="0" smtClean="0"/>
              <a:t> </a:t>
            </a:r>
            <a:r>
              <a:rPr lang="sk-SK" dirty="0" err="1" smtClean="0"/>
              <a:t>enabler</a:t>
            </a:r>
            <a:r>
              <a:rPr lang="sk-SK" dirty="0" smtClean="0"/>
              <a:t> 1: </a:t>
            </a:r>
            <a:r>
              <a:rPr lang="en-US" dirty="0" smtClean="0"/>
              <a:t>stable and predictable source of financing of these measures.</a:t>
            </a:r>
          </a:p>
          <a:p>
            <a:r>
              <a:rPr lang="sk-SK" dirty="0" err="1" smtClean="0"/>
              <a:t>Key</a:t>
            </a:r>
            <a:r>
              <a:rPr lang="sk-SK" dirty="0" smtClean="0"/>
              <a:t> </a:t>
            </a:r>
            <a:r>
              <a:rPr lang="sk-SK" dirty="0" err="1" smtClean="0"/>
              <a:t>enabler</a:t>
            </a:r>
            <a:r>
              <a:rPr lang="sk-SK" dirty="0" smtClean="0"/>
              <a:t> 2 : </a:t>
            </a:r>
            <a:r>
              <a:rPr lang="sk-SK" dirty="0" err="1" smtClean="0"/>
              <a:t>Consistency</a:t>
            </a:r>
            <a:r>
              <a:rPr lang="sk-SK" dirty="0" smtClean="0"/>
              <a:t> -e</a:t>
            </a:r>
            <a:r>
              <a:rPr lang="en-US" dirty="0" err="1" smtClean="0"/>
              <a:t>xpectation</a:t>
            </a:r>
            <a:r>
              <a:rPr lang="en-US" dirty="0" smtClean="0"/>
              <a:t> for reaching 100% of planned savings of the primary energy use would be realistic only under assumption </a:t>
            </a:r>
            <a:r>
              <a:rPr lang="en-US" b="1" dirty="0" smtClean="0"/>
              <a:t>that all planned investment </a:t>
            </a:r>
            <a:r>
              <a:rPr lang="en-US" dirty="0" smtClean="0"/>
              <a:t>into EE measures on side of transformation, transfer, and distribution of energy will be executed (and with strong participation of the private sector)</a:t>
            </a:r>
          </a:p>
          <a:p>
            <a:r>
              <a:rPr lang="sk-SK" dirty="0" err="1" smtClean="0"/>
              <a:t>Key</a:t>
            </a:r>
            <a:r>
              <a:rPr lang="sk-SK" dirty="0" smtClean="0"/>
              <a:t> </a:t>
            </a:r>
            <a:r>
              <a:rPr lang="sk-SK" dirty="0" err="1" smtClean="0"/>
              <a:t>enabler</a:t>
            </a:r>
            <a:r>
              <a:rPr lang="sk-SK" dirty="0" smtClean="0"/>
              <a:t> 3 : </a:t>
            </a:r>
            <a:r>
              <a:rPr lang="en-US" dirty="0" smtClean="0"/>
              <a:t>Utilization of existing and using the new financial schemes will be mandatory to achieve energy savings, their improvement and monitoring. </a:t>
            </a:r>
            <a:endParaRPr lang="sk-SK" dirty="0" smtClean="0"/>
          </a:p>
          <a:p>
            <a:r>
              <a:rPr lang="sk-SK" dirty="0" err="1" smtClean="0"/>
              <a:t>For</a:t>
            </a:r>
            <a:r>
              <a:rPr lang="sk-SK" dirty="0" smtClean="0"/>
              <a:t> </a:t>
            </a:r>
            <a:r>
              <a:rPr lang="sk-SK" dirty="0" err="1" smtClean="0"/>
              <a:t>reporting</a:t>
            </a:r>
            <a:r>
              <a:rPr lang="sk-SK" dirty="0" smtClean="0"/>
              <a:t> </a:t>
            </a:r>
            <a:r>
              <a:rPr lang="sk-SK" dirty="0" err="1" smtClean="0"/>
              <a:t>the</a:t>
            </a:r>
            <a:r>
              <a:rPr lang="sk-SK" dirty="0" smtClean="0"/>
              <a:t> </a:t>
            </a:r>
            <a:r>
              <a:rPr lang="sk-SK" dirty="0" err="1" smtClean="0"/>
              <a:t>energy</a:t>
            </a:r>
            <a:r>
              <a:rPr lang="sk-SK" dirty="0" smtClean="0"/>
              <a:t> </a:t>
            </a:r>
            <a:r>
              <a:rPr lang="sk-SK" dirty="0" err="1" smtClean="0"/>
              <a:t>savings</a:t>
            </a:r>
            <a:r>
              <a:rPr lang="sk-SK" dirty="0" smtClean="0"/>
              <a:t> </a:t>
            </a:r>
            <a:r>
              <a:rPr lang="sk-SK" dirty="0" err="1" smtClean="0"/>
              <a:t>there</a:t>
            </a:r>
            <a:r>
              <a:rPr lang="sk-SK" dirty="0" smtClean="0"/>
              <a:t> </a:t>
            </a:r>
            <a:r>
              <a:rPr lang="sk-SK" dirty="0" err="1" smtClean="0"/>
              <a:t>is</a:t>
            </a:r>
            <a:r>
              <a:rPr lang="sk-SK" dirty="0" smtClean="0"/>
              <a:t> a </a:t>
            </a:r>
            <a:r>
              <a:rPr lang="sk-SK" dirty="0" err="1" smtClean="0"/>
              <a:t>need</a:t>
            </a:r>
            <a:r>
              <a:rPr lang="sk-SK" dirty="0" smtClean="0"/>
              <a:t> </a:t>
            </a:r>
            <a:r>
              <a:rPr lang="sk-SK" dirty="0" err="1" smtClean="0"/>
              <a:t>for</a:t>
            </a:r>
            <a:r>
              <a:rPr lang="sk-SK" dirty="0" smtClean="0"/>
              <a:t> </a:t>
            </a:r>
            <a:r>
              <a:rPr lang="sk-SK" dirty="0" err="1" smtClean="0"/>
              <a:t>reliable</a:t>
            </a:r>
            <a:r>
              <a:rPr lang="sk-SK" dirty="0" smtClean="0"/>
              <a:t> monitoring.</a:t>
            </a:r>
          </a:p>
          <a:p>
            <a:pPr marL="0" indent="0">
              <a:buNone/>
            </a:pPr>
            <a:endParaRPr lang="en-US" dirty="0" smtClean="0"/>
          </a:p>
          <a:p>
            <a:endParaRPr lang="en-US" dirty="0"/>
          </a:p>
        </p:txBody>
      </p:sp>
    </p:spTree>
    <p:extLst>
      <p:ext uri="{BB962C8B-B14F-4D97-AF65-F5344CB8AC3E}">
        <p14:creationId xmlns:p14="http://schemas.microsoft.com/office/powerpoint/2010/main" val="1486603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err="1" smtClean="0">
                <a:solidFill>
                  <a:schemeClr val="bg1">
                    <a:lumMod val="65000"/>
                    <a:lumOff val="35000"/>
                  </a:schemeClr>
                </a:solidFill>
              </a:rPr>
              <a:t>Thank</a:t>
            </a:r>
            <a:r>
              <a:rPr lang="sk-SK" dirty="0" smtClean="0">
                <a:solidFill>
                  <a:schemeClr val="bg1">
                    <a:lumMod val="65000"/>
                    <a:lumOff val="35000"/>
                  </a:schemeClr>
                </a:solidFill>
              </a:rPr>
              <a:t> </a:t>
            </a:r>
            <a:r>
              <a:rPr lang="sk-SK" dirty="0" err="1" smtClean="0">
                <a:solidFill>
                  <a:schemeClr val="bg1">
                    <a:lumMod val="65000"/>
                    <a:lumOff val="35000"/>
                  </a:schemeClr>
                </a:solidFill>
              </a:rPr>
              <a:t>you</a:t>
            </a:r>
            <a:endParaRPr lang="sk-SK" dirty="0">
              <a:solidFill>
                <a:schemeClr val="bg1">
                  <a:lumMod val="65000"/>
                  <a:lumOff val="35000"/>
                </a:schemeClr>
              </a:solidFill>
            </a:endParaRPr>
          </a:p>
        </p:txBody>
      </p:sp>
    </p:spTree>
    <p:extLst>
      <p:ext uri="{BB962C8B-B14F-4D97-AF65-F5344CB8AC3E}">
        <p14:creationId xmlns:p14="http://schemas.microsoft.com/office/powerpoint/2010/main" val="2764719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err="1" smtClean="0"/>
              <a:t>Brief</a:t>
            </a:r>
            <a:r>
              <a:rPr lang="sk-SK" dirty="0" smtClean="0"/>
              <a:t> </a:t>
            </a:r>
            <a:r>
              <a:rPr lang="sk-SK" dirty="0" err="1" smtClean="0"/>
              <a:t>intro</a:t>
            </a:r>
            <a:endParaRPr lang="sk-SK" dirty="0"/>
          </a:p>
        </p:txBody>
      </p:sp>
      <p:sp>
        <p:nvSpPr>
          <p:cNvPr id="5" name="Zástupný symbol obsahu 4"/>
          <p:cNvSpPr>
            <a:spLocks noGrp="1"/>
          </p:cNvSpPr>
          <p:nvPr>
            <p:ph idx="1"/>
          </p:nvPr>
        </p:nvSpPr>
        <p:spPr/>
        <p:txBody>
          <a:bodyPr/>
          <a:lstStyle/>
          <a:p>
            <a:r>
              <a:rPr lang="en-US" sz="1800" dirty="0"/>
              <a:t>March 2007 that EU heads of state </a:t>
            </a:r>
            <a:r>
              <a:rPr lang="en-US" sz="1800" dirty="0" smtClean="0"/>
              <a:t>and</a:t>
            </a:r>
            <a:r>
              <a:rPr lang="sk-SK" sz="1800" dirty="0" smtClean="0"/>
              <a:t> </a:t>
            </a:r>
            <a:r>
              <a:rPr lang="en-US" sz="1800" dirty="0" smtClean="0"/>
              <a:t>governments </a:t>
            </a:r>
            <a:r>
              <a:rPr lang="en-US" sz="1800" dirty="0"/>
              <a:t>endorsed the first EU </a:t>
            </a:r>
            <a:r>
              <a:rPr lang="sk-SK" sz="1800" dirty="0" smtClean="0"/>
              <a:t> </a:t>
            </a:r>
            <a:r>
              <a:rPr lang="en-US" sz="1800" dirty="0" smtClean="0"/>
              <a:t>“</a:t>
            </a:r>
            <a:r>
              <a:rPr lang="en-US" sz="1800" dirty="0"/>
              <a:t>energy action plan</a:t>
            </a:r>
            <a:r>
              <a:rPr lang="en-US" sz="1800" dirty="0" smtClean="0"/>
              <a:t>”</a:t>
            </a:r>
            <a:r>
              <a:rPr lang="sk-SK" sz="1800" dirty="0" smtClean="0"/>
              <a:t>, </a:t>
            </a:r>
            <a:r>
              <a:rPr lang="sk-SK" sz="1800" dirty="0" err="1" smtClean="0"/>
              <a:t>with</a:t>
            </a:r>
            <a:r>
              <a:rPr lang="sk-SK" sz="1800" dirty="0" smtClean="0"/>
              <a:t> 3 </a:t>
            </a:r>
            <a:r>
              <a:rPr lang="sk-SK" sz="1800" dirty="0" err="1" smtClean="0"/>
              <a:t>core</a:t>
            </a:r>
            <a:r>
              <a:rPr lang="sk-SK" sz="1800" dirty="0" smtClean="0"/>
              <a:t> </a:t>
            </a:r>
            <a:r>
              <a:rPr lang="sk-SK" sz="1800" dirty="0" err="1" smtClean="0"/>
              <a:t>pillars</a:t>
            </a:r>
            <a:r>
              <a:rPr lang="sk-SK" sz="1800" dirty="0" smtClean="0"/>
              <a:t>: </a:t>
            </a:r>
            <a:r>
              <a:rPr lang="en-US" sz="1800" dirty="0"/>
              <a:t>sustainability, security of supply, and </a:t>
            </a:r>
            <a:r>
              <a:rPr lang="en-US" sz="1800" dirty="0" smtClean="0"/>
              <a:t>competitiveness</a:t>
            </a:r>
            <a:endParaRPr lang="sk-SK" sz="1800" dirty="0" smtClean="0"/>
          </a:p>
          <a:p>
            <a:r>
              <a:rPr lang="sk-SK" sz="1800" dirty="0" err="1" smtClean="0"/>
              <a:t>Quntifiable</a:t>
            </a:r>
            <a:r>
              <a:rPr lang="sk-SK" sz="1800" dirty="0" smtClean="0"/>
              <a:t> </a:t>
            </a:r>
            <a:r>
              <a:rPr lang="sk-SK" sz="1800" dirty="0" err="1" smtClean="0"/>
              <a:t>targets</a:t>
            </a:r>
            <a:r>
              <a:rPr lang="sk-SK" sz="1800" dirty="0" smtClean="0"/>
              <a:t> : </a:t>
            </a:r>
            <a:r>
              <a:rPr lang="sk-SK" sz="1800" dirty="0" err="1" smtClean="0"/>
              <a:t>catchy</a:t>
            </a:r>
            <a:r>
              <a:rPr lang="sk-SK" sz="1800" dirty="0" smtClean="0"/>
              <a:t> 20 – 20 – 20 </a:t>
            </a:r>
            <a:r>
              <a:rPr lang="sk-SK" sz="1800" dirty="0" err="1" smtClean="0"/>
              <a:t>for</a:t>
            </a:r>
            <a:r>
              <a:rPr lang="sk-SK" sz="1800" dirty="0" smtClean="0"/>
              <a:t> </a:t>
            </a:r>
            <a:r>
              <a:rPr lang="sk-SK" sz="1800" dirty="0" err="1" smtClean="0"/>
              <a:t>year</a:t>
            </a:r>
            <a:r>
              <a:rPr lang="sk-SK" sz="1800" dirty="0" smtClean="0"/>
              <a:t> 2020</a:t>
            </a:r>
          </a:p>
          <a:p>
            <a:pPr lvl="1"/>
            <a:r>
              <a:rPr lang="sk-SK" dirty="0" smtClean="0"/>
              <a:t>20% </a:t>
            </a:r>
            <a:r>
              <a:rPr lang="en-US" dirty="0" smtClean="0"/>
              <a:t>reduction </a:t>
            </a:r>
            <a:r>
              <a:rPr lang="en-US" dirty="0"/>
              <a:t>in EU </a:t>
            </a:r>
            <a:r>
              <a:rPr lang="sk-SK" dirty="0" smtClean="0"/>
              <a:t>GHG</a:t>
            </a:r>
            <a:r>
              <a:rPr lang="en-US" dirty="0" smtClean="0"/>
              <a:t> </a:t>
            </a:r>
            <a:r>
              <a:rPr lang="en-US" dirty="0"/>
              <a:t>emissions of </a:t>
            </a:r>
            <a:r>
              <a:rPr lang="en-US" dirty="0" smtClean="0"/>
              <a:t>at </a:t>
            </a:r>
            <a:r>
              <a:rPr lang="en-US" dirty="0"/>
              <a:t>below 1990 </a:t>
            </a:r>
            <a:r>
              <a:rPr lang="en-US" dirty="0" smtClean="0"/>
              <a:t>levels</a:t>
            </a:r>
            <a:endParaRPr lang="en-US" dirty="0"/>
          </a:p>
          <a:p>
            <a:pPr lvl="1"/>
            <a:r>
              <a:rPr lang="en-US" dirty="0" smtClean="0"/>
              <a:t>20</a:t>
            </a:r>
            <a:r>
              <a:rPr lang="en-US" dirty="0"/>
              <a:t>% of EU energy consumption to come </a:t>
            </a:r>
            <a:r>
              <a:rPr lang="en-US" dirty="0" smtClean="0"/>
              <a:t>from</a:t>
            </a:r>
            <a:r>
              <a:rPr lang="sk-SK" dirty="0" smtClean="0"/>
              <a:t> </a:t>
            </a:r>
            <a:r>
              <a:rPr lang="sk-SK" dirty="0" err="1" smtClean="0"/>
              <a:t>renewable</a:t>
            </a:r>
            <a:r>
              <a:rPr lang="sk-SK" dirty="0" smtClean="0"/>
              <a:t> </a:t>
            </a:r>
            <a:r>
              <a:rPr lang="sk-SK" dirty="0" err="1"/>
              <a:t>resources</a:t>
            </a:r>
            <a:r>
              <a:rPr lang="sk-SK" dirty="0"/>
              <a:t> and</a:t>
            </a:r>
          </a:p>
          <a:p>
            <a:pPr lvl="1"/>
            <a:r>
              <a:rPr lang="en-US" dirty="0"/>
              <a:t> </a:t>
            </a:r>
            <a:r>
              <a:rPr lang="en-US" dirty="0" smtClean="0"/>
              <a:t>20</a:t>
            </a:r>
            <a:r>
              <a:rPr lang="en-US" dirty="0"/>
              <a:t>% reduction in primary energy use compared </a:t>
            </a:r>
            <a:r>
              <a:rPr lang="en-US" dirty="0" smtClean="0"/>
              <a:t>with</a:t>
            </a:r>
            <a:r>
              <a:rPr lang="sk-SK" dirty="0" smtClean="0"/>
              <a:t> </a:t>
            </a:r>
            <a:r>
              <a:rPr lang="en-US" dirty="0" smtClean="0"/>
              <a:t>projected </a:t>
            </a:r>
            <a:r>
              <a:rPr lang="en-US" dirty="0"/>
              <a:t>levels, </a:t>
            </a:r>
            <a:r>
              <a:rPr lang="en-US" b="1" dirty="0"/>
              <a:t>to be achieved by improving </a:t>
            </a:r>
            <a:r>
              <a:rPr lang="en-US" b="1" dirty="0" smtClean="0"/>
              <a:t>energy</a:t>
            </a:r>
            <a:r>
              <a:rPr lang="sk-SK" b="1" dirty="0" smtClean="0"/>
              <a:t> </a:t>
            </a:r>
            <a:r>
              <a:rPr lang="sk-SK" b="1" dirty="0" err="1" smtClean="0"/>
              <a:t>efficiency</a:t>
            </a:r>
            <a:endParaRPr lang="sk-SK" b="1" dirty="0" smtClean="0"/>
          </a:p>
          <a:p>
            <a:r>
              <a:rPr lang="en-US" sz="1800" dirty="0"/>
              <a:t>Energy </a:t>
            </a:r>
            <a:r>
              <a:rPr lang="en-US" sz="1800" dirty="0" smtClean="0"/>
              <a:t>2020</a:t>
            </a:r>
            <a:r>
              <a:rPr lang="sk-SK" sz="1800" dirty="0" smtClean="0"/>
              <a:t> </a:t>
            </a:r>
            <a:r>
              <a:rPr lang="en-US" sz="1800" dirty="0" smtClean="0"/>
              <a:t> </a:t>
            </a:r>
            <a:r>
              <a:rPr lang="en-US" sz="1800" dirty="0" err="1"/>
              <a:t>emphasises</a:t>
            </a:r>
            <a:r>
              <a:rPr lang="en-US" sz="1800" dirty="0"/>
              <a:t> the urgent need to act </a:t>
            </a:r>
            <a:r>
              <a:rPr lang="en-US" sz="1800" dirty="0" smtClean="0"/>
              <a:t>in</a:t>
            </a:r>
            <a:r>
              <a:rPr lang="sk-SK" sz="1800" dirty="0" smtClean="0"/>
              <a:t> </a:t>
            </a:r>
            <a:r>
              <a:rPr lang="en-US" sz="1800" dirty="0" smtClean="0"/>
              <a:t>order </a:t>
            </a:r>
            <a:r>
              <a:rPr lang="en-US" sz="1800" dirty="0"/>
              <a:t>to not only restructure the energy market in the </a:t>
            </a:r>
            <a:r>
              <a:rPr lang="en-US" sz="1800" dirty="0" smtClean="0"/>
              <a:t>EU</a:t>
            </a:r>
            <a:r>
              <a:rPr lang="sk-SK" sz="1800" dirty="0" smtClean="0"/>
              <a:t> </a:t>
            </a:r>
            <a:r>
              <a:rPr lang="en-US" sz="1800" dirty="0" smtClean="0"/>
              <a:t>and </a:t>
            </a:r>
            <a:r>
              <a:rPr lang="en-US" sz="1800" dirty="0"/>
              <a:t>reach the climate targets, but also to </a:t>
            </a:r>
            <a:r>
              <a:rPr lang="en-US" sz="1800" dirty="0" smtClean="0"/>
              <a:t>stay</a:t>
            </a:r>
            <a:r>
              <a:rPr lang="sk-SK" sz="1800" dirty="0" smtClean="0"/>
              <a:t> </a:t>
            </a:r>
            <a:r>
              <a:rPr lang="sk-SK" sz="1800" dirty="0" err="1" smtClean="0"/>
              <a:t>competitive</a:t>
            </a:r>
            <a:r>
              <a:rPr lang="sk-SK" sz="1800" dirty="0" smtClean="0"/>
              <a:t> </a:t>
            </a:r>
            <a:r>
              <a:rPr lang="sk-SK" sz="1800" dirty="0"/>
              <a:t>in </a:t>
            </a:r>
            <a:r>
              <a:rPr lang="sk-SK" sz="1800" dirty="0" err="1"/>
              <a:t>the</a:t>
            </a:r>
            <a:r>
              <a:rPr lang="sk-SK" sz="1800" dirty="0"/>
              <a:t> </a:t>
            </a:r>
            <a:r>
              <a:rPr lang="sk-SK" sz="1800" dirty="0" err="1"/>
              <a:t>future</a:t>
            </a:r>
            <a:r>
              <a:rPr lang="sk-SK" sz="1800" dirty="0"/>
              <a:t>.</a:t>
            </a:r>
          </a:p>
        </p:txBody>
      </p:sp>
    </p:spTree>
    <p:extLst>
      <p:ext uri="{BB962C8B-B14F-4D97-AF65-F5344CB8AC3E}">
        <p14:creationId xmlns:p14="http://schemas.microsoft.com/office/powerpoint/2010/main" val="3469546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Decade</a:t>
            </a:r>
            <a:r>
              <a:rPr lang="sk-SK" dirty="0" smtClean="0"/>
              <a:t> </a:t>
            </a:r>
            <a:r>
              <a:rPr lang="sk-SK" dirty="0" err="1" smtClean="0"/>
              <a:t>of</a:t>
            </a:r>
            <a:r>
              <a:rPr lang="sk-SK" dirty="0" smtClean="0"/>
              <a:t> </a:t>
            </a:r>
            <a:r>
              <a:rPr lang="sk-SK" dirty="0" err="1" smtClean="0"/>
              <a:t>policies</a:t>
            </a:r>
            <a:endParaRPr lang="sk-SK" dirty="0"/>
          </a:p>
        </p:txBody>
      </p:sp>
      <p:sp>
        <p:nvSpPr>
          <p:cNvPr id="3" name="Zástupný symbol obsahu 2"/>
          <p:cNvSpPr>
            <a:spLocks noGrp="1"/>
          </p:cNvSpPr>
          <p:nvPr>
            <p:ph idx="1"/>
          </p:nvPr>
        </p:nvSpPr>
        <p:spPr/>
        <p:txBody>
          <a:bodyPr/>
          <a:lstStyle/>
          <a:p>
            <a:r>
              <a:rPr lang="sk-SK" sz="1800" dirty="0" err="1" smtClean="0"/>
              <a:t>Range</a:t>
            </a:r>
            <a:r>
              <a:rPr lang="sk-SK" sz="1800" dirty="0" smtClean="0"/>
              <a:t> </a:t>
            </a:r>
            <a:r>
              <a:rPr lang="sk-SK" sz="1800" dirty="0" err="1" smtClean="0"/>
              <a:t>of</a:t>
            </a:r>
            <a:r>
              <a:rPr lang="sk-SK" sz="1800" dirty="0" smtClean="0"/>
              <a:t> </a:t>
            </a:r>
            <a:r>
              <a:rPr lang="sk-SK" sz="1800" dirty="0" err="1" smtClean="0"/>
              <a:t>policies</a:t>
            </a:r>
            <a:r>
              <a:rPr lang="sk-SK" sz="1800" dirty="0" smtClean="0"/>
              <a:t> and </a:t>
            </a:r>
            <a:r>
              <a:rPr lang="sk-SK" sz="1800" dirty="0" err="1" smtClean="0"/>
              <a:t>directives</a:t>
            </a:r>
            <a:r>
              <a:rPr lang="sk-SK" sz="1800" dirty="0" smtClean="0"/>
              <a:t> </a:t>
            </a:r>
            <a:r>
              <a:rPr lang="sk-SK" sz="1800" dirty="0" err="1" smtClean="0"/>
              <a:t>that</a:t>
            </a:r>
            <a:r>
              <a:rPr lang="sk-SK" sz="1800" dirty="0" smtClean="0"/>
              <a:t> </a:t>
            </a:r>
            <a:r>
              <a:rPr lang="sk-SK" sz="1800" dirty="0" err="1" smtClean="0"/>
              <a:t>transformed</a:t>
            </a:r>
            <a:r>
              <a:rPr lang="sk-SK" sz="1800" dirty="0" smtClean="0"/>
              <a:t> </a:t>
            </a:r>
            <a:r>
              <a:rPr lang="sk-SK" sz="1800" dirty="0" err="1" smtClean="0"/>
              <a:t>the</a:t>
            </a:r>
            <a:r>
              <a:rPr lang="sk-SK" sz="1800" dirty="0" smtClean="0"/>
              <a:t> </a:t>
            </a:r>
            <a:r>
              <a:rPr lang="sk-SK" sz="1800" dirty="0" err="1" smtClean="0"/>
              <a:t>energy</a:t>
            </a:r>
            <a:r>
              <a:rPr lang="sk-SK" sz="1800" dirty="0" smtClean="0"/>
              <a:t> </a:t>
            </a:r>
            <a:r>
              <a:rPr lang="sk-SK" sz="1800" dirty="0" err="1" smtClean="0"/>
              <a:t>market</a:t>
            </a:r>
            <a:r>
              <a:rPr lang="sk-SK" sz="1800" dirty="0" smtClean="0"/>
              <a:t> </a:t>
            </a:r>
            <a:r>
              <a:rPr lang="sk-SK" sz="1800" dirty="0" err="1" smtClean="0"/>
              <a:t>of</a:t>
            </a:r>
            <a:r>
              <a:rPr lang="sk-SK" sz="1800" dirty="0" smtClean="0"/>
              <a:t> </a:t>
            </a:r>
            <a:r>
              <a:rPr lang="sk-SK" sz="1800" dirty="0" err="1" smtClean="0"/>
              <a:t>member</a:t>
            </a:r>
            <a:r>
              <a:rPr lang="sk-SK" sz="1800" dirty="0" smtClean="0"/>
              <a:t> </a:t>
            </a:r>
            <a:r>
              <a:rPr lang="sk-SK" sz="1800" dirty="0" err="1" smtClean="0"/>
              <a:t>states</a:t>
            </a:r>
            <a:r>
              <a:rPr lang="sk-SK" sz="1800" dirty="0" smtClean="0"/>
              <a:t>:</a:t>
            </a:r>
          </a:p>
          <a:p>
            <a:pPr lvl="1"/>
            <a:r>
              <a:rPr lang="sk-SK" dirty="0" smtClean="0"/>
              <a:t>2002 </a:t>
            </a:r>
            <a:r>
              <a:rPr lang="sk-SK" dirty="0" err="1" smtClean="0"/>
              <a:t>Energy</a:t>
            </a:r>
            <a:r>
              <a:rPr lang="sk-SK" dirty="0" smtClean="0"/>
              <a:t> </a:t>
            </a:r>
            <a:r>
              <a:rPr lang="sk-SK" dirty="0" err="1" smtClean="0"/>
              <a:t>Performance</a:t>
            </a:r>
            <a:r>
              <a:rPr lang="sk-SK" dirty="0" smtClean="0"/>
              <a:t> </a:t>
            </a:r>
            <a:r>
              <a:rPr lang="sk-SK" dirty="0" err="1" smtClean="0"/>
              <a:t>of</a:t>
            </a:r>
            <a:r>
              <a:rPr lang="sk-SK" dirty="0" smtClean="0"/>
              <a:t> </a:t>
            </a:r>
            <a:r>
              <a:rPr lang="sk-SK" dirty="0" err="1" smtClean="0"/>
              <a:t>Buildings</a:t>
            </a:r>
            <a:r>
              <a:rPr lang="sk-SK" dirty="0" smtClean="0"/>
              <a:t> </a:t>
            </a:r>
            <a:r>
              <a:rPr lang="sk-SK" dirty="0" err="1" smtClean="0"/>
              <a:t>Directive</a:t>
            </a:r>
            <a:r>
              <a:rPr lang="sk-SK" dirty="0" smtClean="0"/>
              <a:t> (</a:t>
            </a:r>
            <a:r>
              <a:rPr lang="sk-SK" dirty="0" err="1" smtClean="0"/>
              <a:t>updated</a:t>
            </a:r>
            <a:r>
              <a:rPr lang="sk-SK" dirty="0" smtClean="0"/>
              <a:t> in 2010)</a:t>
            </a:r>
          </a:p>
          <a:p>
            <a:pPr lvl="1"/>
            <a:r>
              <a:rPr lang="sk-SK" dirty="0" smtClean="0"/>
              <a:t>2005 </a:t>
            </a:r>
            <a:r>
              <a:rPr lang="sk-SK" dirty="0" err="1" smtClean="0"/>
              <a:t>Ecodesign</a:t>
            </a:r>
            <a:r>
              <a:rPr lang="sk-SK" dirty="0" smtClean="0"/>
              <a:t> </a:t>
            </a:r>
            <a:r>
              <a:rPr lang="sk-SK" dirty="0" err="1" smtClean="0"/>
              <a:t>Directive</a:t>
            </a:r>
            <a:r>
              <a:rPr lang="sk-SK" dirty="0" smtClean="0"/>
              <a:t> and </a:t>
            </a:r>
            <a:r>
              <a:rPr lang="sk-SK" dirty="0" err="1" smtClean="0"/>
              <a:t>later</a:t>
            </a:r>
            <a:r>
              <a:rPr lang="sk-SK" dirty="0" smtClean="0"/>
              <a:t> </a:t>
            </a:r>
            <a:r>
              <a:rPr lang="sk-SK" dirty="0" err="1" smtClean="0"/>
              <a:t>Energy</a:t>
            </a:r>
            <a:r>
              <a:rPr lang="sk-SK" dirty="0" smtClean="0"/>
              <a:t> </a:t>
            </a:r>
            <a:r>
              <a:rPr lang="sk-SK" dirty="0" err="1" smtClean="0"/>
              <a:t>Labeling</a:t>
            </a:r>
            <a:r>
              <a:rPr lang="sk-SK" dirty="0" smtClean="0"/>
              <a:t> </a:t>
            </a:r>
            <a:r>
              <a:rPr lang="sk-SK" dirty="0" err="1" smtClean="0"/>
              <a:t>Directive</a:t>
            </a:r>
            <a:r>
              <a:rPr lang="sk-SK" dirty="0" smtClean="0"/>
              <a:t> (2010)</a:t>
            </a:r>
          </a:p>
          <a:p>
            <a:pPr lvl="1"/>
            <a:r>
              <a:rPr lang="sk-SK" dirty="0" smtClean="0"/>
              <a:t>2006 </a:t>
            </a:r>
            <a:r>
              <a:rPr lang="en-US" dirty="0"/>
              <a:t>Energy End-Use Efficiency and Energy Services Directive</a:t>
            </a:r>
            <a:endParaRPr lang="sk-SK" dirty="0" smtClean="0"/>
          </a:p>
          <a:p>
            <a:pPr lvl="1"/>
            <a:r>
              <a:rPr lang="en-US" dirty="0" smtClean="0"/>
              <a:t>The </a:t>
            </a:r>
            <a:r>
              <a:rPr lang="en-US" dirty="0"/>
              <a:t>Energy Efficiency </a:t>
            </a:r>
            <a:r>
              <a:rPr lang="en-US" dirty="0" smtClean="0"/>
              <a:t>Directive</a:t>
            </a:r>
            <a:r>
              <a:rPr lang="sk-SK" dirty="0" smtClean="0"/>
              <a:t> (27/2012)</a:t>
            </a:r>
            <a:r>
              <a:rPr lang="en-US" dirty="0" smtClean="0"/>
              <a:t>, </a:t>
            </a:r>
            <a:r>
              <a:rPr lang="en-US" dirty="0"/>
              <a:t>approved in 2012, was the legislative result of the EEP that was published in March </a:t>
            </a:r>
            <a:r>
              <a:rPr lang="en-US" dirty="0" smtClean="0"/>
              <a:t>2011</a:t>
            </a:r>
            <a:r>
              <a:rPr lang="sk-SK" dirty="0"/>
              <a:t> </a:t>
            </a:r>
            <a:r>
              <a:rPr lang="sk-SK" dirty="0" err="1" smtClean="0"/>
              <a:t>that</a:t>
            </a:r>
            <a:r>
              <a:rPr lang="en-US" dirty="0" smtClean="0"/>
              <a:t> </a:t>
            </a:r>
            <a:r>
              <a:rPr lang="en-US" dirty="0"/>
              <a:t>repeals the Cogeneration Directive (</a:t>
            </a:r>
            <a:r>
              <a:rPr lang="en-US" dirty="0" smtClean="0"/>
              <a:t>2004</a:t>
            </a:r>
            <a:r>
              <a:rPr lang="sk-SK" dirty="0" smtClean="0"/>
              <a:t>)</a:t>
            </a:r>
            <a:r>
              <a:rPr lang="en-US" dirty="0" smtClean="0"/>
              <a:t> </a:t>
            </a:r>
            <a:r>
              <a:rPr lang="en-US" dirty="0"/>
              <a:t>and the Energy End-Use Efficiency </a:t>
            </a:r>
            <a:r>
              <a:rPr lang="sk-SK" dirty="0" smtClean="0"/>
              <a:t>....</a:t>
            </a:r>
            <a:r>
              <a:rPr lang="en-US" dirty="0" smtClean="0"/>
              <a:t>(2006</a:t>
            </a:r>
            <a:r>
              <a:rPr lang="sk-SK" dirty="0" smtClean="0"/>
              <a:t>)</a:t>
            </a:r>
            <a:r>
              <a:rPr lang="en-US" dirty="0" smtClean="0"/>
              <a:t>.</a:t>
            </a:r>
            <a:r>
              <a:rPr lang="en-US" dirty="0"/>
              <a:t>  </a:t>
            </a:r>
            <a:endParaRPr lang="sk-SK" dirty="0" smtClean="0"/>
          </a:p>
          <a:p>
            <a:r>
              <a:rPr lang="en-US" sz="1800" dirty="0" smtClean="0"/>
              <a:t>The </a:t>
            </a:r>
            <a:r>
              <a:rPr lang="en-US" sz="1800" dirty="0"/>
              <a:t>EED is ambitious.  It is meant to fill the gap between existing framework Directives and national/international measures on energy efficiency and the 2020 EU target for energy savings. </a:t>
            </a:r>
            <a:endParaRPr lang="sk-SK" sz="1800" dirty="0" smtClean="0"/>
          </a:p>
          <a:p>
            <a:r>
              <a:rPr lang="en-US" sz="1800" dirty="0" smtClean="0"/>
              <a:t>It </a:t>
            </a:r>
            <a:r>
              <a:rPr lang="en-US" sz="1800" dirty="0"/>
              <a:t>covers all sectors except transport, and includes, for the first time in an “energy efficiency” directive, measures for supply side efficiency.</a:t>
            </a:r>
            <a:endParaRPr lang="sk-SK" sz="1800" dirty="0"/>
          </a:p>
        </p:txBody>
      </p:sp>
    </p:spTree>
    <p:extLst>
      <p:ext uri="{BB962C8B-B14F-4D97-AF65-F5344CB8AC3E}">
        <p14:creationId xmlns:p14="http://schemas.microsoft.com/office/powerpoint/2010/main" val="20847482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chemeClr val="bg1">
                    <a:lumMod val="85000"/>
                    <a:lumOff val="15000"/>
                  </a:schemeClr>
                </a:solidFill>
              </a:rPr>
              <a:t>importance</a:t>
            </a:r>
            <a:r>
              <a:rPr lang="sk-SK" dirty="0" smtClean="0">
                <a:solidFill>
                  <a:schemeClr val="bg1">
                    <a:lumMod val="85000"/>
                    <a:lumOff val="15000"/>
                  </a:schemeClr>
                </a:solidFill>
              </a:rPr>
              <a:t> </a:t>
            </a:r>
            <a:r>
              <a:rPr lang="sk-SK" dirty="0" err="1" smtClean="0">
                <a:solidFill>
                  <a:schemeClr val="bg1">
                    <a:lumMod val="85000"/>
                    <a:lumOff val="15000"/>
                  </a:schemeClr>
                </a:solidFill>
              </a:rPr>
              <a:t>of</a:t>
            </a:r>
            <a:r>
              <a:rPr lang="sk-SK" dirty="0" smtClean="0">
                <a:solidFill>
                  <a:schemeClr val="bg1">
                    <a:lumMod val="85000"/>
                    <a:lumOff val="15000"/>
                  </a:schemeClr>
                </a:solidFill>
              </a:rPr>
              <a:t> </a:t>
            </a:r>
            <a:r>
              <a:rPr lang="sk-SK" dirty="0" err="1" smtClean="0">
                <a:solidFill>
                  <a:schemeClr val="bg1">
                    <a:lumMod val="85000"/>
                    <a:lumOff val="15000"/>
                  </a:schemeClr>
                </a:solidFill>
              </a:rPr>
              <a:t>ee</a:t>
            </a:r>
            <a:r>
              <a:rPr lang="sk-SK" dirty="0" smtClean="0">
                <a:solidFill>
                  <a:schemeClr val="bg1">
                    <a:lumMod val="85000"/>
                    <a:lumOff val="15000"/>
                  </a:schemeClr>
                </a:solidFill>
              </a:rPr>
              <a:t> </a:t>
            </a:r>
            <a:r>
              <a:rPr lang="sk-SK" dirty="0" err="1" smtClean="0">
                <a:solidFill>
                  <a:schemeClr val="bg1">
                    <a:lumMod val="85000"/>
                    <a:lumOff val="15000"/>
                  </a:schemeClr>
                </a:solidFill>
              </a:rPr>
              <a:t>for</a:t>
            </a:r>
            <a:r>
              <a:rPr lang="sk-SK" dirty="0" smtClean="0">
                <a:solidFill>
                  <a:schemeClr val="bg1">
                    <a:lumMod val="85000"/>
                    <a:lumOff val="15000"/>
                  </a:schemeClr>
                </a:solidFill>
              </a:rPr>
              <a:t> EU</a:t>
            </a:r>
            <a:endParaRPr lang="sk-SK" dirty="0">
              <a:solidFill>
                <a:schemeClr val="bg1">
                  <a:lumMod val="85000"/>
                  <a:lumOff val="15000"/>
                </a:schemeClr>
              </a:solidFill>
            </a:endParaRPr>
          </a:p>
        </p:txBody>
      </p:sp>
      <p:sp>
        <p:nvSpPr>
          <p:cNvPr id="3" name="Podnadpis 2"/>
          <p:cNvSpPr>
            <a:spLocks noGrp="1"/>
          </p:cNvSpPr>
          <p:nvPr>
            <p:ph type="subTitle" idx="1"/>
          </p:nvPr>
        </p:nvSpPr>
        <p:spPr>
          <a:xfrm>
            <a:off x="0" y="4653136"/>
            <a:ext cx="6836400" cy="1538286"/>
          </a:xfrm>
        </p:spPr>
        <p:txBody>
          <a:bodyPr/>
          <a:lstStyle/>
          <a:p>
            <a:r>
              <a:rPr lang="sk-SK" dirty="0" err="1" smtClean="0">
                <a:solidFill>
                  <a:schemeClr val="bg1">
                    <a:lumMod val="65000"/>
                    <a:lumOff val="35000"/>
                  </a:schemeClr>
                </a:solidFill>
              </a:rPr>
              <a:t>One</a:t>
            </a:r>
            <a:r>
              <a:rPr lang="sk-SK" dirty="0" smtClean="0">
                <a:solidFill>
                  <a:schemeClr val="bg1">
                    <a:lumMod val="65000"/>
                    <a:lumOff val="35000"/>
                  </a:schemeClr>
                </a:solidFill>
              </a:rPr>
              <a:t> </a:t>
            </a:r>
            <a:r>
              <a:rPr lang="sk-SK" dirty="0" err="1" smtClean="0">
                <a:solidFill>
                  <a:schemeClr val="bg1">
                    <a:lumMod val="65000"/>
                    <a:lumOff val="35000"/>
                  </a:schemeClr>
                </a:solidFill>
              </a:rPr>
              <a:t>of</a:t>
            </a:r>
            <a:r>
              <a:rPr lang="sk-SK" dirty="0" smtClean="0">
                <a:solidFill>
                  <a:schemeClr val="bg1">
                    <a:lumMod val="65000"/>
                    <a:lumOff val="35000"/>
                  </a:schemeClr>
                </a:solidFill>
              </a:rPr>
              <a:t> </a:t>
            </a:r>
            <a:r>
              <a:rPr lang="sk-SK" dirty="0" err="1" smtClean="0">
                <a:solidFill>
                  <a:schemeClr val="bg1">
                    <a:lumMod val="65000"/>
                    <a:lumOff val="35000"/>
                  </a:schemeClr>
                </a:solidFill>
              </a:rPr>
              <a:t>the</a:t>
            </a:r>
            <a:r>
              <a:rPr lang="sk-SK" dirty="0" smtClean="0">
                <a:solidFill>
                  <a:schemeClr val="bg1">
                    <a:lumMod val="65000"/>
                    <a:lumOff val="35000"/>
                  </a:schemeClr>
                </a:solidFill>
              </a:rPr>
              <a:t> </a:t>
            </a:r>
            <a:r>
              <a:rPr lang="sk-SK" dirty="0" err="1" smtClean="0">
                <a:solidFill>
                  <a:schemeClr val="bg1">
                    <a:lumMod val="65000"/>
                    <a:lumOff val="35000"/>
                  </a:schemeClr>
                </a:solidFill>
              </a:rPr>
              <a:t>pillars</a:t>
            </a:r>
            <a:r>
              <a:rPr lang="sk-SK" dirty="0" smtClean="0">
                <a:solidFill>
                  <a:schemeClr val="bg1">
                    <a:lumMod val="65000"/>
                    <a:lumOff val="35000"/>
                  </a:schemeClr>
                </a:solidFill>
              </a:rPr>
              <a:t> </a:t>
            </a:r>
            <a:r>
              <a:rPr lang="sk-SK" dirty="0" err="1" smtClean="0">
                <a:solidFill>
                  <a:schemeClr val="bg1">
                    <a:lumMod val="65000"/>
                    <a:lumOff val="35000"/>
                  </a:schemeClr>
                </a:solidFill>
              </a:rPr>
              <a:t>of</a:t>
            </a:r>
            <a:r>
              <a:rPr lang="sk-SK" dirty="0" smtClean="0">
                <a:solidFill>
                  <a:schemeClr val="bg1">
                    <a:lumMod val="65000"/>
                    <a:lumOff val="35000"/>
                  </a:schemeClr>
                </a:solidFill>
              </a:rPr>
              <a:t> </a:t>
            </a:r>
            <a:r>
              <a:rPr lang="sk-SK" dirty="0" err="1" smtClean="0">
                <a:solidFill>
                  <a:schemeClr val="bg1">
                    <a:lumMod val="65000"/>
                    <a:lumOff val="35000"/>
                  </a:schemeClr>
                </a:solidFill>
              </a:rPr>
              <a:t>the</a:t>
            </a:r>
            <a:r>
              <a:rPr lang="sk-SK" dirty="0" smtClean="0">
                <a:solidFill>
                  <a:schemeClr val="bg1">
                    <a:lumMod val="65000"/>
                    <a:lumOff val="35000"/>
                  </a:schemeClr>
                </a:solidFill>
              </a:rPr>
              <a:t> </a:t>
            </a:r>
            <a:r>
              <a:rPr lang="sk-SK" dirty="0" err="1" smtClean="0">
                <a:solidFill>
                  <a:schemeClr val="bg1">
                    <a:lumMod val="65000"/>
                    <a:lumOff val="35000"/>
                  </a:schemeClr>
                </a:solidFill>
              </a:rPr>
              <a:t>energy</a:t>
            </a:r>
            <a:r>
              <a:rPr lang="sk-SK" dirty="0" smtClean="0">
                <a:solidFill>
                  <a:schemeClr val="bg1">
                    <a:lumMod val="65000"/>
                    <a:lumOff val="35000"/>
                  </a:schemeClr>
                </a:solidFill>
              </a:rPr>
              <a:t> </a:t>
            </a:r>
            <a:r>
              <a:rPr lang="sk-SK" dirty="0" err="1" smtClean="0">
                <a:solidFill>
                  <a:schemeClr val="bg1">
                    <a:lumMod val="65000"/>
                    <a:lumOff val="35000"/>
                  </a:schemeClr>
                </a:solidFill>
              </a:rPr>
              <a:t>union</a:t>
            </a:r>
            <a:endParaRPr lang="sk-SK" dirty="0">
              <a:solidFill>
                <a:schemeClr val="bg1">
                  <a:lumMod val="65000"/>
                  <a:lumOff val="35000"/>
                </a:schemeClr>
              </a:solidFill>
            </a:endParaRPr>
          </a:p>
        </p:txBody>
      </p:sp>
    </p:spTree>
    <p:extLst>
      <p:ext uri="{BB962C8B-B14F-4D97-AF65-F5344CB8AC3E}">
        <p14:creationId xmlns:p14="http://schemas.microsoft.com/office/powerpoint/2010/main" val="40148679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6088" y="188640"/>
            <a:ext cx="8424862" cy="936625"/>
          </a:xfrm>
        </p:spPr>
        <p:txBody>
          <a:bodyPr/>
          <a:lstStyle/>
          <a:p>
            <a:pPr indent="0" eaLnBrk="1" hangingPunct="1"/>
            <a:r>
              <a:rPr lang="fr-BE" dirty="0" err="1" smtClean="0"/>
              <a:t>Resilience</a:t>
            </a:r>
            <a:r>
              <a:rPr lang="fr-BE" dirty="0" smtClean="0"/>
              <a:t> </a:t>
            </a:r>
            <a:r>
              <a:rPr lang="en-GB" dirty="0" smtClean="0"/>
              <a:t>to supply disruptions</a:t>
            </a:r>
            <a:endParaRPr lang="en-US" dirty="0" smtClean="0"/>
          </a:p>
        </p:txBody>
      </p:sp>
      <p:sp>
        <p:nvSpPr>
          <p:cNvPr id="10245" name="Slide Number Placeholder 4"/>
          <p:cNvSpPr>
            <a:spLocks noGrp="1"/>
          </p:cNvSpPr>
          <p:nvPr>
            <p:ph type="sldNum" sz="quarter" idx="4294967295"/>
          </p:nvPr>
        </p:nvSpPr>
        <p:spPr>
          <a:xfrm>
            <a:off x="6553200" y="6245225"/>
            <a:ext cx="2133600" cy="476250"/>
          </a:xfrm>
          <a:prstGeom prst="rect">
            <a:avLst/>
          </a:prstGeom>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EB426B0C-568F-4346-8920-E61BC807ABB6}" type="slidenum">
              <a:rPr lang="en-GB" sz="1400" smtClean="0">
                <a:solidFill>
                  <a:schemeClr val="tx1"/>
                </a:solidFill>
                <a:latin typeface="Arial" charset="0"/>
              </a:rPr>
              <a:pPr eaLnBrk="1" hangingPunct="1"/>
              <a:t>6</a:t>
            </a:fld>
            <a:endParaRPr lang="en-GB" sz="1400" smtClean="0">
              <a:solidFill>
                <a:schemeClr val="tx1"/>
              </a:solidFill>
              <a:latin typeface="Arial" charset="0"/>
            </a:endParaRPr>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784"/>
            <a:ext cx="69850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1203992">
            <a:off x="6239016" y="1209849"/>
            <a:ext cx="2300287" cy="708025"/>
          </a:xfrm>
          <a:prstGeom prst="rect">
            <a:avLst/>
          </a:prstGeom>
          <a:solidFill>
            <a:schemeClr val="bg2">
              <a:lumMod val="20000"/>
              <a:lumOff val="80000"/>
            </a:schemeClr>
          </a:solidFill>
        </p:spPr>
        <p:txBody>
          <a:bodyPr>
            <a:spAutoFit/>
          </a:bodyPr>
          <a:lstStyle/>
          <a:p>
            <a:pPr>
              <a:defRPr/>
            </a:pPr>
            <a:r>
              <a:rPr lang="en-GB" sz="2000" b="1" dirty="0"/>
              <a:t>The EU energy system TODAY</a:t>
            </a:r>
          </a:p>
        </p:txBody>
      </p:sp>
    </p:spTree>
    <p:extLst>
      <p:ext uri="{BB962C8B-B14F-4D97-AF65-F5344CB8AC3E}">
        <p14:creationId xmlns:p14="http://schemas.microsoft.com/office/powerpoint/2010/main" val="11796405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827535385"/>
              </p:ext>
            </p:extLst>
          </p:nvPr>
        </p:nvGraphicFramePr>
        <p:xfrm>
          <a:off x="1930400" y="914399"/>
          <a:ext cx="5164667" cy="474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1194696" y="297632"/>
            <a:ext cx="6727761" cy="5833641"/>
            <a:chOff x="1091525" y="257950"/>
            <a:chExt cx="6727761" cy="5833641"/>
          </a:xfrm>
        </p:grpSpPr>
        <p:sp>
          <p:nvSpPr>
            <p:cNvPr id="11" name="Donut 10"/>
            <p:cNvSpPr/>
            <p:nvPr/>
          </p:nvSpPr>
          <p:spPr>
            <a:xfrm>
              <a:off x="1528135" y="754007"/>
              <a:ext cx="5874387" cy="5337584"/>
            </a:xfrm>
            <a:prstGeom prst="donut">
              <a:avLst>
                <a:gd name="adj" fmla="val 1666"/>
              </a:avLst>
            </a:prstGeom>
            <a:gradFill flip="none" rotWithShape="1">
              <a:gsLst>
                <a:gs pos="4000">
                  <a:schemeClr val="bg1">
                    <a:alpha val="24000"/>
                  </a:schemeClr>
                </a:gs>
                <a:gs pos="96000">
                  <a:srgbClr val="FFFFFF">
                    <a:alpha val="24000"/>
                  </a:srgbClr>
                </a:gs>
                <a:gs pos="74000">
                  <a:srgbClr val="FFFF00">
                    <a:alpha val="24000"/>
                  </a:srgbClr>
                </a:gs>
                <a:gs pos="24000">
                  <a:srgbClr val="FFFF00">
                    <a:alpha val="24000"/>
                  </a:srgbClr>
                </a:gs>
                <a:gs pos="51000">
                  <a:schemeClr val="bg1">
                    <a:alpha val="24000"/>
                  </a:schemeClr>
                </a:gs>
              </a:gsLst>
              <a:path path="circle">
                <a:fillToRect l="100000" t="100000"/>
              </a:path>
              <a:tileRect r="-100000" b="-1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 name="5-Point Star 3"/>
            <p:cNvSpPr/>
            <p:nvPr/>
          </p:nvSpPr>
          <p:spPr>
            <a:xfrm>
              <a:off x="1091525" y="2123127"/>
              <a:ext cx="1309830" cy="107148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5-Point Star 4"/>
            <p:cNvSpPr/>
            <p:nvPr/>
          </p:nvSpPr>
          <p:spPr>
            <a:xfrm>
              <a:off x="2202895" y="5020106"/>
              <a:ext cx="1309830" cy="107148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5-Point Star 5"/>
            <p:cNvSpPr/>
            <p:nvPr/>
          </p:nvSpPr>
          <p:spPr>
            <a:xfrm>
              <a:off x="5498059" y="5020106"/>
              <a:ext cx="1309830" cy="107148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5-Point Star 6"/>
            <p:cNvSpPr/>
            <p:nvPr/>
          </p:nvSpPr>
          <p:spPr>
            <a:xfrm>
              <a:off x="6509456" y="2123127"/>
              <a:ext cx="1309830" cy="107148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5-Point Star 7"/>
            <p:cNvSpPr/>
            <p:nvPr/>
          </p:nvSpPr>
          <p:spPr>
            <a:xfrm>
              <a:off x="3817525" y="257950"/>
              <a:ext cx="1309830" cy="107148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extBox 1"/>
          <p:cNvSpPr txBox="1"/>
          <p:nvPr/>
        </p:nvSpPr>
        <p:spPr>
          <a:xfrm>
            <a:off x="3920696" y="694874"/>
            <a:ext cx="1309830" cy="369332"/>
          </a:xfrm>
          <a:prstGeom prst="rect">
            <a:avLst/>
          </a:prstGeom>
          <a:noFill/>
        </p:spPr>
        <p:txBody>
          <a:bodyPr wrap="square" rtlCol="0">
            <a:spAutoFit/>
          </a:bodyPr>
          <a:lstStyle/>
          <a:p>
            <a:pPr algn="ctr"/>
            <a:r>
              <a:rPr lang="fr-FR" sz="900" dirty="0" smtClean="0">
                <a:solidFill>
                  <a:schemeClr val="accent6">
                    <a:lumMod val="50000"/>
                  </a:schemeClr>
                </a:solidFill>
              </a:rPr>
              <a:t>Security of</a:t>
            </a:r>
            <a:endParaRPr lang="sk-SK" sz="900" dirty="0" smtClean="0">
              <a:solidFill>
                <a:schemeClr val="accent6">
                  <a:lumMod val="50000"/>
                </a:schemeClr>
              </a:solidFill>
            </a:endParaRPr>
          </a:p>
          <a:p>
            <a:pPr algn="ctr"/>
            <a:r>
              <a:rPr lang="fr-FR" sz="900" dirty="0" smtClean="0">
                <a:solidFill>
                  <a:schemeClr val="accent6">
                    <a:lumMod val="50000"/>
                  </a:schemeClr>
                </a:solidFill>
              </a:rPr>
              <a:t> supply</a:t>
            </a:r>
            <a:endParaRPr lang="en-GB" sz="900" dirty="0">
              <a:solidFill>
                <a:schemeClr val="accent6">
                  <a:lumMod val="50000"/>
                </a:schemeClr>
              </a:solidFill>
            </a:endParaRPr>
          </a:p>
        </p:txBody>
      </p:sp>
      <p:sp>
        <p:nvSpPr>
          <p:cNvPr id="14" name="TextBox 13"/>
          <p:cNvSpPr txBox="1"/>
          <p:nvPr/>
        </p:nvSpPr>
        <p:spPr>
          <a:xfrm>
            <a:off x="6419800" y="2564904"/>
            <a:ext cx="1752600" cy="507831"/>
          </a:xfrm>
          <a:prstGeom prst="rect">
            <a:avLst/>
          </a:prstGeom>
          <a:noFill/>
        </p:spPr>
        <p:txBody>
          <a:bodyPr wrap="square" rtlCol="0">
            <a:spAutoFit/>
          </a:bodyPr>
          <a:lstStyle/>
          <a:p>
            <a:pPr algn="ctr"/>
            <a:r>
              <a:rPr lang="fr-FR" sz="900" dirty="0" smtClean="0">
                <a:solidFill>
                  <a:schemeClr val="accent6">
                    <a:lumMod val="50000"/>
                  </a:schemeClr>
                </a:solidFill>
              </a:rPr>
              <a:t>Internal </a:t>
            </a:r>
            <a:endParaRPr lang="sk-SK" sz="900" dirty="0" smtClean="0">
              <a:solidFill>
                <a:schemeClr val="accent6">
                  <a:lumMod val="50000"/>
                </a:schemeClr>
              </a:solidFill>
            </a:endParaRPr>
          </a:p>
          <a:p>
            <a:pPr algn="ctr"/>
            <a:r>
              <a:rPr lang="fr-FR" sz="900" dirty="0" smtClean="0">
                <a:solidFill>
                  <a:schemeClr val="accent6">
                    <a:lumMod val="50000"/>
                  </a:schemeClr>
                </a:solidFill>
              </a:rPr>
              <a:t>Energy </a:t>
            </a:r>
            <a:endParaRPr lang="sk-SK" sz="900" dirty="0" smtClean="0">
              <a:solidFill>
                <a:schemeClr val="accent6">
                  <a:lumMod val="50000"/>
                </a:schemeClr>
              </a:solidFill>
            </a:endParaRPr>
          </a:p>
          <a:p>
            <a:pPr algn="ctr"/>
            <a:r>
              <a:rPr lang="fr-FR" sz="900" dirty="0" smtClean="0">
                <a:solidFill>
                  <a:schemeClr val="accent6">
                    <a:lumMod val="50000"/>
                  </a:schemeClr>
                </a:solidFill>
              </a:rPr>
              <a:t>Market</a:t>
            </a:r>
            <a:endParaRPr lang="en-GB" sz="900" dirty="0">
              <a:solidFill>
                <a:schemeClr val="accent6">
                  <a:lumMod val="50000"/>
                </a:schemeClr>
              </a:solidFill>
            </a:endParaRPr>
          </a:p>
        </p:txBody>
      </p:sp>
      <p:sp>
        <p:nvSpPr>
          <p:cNvPr id="15" name="TextBox 14"/>
          <p:cNvSpPr txBox="1"/>
          <p:nvPr/>
        </p:nvSpPr>
        <p:spPr>
          <a:xfrm>
            <a:off x="5601230" y="5517232"/>
            <a:ext cx="1309830" cy="369332"/>
          </a:xfrm>
          <a:prstGeom prst="rect">
            <a:avLst/>
          </a:prstGeom>
          <a:noFill/>
        </p:spPr>
        <p:txBody>
          <a:bodyPr wrap="square" rtlCol="0">
            <a:spAutoFit/>
          </a:bodyPr>
          <a:lstStyle/>
          <a:p>
            <a:pPr algn="ctr"/>
            <a:r>
              <a:rPr lang="fr-FR" sz="900" dirty="0" smtClean="0">
                <a:solidFill>
                  <a:schemeClr val="accent6">
                    <a:lumMod val="50000"/>
                  </a:schemeClr>
                </a:solidFill>
              </a:rPr>
              <a:t>Energy </a:t>
            </a:r>
            <a:endParaRPr lang="sk-SK" sz="900" dirty="0" smtClean="0">
              <a:solidFill>
                <a:schemeClr val="accent6">
                  <a:lumMod val="50000"/>
                </a:schemeClr>
              </a:solidFill>
            </a:endParaRPr>
          </a:p>
          <a:p>
            <a:pPr algn="ctr"/>
            <a:r>
              <a:rPr lang="fr-FR" sz="900" dirty="0" smtClean="0">
                <a:solidFill>
                  <a:schemeClr val="accent6">
                    <a:lumMod val="50000"/>
                  </a:schemeClr>
                </a:solidFill>
              </a:rPr>
              <a:t>Efficiency</a:t>
            </a:r>
            <a:endParaRPr lang="en-GB" sz="900" dirty="0">
              <a:solidFill>
                <a:schemeClr val="accent6">
                  <a:lumMod val="50000"/>
                </a:schemeClr>
              </a:solidFill>
            </a:endParaRPr>
          </a:p>
        </p:txBody>
      </p:sp>
      <p:sp>
        <p:nvSpPr>
          <p:cNvPr id="16" name="TextBox 15"/>
          <p:cNvSpPr txBox="1"/>
          <p:nvPr/>
        </p:nvSpPr>
        <p:spPr>
          <a:xfrm>
            <a:off x="2411760" y="5445224"/>
            <a:ext cx="1309830" cy="230832"/>
          </a:xfrm>
          <a:prstGeom prst="rect">
            <a:avLst/>
          </a:prstGeom>
          <a:noFill/>
        </p:spPr>
        <p:txBody>
          <a:bodyPr wrap="square" rtlCol="0">
            <a:spAutoFit/>
          </a:bodyPr>
          <a:lstStyle/>
          <a:p>
            <a:r>
              <a:rPr lang="fr-FR" sz="900" dirty="0" err="1" smtClean="0">
                <a:solidFill>
                  <a:schemeClr val="accent6">
                    <a:lumMod val="50000"/>
                  </a:schemeClr>
                </a:solidFill>
              </a:rPr>
              <a:t>Decarbonisation</a:t>
            </a:r>
            <a:r>
              <a:rPr lang="fr-FR" sz="900" dirty="0" smtClean="0">
                <a:solidFill>
                  <a:schemeClr val="accent6">
                    <a:lumMod val="50000"/>
                  </a:schemeClr>
                </a:solidFill>
              </a:rPr>
              <a:t> </a:t>
            </a:r>
            <a:endParaRPr lang="en-GB" sz="900" dirty="0">
              <a:solidFill>
                <a:schemeClr val="accent6">
                  <a:lumMod val="50000"/>
                </a:schemeClr>
              </a:solidFill>
            </a:endParaRPr>
          </a:p>
        </p:txBody>
      </p:sp>
      <p:sp>
        <p:nvSpPr>
          <p:cNvPr id="18" name="TextBox 17"/>
          <p:cNvSpPr txBox="1"/>
          <p:nvPr/>
        </p:nvSpPr>
        <p:spPr>
          <a:xfrm>
            <a:off x="1043608" y="2564904"/>
            <a:ext cx="1638300" cy="507831"/>
          </a:xfrm>
          <a:prstGeom prst="rect">
            <a:avLst/>
          </a:prstGeom>
          <a:noFill/>
        </p:spPr>
        <p:txBody>
          <a:bodyPr wrap="square" rtlCol="0">
            <a:spAutoFit/>
          </a:bodyPr>
          <a:lstStyle/>
          <a:p>
            <a:pPr algn="ctr"/>
            <a:r>
              <a:rPr lang="fr-FR" sz="900" dirty="0" smtClean="0">
                <a:solidFill>
                  <a:schemeClr val="accent6">
                    <a:lumMod val="50000"/>
                  </a:schemeClr>
                </a:solidFill>
              </a:rPr>
              <a:t>Research  </a:t>
            </a:r>
            <a:endParaRPr lang="sk-SK" sz="900" dirty="0" smtClean="0">
              <a:solidFill>
                <a:schemeClr val="accent6">
                  <a:lumMod val="50000"/>
                </a:schemeClr>
              </a:solidFill>
            </a:endParaRPr>
          </a:p>
          <a:p>
            <a:pPr algn="ctr"/>
            <a:r>
              <a:rPr lang="fr-FR" sz="900" dirty="0" smtClean="0">
                <a:solidFill>
                  <a:schemeClr val="accent6">
                    <a:lumMod val="50000"/>
                  </a:schemeClr>
                </a:solidFill>
              </a:rPr>
              <a:t>&amp; </a:t>
            </a:r>
            <a:endParaRPr lang="sk-SK" sz="900" dirty="0" smtClean="0">
              <a:solidFill>
                <a:schemeClr val="accent6">
                  <a:lumMod val="50000"/>
                </a:schemeClr>
              </a:solidFill>
            </a:endParaRPr>
          </a:p>
          <a:p>
            <a:pPr algn="ctr"/>
            <a:r>
              <a:rPr lang="fr-FR" sz="900" dirty="0" smtClean="0">
                <a:solidFill>
                  <a:schemeClr val="accent6">
                    <a:lumMod val="50000"/>
                  </a:schemeClr>
                </a:solidFill>
              </a:rPr>
              <a:t>Innovation </a:t>
            </a:r>
            <a:endParaRPr lang="en-GB" sz="900" dirty="0">
              <a:solidFill>
                <a:schemeClr val="accent6">
                  <a:lumMod val="50000"/>
                </a:schemeClr>
              </a:solidFill>
            </a:endParaRPr>
          </a:p>
        </p:txBody>
      </p:sp>
    </p:spTree>
    <p:extLst>
      <p:ext uri="{BB962C8B-B14F-4D97-AF65-F5344CB8AC3E}">
        <p14:creationId xmlns:p14="http://schemas.microsoft.com/office/powerpoint/2010/main" val="1603926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chemeClr val="bg1">
                    <a:lumMod val="85000"/>
                    <a:lumOff val="15000"/>
                  </a:schemeClr>
                </a:solidFill>
              </a:rPr>
              <a:t>Impact</a:t>
            </a:r>
            <a:r>
              <a:rPr lang="sk-SK" dirty="0" smtClean="0">
                <a:solidFill>
                  <a:schemeClr val="bg1">
                    <a:lumMod val="85000"/>
                    <a:lumOff val="15000"/>
                  </a:schemeClr>
                </a:solidFill>
              </a:rPr>
              <a:t> </a:t>
            </a:r>
            <a:r>
              <a:rPr lang="sk-SK" dirty="0" err="1" smtClean="0">
                <a:solidFill>
                  <a:schemeClr val="bg1">
                    <a:lumMod val="85000"/>
                    <a:lumOff val="15000"/>
                  </a:schemeClr>
                </a:solidFill>
              </a:rPr>
              <a:t>of</a:t>
            </a:r>
            <a:r>
              <a:rPr lang="sk-SK" dirty="0" smtClean="0">
                <a:solidFill>
                  <a:schemeClr val="bg1">
                    <a:lumMod val="85000"/>
                    <a:lumOff val="15000"/>
                  </a:schemeClr>
                </a:solidFill>
              </a:rPr>
              <a:t> </a:t>
            </a:r>
            <a:r>
              <a:rPr lang="sk-SK" dirty="0" err="1" smtClean="0">
                <a:solidFill>
                  <a:schemeClr val="bg1">
                    <a:lumMod val="85000"/>
                    <a:lumOff val="15000"/>
                  </a:schemeClr>
                </a:solidFill>
              </a:rPr>
              <a:t>ee</a:t>
            </a:r>
            <a:endParaRPr lang="sk-SK" dirty="0">
              <a:solidFill>
                <a:schemeClr val="bg1">
                  <a:lumMod val="85000"/>
                  <a:lumOff val="15000"/>
                </a:schemeClr>
              </a:solidFill>
            </a:endParaRPr>
          </a:p>
        </p:txBody>
      </p:sp>
      <p:sp>
        <p:nvSpPr>
          <p:cNvPr id="3" name="Podnadpis 2"/>
          <p:cNvSpPr>
            <a:spLocks noGrp="1"/>
          </p:cNvSpPr>
          <p:nvPr>
            <p:ph type="subTitle" idx="1"/>
          </p:nvPr>
        </p:nvSpPr>
        <p:spPr>
          <a:xfrm>
            <a:off x="0" y="4653136"/>
            <a:ext cx="6516216" cy="1538286"/>
          </a:xfrm>
        </p:spPr>
        <p:txBody>
          <a:bodyPr/>
          <a:lstStyle/>
          <a:p>
            <a:endParaRPr lang="sk-SK"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429000"/>
            <a:ext cx="2848635" cy="3350302"/>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0197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35920"/>
            <a:ext cx="7848872" cy="1222980"/>
          </a:xfrm>
        </p:spPr>
        <p:txBody>
          <a:bodyPr/>
          <a:lstStyle/>
          <a:p>
            <a:pPr lvl="1"/>
            <a:r>
              <a:rPr lang="sk-SK" sz="2800" dirty="0" smtClean="0">
                <a:latin typeface="+mn-lt"/>
              </a:rPr>
              <a:t>EE MARKET DELIVER REDUCTION OF THE ENERGY NEEDED TO FUEL OUR ECONOMY</a:t>
            </a:r>
            <a:endParaRPr lang="en-GB" sz="3200" dirty="0"/>
          </a:p>
        </p:txBody>
      </p:sp>
      <p:graphicFrame>
        <p:nvGraphicFramePr>
          <p:cNvPr id="8" name="Chart 7"/>
          <p:cNvGraphicFramePr>
            <a:graphicFrameLocks/>
          </p:cNvGraphicFramePr>
          <p:nvPr>
            <p:extLst>
              <p:ext uri="{D42A27DB-BD31-4B8C-83A1-F6EECF244321}">
                <p14:modId xmlns:p14="http://schemas.microsoft.com/office/powerpoint/2010/main" val="2502859224"/>
              </p:ext>
            </p:extLst>
          </p:nvPr>
        </p:nvGraphicFramePr>
        <p:xfrm>
          <a:off x="228600" y="1879600"/>
          <a:ext cx="8788124"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a:spLocks noGrp="1"/>
          </p:cNvSpPr>
          <p:nvPr>
            <p:ph idx="1"/>
          </p:nvPr>
        </p:nvSpPr>
        <p:spPr>
          <a:xfrm>
            <a:off x="-449705" y="1150662"/>
            <a:ext cx="9593705" cy="899118"/>
          </a:xfrm>
        </p:spPr>
        <p:txBody>
          <a:bodyPr/>
          <a:lstStyle/>
          <a:p>
            <a:pPr marL="457200" lvl="1" indent="0">
              <a:spcBef>
                <a:spcPts val="600"/>
              </a:spcBef>
              <a:buClr>
                <a:schemeClr val="accent1"/>
              </a:buClr>
              <a:buNone/>
            </a:pPr>
            <a:r>
              <a:rPr lang="en-US" sz="1800" i="1" dirty="0" smtClean="0">
                <a:solidFill>
                  <a:srgbClr val="002060"/>
                </a:solidFill>
              </a:rPr>
              <a:t>Efficiency savings </a:t>
            </a:r>
            <a:r>
              <a:rPr lang="en-US" sz="1600" i="1" dirty="0" smtClean="0">
                <a:solidFill>
                  <a:srgbClr val="002060"/>
                </a:solidFill>
              </a:rPr>
              <a:t>(1</a:t>
            </a:r>
            <a:r>
              <a:rPr lang="sk-SK" sz="1600" i="1" dirty="0" smtClean="0">
                <a:solidFill>
                  <a:srgbClr val="002060"/>
                </a:solidFill>
              </a:rPr>
              <a:t> </a:t>
            </a:r>
            <a:r>
              <a:rPr lang="en-US" sz="1600" i="1" dirty="0" smtClean="0">
                <a:solidFill>
                  <a:srgbClr val="002060"/>
                </a:solidFill>
              </a:rPr>
              <a:t>336 </a:t>
            </a:r>
            <a:r>
              <a:rPr lang="en-US" sz="1600" i="1" dirty="0" err="1" smtClean="0">
                <a:solidFill>
                  <a:srgbClr val="002060"/>
                </a:solidFill>
              </a:rPr>
              <a:t>Mtoe</a:t>
            </a:r>
            <a:r>
              <a:rPr lang="en-US" sz="1600" i="1" dirty="0">
                <a:solidFill>
                  <a:srgbClr val="002060"/>
                </a:solidFill>
              </a:rPr>
              <a:t>)</a:t>
            </a:r>
            <a:r>
              <a:rPr lang="en-US" sz="1800" i="1" dirty="0">
                <a:solidFill>
                  <a:srgbClr val="002060"/>
                </a:solidFill>
              </a:rPr>
              <a:t> </a:t>
            </a:r>
            <a:r>
              <a:rPr lang="en-US" sz="1800" i="1" dirty="0" smtClean="0">
                <a:solidFill>
                  <a:srgbClr val="002060"/>
                </a:solidFill>
              </a:rPr>
              <a:t>provided more in 2011 to </a:t>
            </a:r>
            <a:r>
              <a:rPr lang="en-US" sz="1800" i="1" dirty="0">
                <a:solidFill>
                  <a:srgbClr val="002060"/>
                </a:solidFill>
              </a:rPr>
              <a:t>meet </a:t>
            </a:r>
            <a:r>
              <a:rPr lang="en-US" sz="1800" i="1" dirty="0" smtClean="0">
                <a:solidFill>
                  <a:srgbClr val="002060"/>
                </a:solidFill>
              </a:rPr>
              <a:t>energy </a:t>
            </a:r>
            <a:r>
              <a:rPr lang="en-US" sz="1800" i="1" dirty="0">
                <a:solidFill>
                  <a:srgbClr val="002060"/>
                </a:solidFill>
              </a:rPr>
              <a:t>service demand than </a:t>
            </a:r>
            <a:r>
              <a:rPr lang="en-US" sz="1800" i="1" dirty="0" smtClean="0">
                <a:solidFill>
                  <a:srgbClr val="002060"/>
                </a:solidFill>
              </a:rPr>
              <a:t>oil </a:t>
            </a:r>
            <a:r>
              <a:rPr lang="sk-SK" sz="1800" i="1" dirty="0" smtClean="0">
                <a:solidFill>
                  <a:srgbClr val="002060"/>
                </a:solidFill>
              </a:rPr>
              <a:t>     </a:t>
            </a:r>
            <a:r>
              <a:rPr lang="en-US" sz="1600" i="1" dirty="0" smtClean="0">
                <a:solidFill>
                  <a:srgbClr val="002060"/>
                </a:solidFill>
              </a:rPr>
              <a:t>(1</a:t>
            </a:r>
            <a:r>
              <a:rPr lang="sk-SK" sz="1600" i="1" dirty="0" smtClean="0">
                <a:solidFill>
                  <a:srgbClr val="002060"/>
                </a:solidFill>
              </a:rPr>
              <a:t> </a:t>
            </a:r>
            <a:r>
              <a:rPr lang="en-US" sz="1600" i="1" dirty="0" smtClean="0">
                <a:solidFill>
                  <a:srgbClr val="002060"/>
                </a:solidFill>
              </a:rPr>
              <a:t>200 </a:t>
            </a:r>
            <a:r>
              <a:rPr lang="en-US" sz="1600" i="1" dirty="0" err="1" smtClean="0">
                <a:solidFill>
                  <a:srgbClr val="002060"/>
                </a:solidFill>
              </a:rPr>
              <a:t>Mtoe</a:t>
            </a:r>
            <a:r>
              <a:rPr lang="en-US" sz="1600" i="1" dirty="0" smtClean="0">
                <a:solidFill>
                  <a:srgbClr val="002060"/>
                </a:solidFill>
              </a:rPr>
              <a:t>)</a:t>
            </a:r>
            <a:r>
              <a:rPr lang="en-US" sz="1800" i="1" dirty="0" smtClean="0">
                <a:solidFill>
                  <a:srgbClr val="002060"/>
                </a:solidFill>
              </a:rPr>
              <a:t>, electricity</a:t>
            </a:r>
            <a:r>
              <a:rPr lang="en-US" sz="1600" i="1" dirty="0" smtClean="0">
                <a:solidFill>
                  <a:srgbClr val="002060"/>
                </a:solidFill>
              </a:rPr>
              <a:t> (552 </a:t>
            </a:r>
            <a:r>
              <a:rPr lang="en-US" sz="1600" i="1" dirty="0" err="1" smtClean="0">
                <a:solidFill>
                  <a:srgbClr val="002060"/>
                </a:solidFill>
              </a:rPr>
              <a:t>Mtoe</a:t>
            </a:r>
            <a:r>
              <a:rPr lang="en-US" sz="1600" i="1" dirty="0" smtClean="0">
                <a:solidFill>
                  <a:srgbClr val="002060"/>
                </a:solidFill>
              </a:rPr>
              <a:t>)</a:t>
            </a:r>
            <a:r>
              <a:rPr lang="en-US" sz="1800" i="1" dirty="0" smtClean="0">
                <a:solidFill>
                  <a:srgbClr val="002060"/>
                </a:solidFill>
              </a:rPr>
              <a:t>, natural </a:t>
            </a:r>
            <a:r>
              <a:rPr lang="en-US" sz="1800" i="1" dirty="0">
                <a:solidFill>
                  <a:srgbClr val="002060"/>
                </a:solidFill>
              </a:rPr>
              <a:t>gas </a:t>
            </a:r>
            <a:r>
              <a:rPr lang="en-US" sz="1600" i="1" dirty="0" smtClean="0">
                <a:solidFill>
                  <a:srgbClr val="002060"/>
                </a:solidFill>
              </a:rPr>
              <a:t>(509 </a:t>
            </a:r>
            <a:r>
              <a:rPr lang="en-US" sz="1600" i="1" dirty="0" err="1" smtClean="0">
                <a:solidFill>
                  <a:srgbClr val="002060"/>
                </a:solidFill>
              </a:rPr>
              <a:t>Mtoe</a:t>
            </a:r>
            <a:r>
              <a:rPr lang="en-US" sz="1600" i="1" dirty="0" smtClean="0">
                <a:solidFill>
                  <a:srgbClr val="002060"/>
                </a:solidFill>
              </a:rPr>
              <a:t>) in IEA-11*</a:t>
            </a:r>
            <a:endParaRPr lang="fr-FR" sz="1600" i="1" dirty="0">
              <a:solidFill>
                <a:srgbClr val="002060"/>
              </a:solidFill>
            </a:endParaRPr>
          </a:p>
          <a:p>
            <a:endParaRPr lang="en-GB" sz="1400" i="1" dirty="0">
              <a:solidFill>
                <a:srgbClr val="002060"/>
              </a:solidFill>
            </a:endParaRPr>
          </a:p>
        </p:txBody>
      </p:sp>
    </p:spTree>
    <p:extLst>
      <p:ext uri="{BB962C8B-B14F-4D97-AF65-F5344CB8AC3E}">
        <p14:creationId xmlns:p14="http://schemas.microsoft.com/office/powerpoint/2010/main" val="3309436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0" dur="500"/>
                                        <p:tgtEl>
                                          <p:spTgt spid="8">
                                            <p:graphicEl>
                                              <a:chart seriesIdx="0" categoryIdx="-4" bldStep="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3" dur="500"/>
                                        <p:tgtEl>
                                          <p:spTgt spid="8">
                                            <p:graphicEl>
                                              <a:chart seriesIdx="1" categoryIdx="-4" bldStep="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16" dur="500"/>
                                        <p:tgtEl>
                                          <p:spTgt spid="8">
                                            <p:graphicEl>
                                              <a:chart seriesIdx="2" categoryIdx="-4" bldStep="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down)">
                                      <p:cBhvr>
                                        <p:cTn id="19" dur="500"/>
                                        <p:tgtEl>
                                          <p:spTgt spid="8">
                                            <p:graphicEl>
                                              <a:chart seriesIdx="3" categoryIdx="-4" bldStep="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wipe(down)">
                                      <p:cBhvr>
                                        <p:cTn id="22" dur="500"/>
                                        <p:tgtEl>
                                          <p:spTgt spid="8">
                                            <p:graphicEl>
                                              <a:chart seriesIdx="4"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wipe(down)">
                                      <p:cBhvr>
                                        <p:cTn id="27" dur="500"/>
                                        <p:tgtEl>
                                          <p:spTgt spid="8">
                                            <p:graphicEl>
                                              <a:chart seriesIdx="5"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chart seriesIdx="6" categoryIdx="-4" bldStep="series"/>
                                            </p:graphicEl>
                                          </p:spTgt>
                                        </p:tgtEl>
                                        <p:attrNameLst>
                                          <p:attrName>style.visibility</p:attrName>
                                        </p:attrNameLst>
                                      </p:cBhvr>
                                      <p:to>
                                        <p:strVal val="visible"/>
                                      </p:to>
                                    </p:set>
                                    <p:animEffect transition="in" filter="wipe(down)">
                                      <p:cBhvr>
                                        <p:cTn id="32" dur="500"/>
                                        <p:tgtEl>
                                          <p:spTgt spid="8">
                                            <p:graphicEl>
                                              <a:chart seriesIdx="6"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9" grpId="0" build="p"/>
    </p:bldLst>
  </p:timing>
</p:sld>
</file>

<file path=ppt/theme/theme1.xml><?xml version="1.0" encoding="utf-8"?>
<a:theme xmlns:a="http://schemas.openxmlformats.org/drawingml/2006/main" name="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3C47"/>
        </a:solidFill>
        <a:ln>
          <a:noFill/>
        </a:ln>
      </a:spPr>
      <a:bodyPr rtlCol="0" anchor="ctr"/>
      <a:lstStyle>
        <a:defPPr algn="ctr">
          <a:defRPr sz="14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176213" indent="0">
          <a:spcAft>
            <a:spcPts val="1200"/>
          </a:spcAft>
          <a:defRPr sz="1600" dirty="0" smtClean="0">
            <a:solidFill>
              <a:schemeClr val="bg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Vlastný náv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IVAR">
    <a:dk1>
      <a:srgbClr val="000000"/>
    </a:dk1>
    <a:lt1>
      <a:srgbClr val="FFFFFF"/>
    </a:lt1>
    <a:dk2>
      <a:srgbClr val="00335A"/>
    </a:dk2>
    <a:lt2>
      <a:srgbClr val="0089AB"/>
    </a:lt2>
    <a:accent1>
      <a:srgbClr val="9DCD17"/>
    </a:accent1>
    <a:accent2>
      <a:srgbClr val="E19813"/>
    </a:accent2>
    <a:accent3>
      <a:srgbClr val="D43633"/>
    </a:accent3>
    <a:accent4>
      <a:srgbClr val="70BBD8"/>
    </a:accent4>
    <a:accent5>
      <a:srgbClr val="AA561C"/>
    </a:accent5>
    <a:accent6>
      <a:srgbClr val="9EA9CB"/>
    </a:accent6>
    <a:hlink>
      <a:srgbClr val="000000"/>
    </a:hlink>
    <a:folHlink>
      <a:srgbClr val="00678E"/>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IVAR">
    <a:dk1>
      <a:srgbClr val="000000"/>
    </a:dk1>
    <a:lt1>
      <a:srgbClr val="FFFFFF"/>
    </a:lt1>
    <a:dk2>
      <a:srgbClr val="00335A"/>
    </a:dk2>
    <a:lt2>
      <a:srgbClr val="0089AB"/>
    </a:lt2>
    <a:accent1>
      <a:srgbClr val="9DCD17"/>
    </a:accent1>
    <a:accent2>
      <a:srgbClr val="E19813"/>
    </a:accent2>
    <a:accent3>
      <a:srgbClr val="D43633"/>
    </a:accent3>
    <a:accent4>
      <a:srgbClr val="70BBD8"/>
    </a:accent4>
    <a:accent5>
      <a:srgbClr val="AA561C"/>
    </a:accent5>
    <a:accent6>
      <a:srgbClr val="9EA9CB"/>
    </a:accent6>
    <a:hlink>
      <a:srgbClr val="000000"/>
    </a:hlink>
    <a:folHlink>
      <a:srgbClr val="00678E"/>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3730</TotalTime>
  <Words>1175</Words>
  <Application>Microsoft Office PowerPoint</Application>
  <PresentationFormat>Prezentácia na obrazovke (4:3)</PresentationFormat>
  <Paragraphs>356</Paragraphs>
  <Slides>26</Slides>
  <Notes>5</Notes>
  <HiddenSlides>0</HiddenSlides>
  <MMClips>0</MMClips>
  <ScaleCrop>false</ScaleCrop>
  <HeadingPairs>
    <vt:vector size="4" baseType="variant">
      <vt:variant>
        <vt:lpstr>Motív</vt:lpstr>
      </vt:variant>
      <vt:variant>
        <vt:i4>2</vt:i4>
      </vt:variant>
      <vt:variant>
        <vt:lpstr>Nadpisy snímok</vt:lpstr>
      </vt:variant>
      <vt:variant>
        <vt:i4>26</vt:i4>
      </vt:variant>
    </vt:vector>
  </HeadingPairs>
  <TitlesOfParts>
    <vt:vector size="28" baseType="lpstr">
      <vt:lpstr>Standard IMP blue</vt:lpstr>
      <vt:lpstr>Vlastný návrh</vt:lpstr>
      <vt:lpstr>Implementation of EU directives on energy efficiency   Sustainable Energy Development in South East Europe </vt:lpstr>
      <vt:lpstr>History of EE</vt:lpstr>
      <vt:lpstr>Brief intro</vt:lpstr>
      <vt:lpstr>Decade of policies</vt:lpstr>
      <vt:lpstr>importance of ee for EU</vt:lpstr>
      <vt:lpstr>Resilience to supply disruptions</vt:lpstr>
      <vt:lpstr>Prezentácia programu PowerPoint</vt:lpstr>
      <vt:lpstr>Impact of ee</vt:lpstr>
      <vt:lpstr>EE MARKET DELIVER REDUCTION OF THE ENERGY NEEDED TO FUEL OUR ECONOMY</vt:lpstr>
      <vt:lpstr>Investment in EE vs other energy supply</vt:lpstr>
      <vt:lpstr>EE: an invisible power-house </vt:lpstr>
      <vt:lpstr>Support of EE</vt:lpstr>
      <vt:lpstr>Horizon 2020 - over 68 B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energy efficiency and some examples fro slovakia</vt:lpstr>
      <vt:lpstr>Before and after – public building refurbishment</vt:lpstr>
      <vt:lpstr>National EEAP</vt:lpstr>
      <vt:lpstr>eeAP: goals for the near future</vt:lpstr>
      <vt:lpstr>EEAP 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Artur Bobovnicky</dc:creator>
  <cp:lastModifiedBy>Bobovnicky Artur</cp:lastModifiedBy>
  <cp:revision>2316</cp:revision>
  <cp:lastPrinted>2015-01-26T11:05:34Z</cp:lastPrinted>
  <dcterms:created xsi:type="dcterms:W3CDTF">2011-03-16T17:33:00Z</dcterms:created>
  <dcterms:modified xsi:type="dcterms:W3CDTF">2015-02-20T08:49:08Z</dcterms:modified>
</cp:coreProperties>
</file>