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RenderImage" ContentType="image/jpe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6" r:id="rId3"/>
    <p:sldMasterId id="2147483668" r:id="rId4"/>
    <p:sldMasterId id="2147483670" r:id="rId5"/>
    <p:sldMasterId id="2147483672" r:id="rId6"/>
  </p:sldMasterIdLst>
  <p:notesMasterIdLst>
    <p:notesMasterId r:id="rId20"/>
  </p:notesMasterIdLst>
  <p:sldIdLst>
    <p:sldId id="256" r:id="rId7"/>
    <p:sldId id="275" r:id="rId8"/>
    <p:sldId id="284" r:id="rId9"/>
    <p:sldId id="262" r:id="rId10"/>
    <p:sldId id="289" r:id="rId11"/>
    <p:sldId id="286" r:id="rId12"/>
    <p:sldId id="287" r:id="rId13"/>
    <p:sldId id="282" r:id="rId14"/>
    <p:sldId id="285" r:id="rId15"/>
    <p:sldId id="280" r:id="rId16"/>
    <p:sldId id="283" r:id="rId17"/>
    <p:sldId id="277" r:id="rId18"/>
    <p:sldId id="259" r:id="rId19"/>
  </p:sldIdLst>
  <p:sldSz cx="9144000" cy="6858000" type="screen4x3"/>
  <p:notesSz cx="6794500" cy="99314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E6E6E6"/>
    <a:srgbClr val="7FBF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917" autoAdjust="0"/>
    <p:restoredTop sz="76454" autoAdjust="0"/>
  </p:normalViewPr>
  <p:slideViewPr>
    <p:cSldViewPr>
      <p:cViewPr varScale="1">
        <p:scale>
          <a:sx n="94" d="100"/>
          <a:sy n="94" d="100"/>
        </p:scale>
        <p:origin x="-684" y="-90"/>
      </p:cViewPr>
      <p:guideLst>
        <p:guide orient="horz" pos="2160"/>
        <p:guide pos="2880"/>
      </p:guideLst>
    </p:cSldViewPr>
  </p:slideViewPr>
  <p:outlineViewPr>
    <p:cViewPr>
      <p:scale>
        <a:sx n="33" d="100"/>
        <a:sy n="33" d="100"/>
      </p:scale>
      <p:origin x="0" y="51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A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areaChart>
        <c:grouping val="stacked"/>
        <c:varyColors val="0"/>
        <c:ser>
          <c:idx val="0"/>
          <c:order val="0"/>
          <c:tx>
            <c:strRef>
              <c:f>Tabelle1!$A$2</c:f>
              <c:strCache>
                <c:ptCount val="1"/>
                <c:pt idx="0">
                  <c:v>Wind energy</c:v>
                </c:pt>
              </c:strCache>
            </c:strRef>
          </c:tx>
          <c:spPr>
            <a:solidFill>
              <a:schemeClr val="accent6">
                <a:lumMod val="20000"/>
                <a:lumOff val="80000"/>
              </a:schemeClr>
            </a:solidFill>
          </c:spPr>
          <c:cat>
            <c:strRef>
              <c:f>Tabelle1!$B$1:$M$1</c:f>
              <c:strCach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strCache>
            </c:strRef>
          </c:cat>
          <c:val>
            <c:numRef>
              <c:f>Tabelle1!$B$2:$M$2</c:f>
              <c:numCache>
                <c:formatCode>General</c:formatCode>
                <c:ptCount val="12"/>
                <c:pt idx="0">
                  <c:v>203</c:v>
                </c:pt>
                <c:pt idx="1">
                  <c:v>366</c:v>
                </c:pt>
                <c:pt idx="2">
                  <c:v>926</c:v>
                </c:pt>
                <c:pt idx="3" formatCode="#,##0">
                  <c:v>1331</c:v>
                </c:pt>
                <c:pt idx="4" formatCode="#,##0">
                  <c:v>1752</c:v>
                </c:pt>
                <c:pt idx="5" formatCode="#,##0">
                  <c:v>2036</c:v>
                </c:pt>
                <c:pt idx="6" formatCode="#,##0">
                  <c:v>2011</c:v>
                </c:pt>
                <c:pt idx="7" formatCode="#,##0">
                  <c:v>1954</c:v>
                </c:pt>
                <c:pt idx="8" formatCode="#,##0">
                  <c:v>2063</c:v>
                </c:pt>
                <c:pt idx="9" formatCode="#,##0">
                  <c:v>1934</c:v>
                </c:pt>
                <c:pt idx="10" formatCode="#,##0">
                  <c:v>2461</c:v>
                </c:pt>
                <c:pt idx="11" formatCode="#,##0">
                  <c:v>3150</c:v>
                </c:pt>
              </c:numCache>
            </c:numRef>
          </c:val>
        </c:ser>
        <c:ser>
          <c:idx val="1"/>
          <c:order val="1"/>
          <c:tx>
            <c:strRef>
              <c:f>Tabelle1!$A$3</c:f>
              <c:strCache>
                <c:ptCount val="1"/>
                <c:pt idx="0">
                  <c:v>Biomass</c:v>
                </c:pt>
              </c:strCache>
            </c:strRef>
          </c:tx>
          <c:spPr>
            <a:solidFill>
              <a:srgbClr val="00B050"/>
            </a:solidFill>
          </c:spPr>
          <c:cat>
            <c:strRef>
              <c:f>Tabelle1!$B$1:$M$1</c:f>
              <c:strCach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strCache>
            </c:strRef>
          </c:cat>
          <c:val>
            <c:numRef>
              <c:f>Tabelle1!$B$3:$M$3</c:f>
              <c:numCache>
                <c:formatCode>General</c:formatCode>
                <c:ptCount val="12"/>
                <c:pt idx="0">
                  <c:v>361</c:v>
                </c:pt>
                <c:pt idx="1">
                  <c:v>482</c:v>
                </c:pt>
                <c:pt idx="2">
                  <c:v>809</c:v>
                </c:pt>
                <c:pt idx="3" formatCode="#,##0">
                  <c:v>1296</c:v>
                </c:pt>
                <c:pt idx="4" formatCode="#,##0">
                  <c:v>2018</c:v>
                </c:pt>
                <c:pt idx="5" formatCode="#,##0">
                  <c:v>2732</c:v>
                </c:pt>
                <c:pt idx="6" formatCode="#,##0">
                  <c:v>3069</c:v>
                </c:pt>
                <c:pt idx="7" formatCode="#,##0">
                  <c:v>3098</c:v>
                </c:pt>
                <c:pt idx="8" formatCode="#,##0">
                  <c:v>3167</c:v>
                </c:pt>
                <c:pt idx="9" formatCode="#,##0">
                  <c:v>3131</c:v>
                </c:pt>
                <c:pt idx="10" formatCode="#,##0">
                  <c:v>3205</c:v>
                </c:pt>
                <c:pt idx="11" formatCode="#,##0">
                  <c:v>3188</c:v>
                </c:pt>
              </c:numCache>
            </c:numRef>
          </c:val>
        </c:ser>
        <c:ser>
          <c:idx val="2"/>
          <c:order val="2"/>
          <c:tx>
            <c:strRef>
              <c:f>Tabelle1!$A$4</c:f>
              <c:strCache>
                <c:ptCount val="1"/>
                <c:pt idx="0">
                  <c:v>Solar energy</c:v>
                </c:pt>
              </c:strCache>
            </c:strRef>
          </c:tx>
          <c:spPr>
            <a:solidFill>
              <a:srgbClr val="FFC000"/>
            </a:solidFill>
            <a:ln w="25400">
              <a:noFill/>
            </a:ln>
          </c:spPr>
          <c:cat>
            <c:strRef>
              <c:f>Tabelle1!$B$1:$M$1</c:f>
              <c:strCach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strCache>
            </c:strRef>
          </c:cat>
          <c:val>
            <c:numRef>
              <c:f>Tabelle1!$B$4:$M$4</c:f>
              <c:numCache>
                <c:formatCode>General</c:formatCode>
                <c:ptCount val="12"/>
                <c:pt idx="0">
                  <c:v>3</c:v>
                </c:pt>
                <c:pt idx="1">
                  <c:v>11</c:v>
                </c:pt>
                <c:pt idx="2">
                  <c:v>13</c:v>
                </c:pt>
                <c:pt idx="3">
                  <c:v>13</c:v>
                </c:pt>
                <c:pt idx="4">
                  <c:v>12</c:v>
                </c:pt>
                <c:pt idx="5">
                  <c:v>21</c:v>
                </c:pt>
                <c:pt idx="6">
                  <c:v>19</c:v>
                </c:pt>
                <c:pt idx="7">
                  <c:v>24</c:v>
                </c:pt>
                <c:pt idx="8">
                  <c:v>31</c:v>
                </c:pt>
                <c:pt idx="9">
                  <c:v>49</c:v>
                </c:pt>
                <c:pt idx="10">
                  <c:v>124</c:v>
                </c:pt>
                <c:pt idx="11">
                  <c:v>295</c:v>
                </c:pt>
              </c:numCache>
            </c:numRef>
          </c:val>
        </c:ser>
        <c:ser>
          <c:idx val="3"/>
          <c:order val="3"/>
          <c:tx>
            <c:strRef>
              <c:f>Tabelle1!$A$5</c:f>
              <c:strCache>
                <c:ptCount val="1"/>
                <c:pt idx="0">
                  <c:v>Landfill &amp; sewage gas</c:v>
                </c:pt>
              </c:strCache>
            </c:strRef>
          </c:tx>
          <c:spPr>
            <a:solidFill>
              <a:srgbClr val="996633"/>
            </a:solidFill>
            <a:ln w="25400">
              <a:noFill/>
            </a:ln>
          </c:spPr>
          <c:cat>
            <c:strRef>
              <c:f>Tabelle1!$B$1:$M$1</c:f>
              <c:strCach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strCache>
            </c:strRef>
          </c:cat>
          <c:val>
            <c:numRef>
              <c:f>Tabelle1!$B$5:$M$5</c:f>
              <c:numCache>
                <c:formatCode>General</c:formatCode>
                <c:ptCount val="12"/>
                <c:pt idx="0">
                  <c:v>37</c:v>
                </c:pt>
                <c:pt idx="1">
                  <c:v>87</c:v>
                </c:pt>
                <c:pt idx="2">
                  <c:v>89</c:v>
                </c:pt>
                <c:pt idx="3">
                  <c:v>73</c:v>
                </c:pt>
                <c:pt idx="4">
                  <c:v>60</c:v>
                </c:pt>
                <c:pt idx="5">
                  <c:v>60</c:v>
                </c:pt>
                <c:pt idx="6">
                  <c:v>59</c:v>
                </c:pt>
                <c:pt idx="7">
                  <c:v>54</c:v>
                </c:pt>
                <c:pt idx="8">
                  <c:v>70</c:v>
                </c:pt>
                <c:pt idx="9">
                  <c:v>63</c:v>
                </c:pt>
                <c:pt idx="10">
                  <c:v>49</c:v>
                </c:pt>
                <c:pt idx="11">
                  <c:v>48</c:v>
                </c:pt>
              </c:numCache>
            </c:numRef>
          </c:val>
        </c:ser>
        <c:ser>
          <c:idx val="4"/>
          <c:order val="4"/>
          <c:tx>
            <c:strRef>
              <c:f>Tabelle1!$A$6</c:f>
              <c:strCache>
                <c:ptCount val="1"/>
                <c:pt idx="0">
                  <c:v>Geothermal energy</c:v>
                </c:pt>
              </c:strCache>
            </c:strRef>
          </c:tx>
          <c:spPr>
            <a:solidFill>
              <a:srgbClr val="FF0000"/>
            </a:solidFill>
            <a:ln w="25400">
              <a:noFill/>
            </a:ln>
          </c:spPr>
          <c:cat>
            <c:strRef>
              <c:f>Tabelle1!$B$1:$M$1</c:f>
              <c:strCach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strCache>
            </c:strRef>
          </c:cat>
          <c:val>
            <c:numRef>
              <c:f>Tabelle1!$B$6:$M$6</c:f>
              <c:numCache>
                <c:formatCode>General</c:formatCode>
                <c:ptCount val="12"/>
                <c:pt idx="0">
                  <c:v>3</c:v>
                </c:pt>
                <c:pt idx="1">
                  <c:v>3</c:v>
                </c:pt>
                <c:pt idx="2">
                  <c:v>2</c:v>
                </c:pt>
                <c:pt idx="3">
                  <c:v>2</c:v>
                </c:pt>
                <c:pt idx="4">
                  <c:v>3</c:v>
                </c:pt>
                <c:pt idx="5">
                  <c:v>2</c:v>
                </c:pt>
                <c:pt idx="6">
                  <c:v>2</c:v>
                </c:pt>
                <c:pt idx="7">
                  <c:v>2</c:v>
                </c:pt>
                <c:pt idx="8">
                  <c:v>1</c:v>
                </c:pt>
                <c:pt idx="9">
                  <c:v>1</c:v>
                </c:pt>
                <c:pt idx="10">
                  <c:v>1</c:v>
                </c:pt>
                <c:pt idx="11">
                  <c:v>0</c:v>
                </c:pt>
              </c:numCache>
            </c:numRef>
          </c:val>
        </c:ser>
        <c:ser>
          <c:idx val="5"/>
          <c:order val="5"/>
          <c:tx>
            <c:strRef>
              <c:f>Tabelle1!$A$7</c:f>
              <c:strCache>
                <c:ptCount val="1"/>
                <c:pt idx="0">
                  <c:v>SHPP (&lt;10MW)</c:v>
                </c:pt>
              </c:strCache>
            </c:strRef>
          </c:tx>
          <c:spPr>
            <a:solidFill>
              <a:srgbClr val="0070C0"/>
            </a:solidFill>
            <a:ln w="25400">
              <a:noFill/>
            </a:ln>
          </c:spPr>
          <c:cat>
            <c:strRef>
              <c:f>Tabelle1!$B$1:$M$1</c:f>
              <c:strCach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strCache>
            </c:strRef>
          </c:cat>
          <c:val>
            <c:numRef>
              <c:f>Tabelle1!$B$7:$M$7</c:f>
              <c:numCache>
                <c:formatCode>#,##0</c:formatCode>
                <c:ptCount val="12"/>
                <c:pt idx="0">
                  <c:v>4363</c:v>
                </c:pt>
                <c:pt idx="1">
                  <c:v>3463</c:v>
                </c:pt>
                <c:pt idx="2">
                  <c:v>4197</c:v>
                </c:pt>
                <c:pt idx="3">
                  <c:v>3999</c:v>
                </c:pt>
                <c:pt idx="4">
                  <c:v>3809</c:v>
                </c:pt>
                <c:pt idx="5">
                  <c:v>4659</c:v>
                </c:pt>
                <c:pt idx="6">
                  <c:v>4829</c:v>
                </c:pt>
                <c:pt idx="7">
                  <c:v>5099</c:v>
                </c:pt>
                <c:pt idx="8">
                  <c:v>4986</c:v>
                </c:pt>
                <c:pt idx="9">
                  <c:v>4725</c:v>
                </c:pt>
                <c:pt idx="10">
                  <c:v>5641</c:v>
                </c:pt>
                <c:pt idx="11">
                  <c:v>5679</c:v>
                </c:pt>
              </c:numCache>
            </c:numRef>
          </c:val>
        </c:ser>
        <c:dLbls>
          <c:showLegendKey val="0"/>
          <c:showVal val="0"/>
          <c:showCatName val="0"/>
          <c:showSerName val="0"/>
          <c:showPercent val="0"/>
          <c:showBubbleSize val="0"/>
        </c:dLbls>
        <c:axId val="98931072"/>
        <c:axId val="98932608"/>
      </c:areaChart>
      <c:lineChart>
        <c:grouping val="standard"/>
        <c:varyColors val="0"/>
        <c:ser>
          <c:idx val="6"/>
          <c:order val="6"/>
          <c:tx>
            <c:strRef>
              <c:f>Tabelle1!$A$8</c:f>
              <c:strCache>
                <c:ptCount val="1"/>
                <c:pt idx="0">
                  <c:v>Supported SHPP</c:v>
                </c:pt>
              </c:strCache>
            </c:strRef>
          </c:tx>
          <c:spPr>
            <a:ln>
              <a:solidFill>
                <a:srgbClr val="00B0F0"/>
              </a:solidFill>
              <a:prstDash val="sysDash"/>
            </a:ln>
          </c:spPr>
          <c:marker>
            <c:symbol val="none"/>
          </c:marker>
          <c:cat>
            <c:strRef>
              <c:f>Tabelle1!$B$1:$M$1</c:f>
              <c:strCach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strCache>
            </c:strRef>
          </c:cat>
          <c:val>
            <c:numRef>
              <c:f>Tabelle1!$B$8:$M$8</c:f>
              <c:numCache>
                <c:formatCode>#,##0</c:formatCode>
                <c:ptCount val="12"/>
                <c:pt idx="0">
                  <c:v>4850</c:v>
                </c:pt>
                <c:pt idx="1">
                  <c:v>4335</c:v>
                </c:pt>
                <c:pt idx="2">
                  <c:v>5834</c:v>
                </c:pt>
                <c:pt idx="3">
                  <c:v>6276</c:v>
                </c:pt>
                <c:pt idx="4">
                  <c:v>5651</c:v>
                </c:pt>
                <c:pt idx="5">
                  <c:v>6378</c:v>
                </c:pt>
                <c:pt idx="6">
                  <c:v>6105</c:v>
                </c:pt>
                <c:pt idx="7">
                  <c:v>5776</c:v>
                </c:pt>
                <c:pt idx="8">
                  <c:v>6590</c:v>
                </c:pt>
                <c:pt idx="9">
                  <c:v>6166</c:v>
                </c:pt>
                <c:pt idx="10">
                  <c:v>6935</c:v>
                </c:pt>
                <c:pt idx="11">
                  <c:v>8052</c:v>
                </c:pt>
              </c:numCache>
            </c:numRef>
          </c:val>
          <c:smooth val="0"/>
        </c:ser>
        <c:dLbls>
          <c:showLegendKey val="0"/>
          <c:showVal val="0"/>
          <c:showCatName val="0"/>
          <c:showSerName val="0"/>
          <c:showPercent val="0"/>
          <c:showBubbleSize val="0"/>
        </c:dLbls>
        <c:marker val="1"/>
        <c:smooth val="0"/>
        <c:axId val="98931072"/>
        <c:axId val="98932608"/>
      </c:lineChart>
      <c:catAx>
        <c:axId val="98931072"/>
        <c:scaling>
          <c:orientation val="minMax"/>
        </c:scaling>
        <c:delete val="0"/>
        <c:axPos val="b"/>
        <c:numFmt formatCode="m/d/yyyy" sourceLinked="1"/>
        <c:majorTickMark val="out"/>
        <c:minorTickMark val="none"/>
        <c:tickLblPos val="nextTo"/>
        <c:txPr>
          <a:bodyPr rot="0" vert="horz"/>
          <a:lstStyle/>
          <a:p>
            <a:pPr>
              <a:defRPr/>
            </a:pPr>
            <a:endParaRPr lang="de-DE"/>
          </a:p>
        </c:txPr>
        <c:crossAx val="98932608"/>
        <c:crosses val="autoZero"/>
        <c:auto val="1"/>
        <c:lblAlgn val="ctr"/>
        <c:lblOffset val="100"/>
        <c:noMultiLvlLbl val="1"/>
      </c:catAx>
      <c:valAx>
        <c:axId val="98932608"/>
        <c:scaling>
          <c:orientation val="minMax"/>
        </c:scaling>
        <c:delete val="0"/>
        <c:axPos val="l"/>
        <c:majorGridlines/>
        <c:title>
          <c:tx>
            <c:rich>
              <a:bodyPr rot="-5400000" vert="horz"/>
              <a:lstStyle/>
              <a:p>
                <a:pPr>
                  <a:defRPr/>
                </a:pPr>
                <a:r>
                  <a:rPr lang="de-AT"/>
                  <a:t>GWh</a:t>
                </a:r>
              </a:p>
            </c:rich>
          </c:tx>
          <c:layout/>
          <c:overlay val="0"/>
        </c:title>
        <c:numFmt formatCode="General" sourceLinked="1"/>
        <c:majorTickMark val="out"/>
        <c:minorTickMark val="none"/>
        <c:tickLblPos val="nextTo"/>
        <c:crossAx val="98931072"/>
        <c:crosses val="autoZero"/>
        <c:crossBetween val="midCat"/>
      </c:valAx>
    </c:plotArea>
    <c:legend>
      <c:legendPos val="t"/>
      <c:layout>
        <c:manualLayout>
          <c:xMode val="edge"/>
          <c:yMode val="edge"/>
          <c:x val="0.13235057215864904"/>
          <c:y val="3.0794638338244605E-2"/>
          <c:w val="0.79114913157797284"/>
          <c:h val="0.30549647922717582"/>
        </c:manualLayout>
      </c:layout>
      <c:overlay val="1"/>
    </c:legend>
    <c:plotVisOnly val="1"/>
    <c:dispBlanksAs val="zero"/>
    <c:showDLblsOverMax val="0"/>
  </c:chart>
  <c:txPr>
    <a:bodyPr/>
    <a:lstStyle/>
    <a:p>
      <a:pPr>
        <a:defRPr sz="1400"/>
      </a:pPr>
      <a:endParaRPr lang="de-DE"/>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3580DCC0-E840-427C-B9C7-2618A9F5AFEA}" type="datetimeFigureOut">
              <a:rPr lang="de-AT" smtClean="0"/>
              <a:t>20.02.2015</a:t>
            </a:fld>
            <a:endParaRPr lang="de-AT"/>
          </a:p>
        </p:txBody>
      </p:sp>
      <p:sp>
        <p:nvSpPr>
          <p:cNvPr id="4" name="Folienbildplatzhalt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3F34D79F-54A2-44CB-8707-1FE8683807E0}" type="slidenum">
              <a:rPr lang="de-AT" smtClean="0"/>
              <a:t>‹Nr.›</a:t>
            </a:fld>
            <a:endParaRPr lang="de-AT"/>
          </a:p>
        </p:txBody>
      </p:sp>
    </p:spTree>
    <p:extLst>
      <p:ext uri="{BB962C8B-B14F-4D97-AF65-F5344CB8AC3E}">
        <p14:creationId xmlns:p14="http://schemas.microsoft.com/office/powerpoint/2010/main" val="4047409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3F34D79F-54A2-44CB-8707-1FE8683807E0}" type="slidenum">
              <a:rPr lang="de-AT" smtClean="0"/>
              <a:t>1</a:t>
            </a:fld>
            <a:endParaRPr lang="de-AT"/>
          </a:p>
        </p:txBody>
      </p:sp>
    </p:spTree>
    <p:extLst>
      <p:ext uri="{BB962C8B-B14F-4D97-AF65-F5344CB8AC3E}">
        <p14:creationId xmlns:p14="http://schemas.microsoft.com/office/powerpoint/2010/main" val="4927887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3F34D79F-54A2-44CB-8707-1FE8683807E0}" type="slidenum">
              <a:rPr lang="de-AT" smtClean="0"/>
              <a:t>10</a:t>
            </a:fld>
            <a:endParaRPr lang="de-AT"/>
          </a:p>
        </p:txBody>
      </p:sp>
    </p:spTree>
    <p:extLst>
      <p:ext uri="{BB962C8B-B14F-4D97-AF65-F5344CB8AC3E}">
        <p14:creationId xmlns:p14="http://schemas.microsoft.com/office/powerpoint/2010/main" val="32870298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3F34D79F-54A2-44CB-8707-1FE8683807E0}" type="slidenum">
              <a:rPr lang="de-AT" smtClean="0"/>
              <a:t>11</a:t>
            </a:fld>
            <a:endParaRPr lang="de-AT"/>
          </a:p>
        </p:txBody>
      </p:sp>
    </p:spTree>
    <p:extLst>
      <p:ext uri="{BB962C8B-B14F-4D97-AF65-F5344CB8AC3E}">
        <p14:creationId xmlns:p14="http://schemas.microsoft.com/office/powerpoint/2010/main" val="21812468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3F34D79F-54A2-44CB-8707-1FE8683807E0}" type="slidenum">
              <a:rPr lang="de-AT" smtClean="0"/>
              <a:t>12</a:t>
            </a:fld>
            <a:endParaRPr lang="de-AT"/>
          </a:p>
        </p:txBody>
      </p:sp>
    </p:spTree>
    <p:extLst>
      <p:ext uri="{BB962C8B-B14F-4D97-AF65-F5344CB8AC3E}">
        <p14:creationId xmlns:p14="http://schemas.microsoft.com/office/powerpoint/2010/main" val="34451855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3F34D79F-54A2-44CB-8707-1FE8683807E0}" type="slidenum">
              <a:rPr lang="de-AT" smtClean="0"/>
              <a:t>13</a:t>
            </a:fld>
            <a:endParaRPr lang="de-AT"/>
          </a:p>
        </p:txBody>
      </p:sp>
    </p:spTree>
    <p:extLst>
      <p:ext uri="{BB962C8B-B14F-4D97-AF65-F5344CB8AC3E}">
        <p14:creationId xmlns:p14="http://schemas.microsoft.com/office/powerpoint/2010/main" val="451287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3F34D79F-54A2-44CB-8707-1FE8683807E0}" type="slidenum">
              <a:rPr lang="de-AT" smtClean="0"/>
              <a:t>2</a:t>
            </a:fld>
            <a:endParaRPr lang="de-AT"/>
          </a:p>
        </p:txBody>
      </p:sp>
    </p:spTree>
    <p:extLst>
      <p:ext uri="{BB962C8B-B14F-4D97-AF65-F5344CB8AC3E}">
        <p14:creationId xmlns:p14="http://schemas.microsoft.com/office/powerpoint/2010/main" val="1479783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3F34D79F-54A2-44CB-8707-1FE8683807E0}" type="slidenum">
              <a:rPr lang="de-AT" smtClean="0"/>
              <a:t>3</a:t>
            </a:fld>
            <a:endParaRPr lang="de-AT"/>
          </a:p>
        </p:txBody>
      </p:sp>
    </p:spTree>
    <p:extLst>
      <p:ext uri="{BB962C8B-B14F-4D97-AF65-F5344CB8AC3E}">
        <p14:creationId xmlns:p14="http://schemas.microsoft.com/office/powerpoint/2010/main" val="1860176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GEC = </a:t>
            </a:r>
            <a:r>
              <a:rPr lang="de-AT" dirty="0" err="1" smtClean="0"/>
              <a:t>gross</a:t>
            </a:r>
            <a:r>
              <a:rPr lang="de-AT" dirty="0" smtClean="0"/>
              <a:t> </a:t>
            </a:r>
            <a:r>
              <a:rPr lang="de-AT" dirty="0" err="1" smtClean="0"/>
              <a:t>electricity</a:t>
            </a:r>
            <a:r>
              <a:rPr lang="de-AT" dirty="0" smtClean="0"/>
              <a:t> </a:t>
            </a:r>
            <a:r>
              <a:rPr lang="de-AT" dirty="0" err="1" smtClean="0"/>
              <a:t>consumption</a:t>
            </a:r>
            <a:endParaRPr lang="de-AT" dirty="0"/>
          </a:p>
        </p:txBody>
      </p:sp>
      <p:sp>
        <p:nvSpPr>
          <p:cNvPr id="4" name="Foliennummernplatzhalter 3"/>
          <p:cNvSpPr>
            <a:spLocks noGrp="1"/>
          </p:cNvSpPr>
          <p:nvPr>
            <p:ph type="sldNum" sz="quarter" idx="10"/>
          </p:nvPr>
        </p:nvSpPr>
        <p:spPr/>
        <p:txBody>
          <a:bodyPr/>
          <a:lstStyle/>
          <a:p>
            <a:fld id="{3F34D79F-54A2-44CB-8707-1FE8683807E0}" type="slidenum">
              <a:rPr lang="de-AT" smtClean="0"/>
              <a:t>4</a:t>
            </a:fld>
            <a:endParaRPr lang="de-AT"/>
          </a:p>
        </p:txBody>
      </p:sp>
    </p:spTree>
    <p:extLst>
      <p:ext uri="{BB962C8B-B14F-4D97-AF65-F5344CB8AC3E}">
        <p14:creationId xmlns:p14="http://schemas.microsoft.com/office/powerpoint/2010/main" val="2722005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Primary</a:t>
            </a:r>
            <a:r>
              <a:rPr lang="de-AT" baseline="0" dirty="0" smtClean="0"/>
              <a:t> </a:t>
            </a:r>
            <a:r>
              <a:rPr lang="de-AT" baseline="0" dirty="0" err="1" smtClean="0"/>
              <a:t>production</a:t>
            </a:r>
            <a:r>
              <a:rPr lang="de-AT" baseline="0" dirty="0" smtClean="0"/>
              <a:t> = Primärenergieerzeugung</a:t>
            </a:r>
          </a:p>
          <a:p>
            <a:pPr lvl="1"/>
            <a:r>
              <a:rPr lang="de-DE" baseline="0" dirty="0" smtClean="0"/>
              <a:t>Als Primärenergieerzeugung wird jede Gewinnung von Energie in nutzbarer Form aus natürlichen </a:t>
            </a:r>
            <a:r>
              <a:rPr lang="de-DE" baseline="0" smtClean="0"/>
              <a:t>Quellen bezeichnet, </a:t>
            </a:r>
            <a:r>
              <a:rPr lang="de-DE" baseline="0" dirty="0" smtClean="0"/>
              <a:t>also die Ausbeutung natürlicher Quellen </a:t>
            </a:r>
            <a:r>
              <a:rPr lang="de-DE" baseline="0" smtClean="0"/>
              <a:t>wie Kohleminen, </a:t>
            </a:r>
            <a:r>
              <a:rPr lang="de-DE" baseline="0" dirty="0" smtClean="0"/>
              <a:t>Rohölfelder und Wasserkraftanlagen bzw. die Erzeugung von Biokraftstoffen.</a:t>
            </a:r>
          </a:p>
          <a:p>
            <a:pPr lvl="1"/>
            <a:r>
              <a:rPr lang="de-DE" baseline="0" dirty="0" smtClean="0"/>
              <a:t>Die Umwandlung der Energie von einer Form in </a:t>
            </a:r>
            <a:r>
              <a:rPr lang="de-DE" baseline="0" smtClean="0"/>
              <a:t>eine andere, </a:t>
            </a:r>
            <a:r>
              <a:rPr lang="de-DE" baseline="0" dirty="0" smtClean="0"/>
              <a:t>z. B. die Strom- bzw. Wärmeerzeugung in Wärmekraftwerken (durch Verbrennung von primären Energiequellen) oder die Koksproduktion </a:t>
            </a:r>
            <a:r>
              <a:rPr lang="de-DE" baseline="0" smtClean="0"/>
              <a:t>in Koksöfen, </a:t>
            </a:r>
            <a:r>
              <a:rPr lang="de-DE" baseline="0" dirty="0" smtClean="0"/>
              <a:t>ist keine Primärerzeugung.</a:t>
            </a:r>
          </a:p>
          <a:p>
            <a:pPr lvl="0"/>
            <a:r>
              <a:rPr lang="de-DE" baseline="0" dirty="0" err="1" smtClean="0"/>
              <a:t>Gross</a:t>
            </a:r>
            <a:r>
              <a:rPr lang="de-DE" baseline="0" dirty="0" smtClean="0"/>
              <a:t> </a:t>
            </a:r>
            <a:r>
              <a:rPr lang="de-DE" baseline="0" dirty="0" err="1" smtClean="0"/>
              <a:t>inland</a:t>
            </a:r>
            <a:r>
              <a:rPr lang="de-DE" baseline="0" dirty="0" smtClean="0"/>
              <a:t> </a:t>
            </a:r>
            <a:r>
              <a:rPr lang="de-DE" baseline="0" dirty="0" err="1" smtClean="0"/>
              <a:t>consumption</a:t>
            </a:r>
            <a:r>
              <a:rPr lang="de-DE" baseline="0" dirty="0" smtClean="0"/>
              <a:t> = Bruttoinlandsverbrauch</a:t>
            </a:r>
          </a:p>
          <a:p>
            <a:pPr lvl="1"/>
            <a:r>
              <a:rPr lang="de-DE" baseline="0" dirty="0" smtClean="0"/>
              <a:t>Der Bruttoinlandsverbrauch </a:t>
            </a:r>
            <a:r>
              <a:rPr lang="de-DE" baseline="0" smtClean="0"/>
              <a:t>an Energie, </a:t>
            </a:r>
            <a:r>
              <a:rPr lang="de-DE" baseline="0" dirty="0" smtClean="0"/>
              <a:t>verkürzt auch als </a:t>
            </a:r>
            <a:r>
              <a:rPr lang="de-DE" baseline="0" smtClean="0"/>
              <a:t>Bruttoinlandsverbrauch bezeichnet, </a:t>
            </a:r>
            <a:r>
              <a:rPr lang="de-DE" baseline="0" dirty="0" smtClean="0"/>
              <a:t>ist der gesamte Energiebedarf eines Landes oder einer Region. Der Wert entspricht der Menge </a:t>
            </a:r>
            <a:r>
              <a:rPr lang="de-DE" baseline="0" smtClean="0"/>
              <a:t>an Energie, </a:t>
            </a:r>
            <a:r>
              <a:rPr lang="de-DE" baseline="0" dirty="0" smtClean="0"/>
              <a:t>die </a:t>
            </a:r>
            <a:r>
              <a:rPr lang="de-DE" baseline="0" smtClean="0"/>
              <a:t>notwendig ist, </a:t>
            </a:r>
            <a:r>
              <a:rPr lang="de-DE" baseline="0" dirty="0" smtClean="0"/>
              <a:t>um den Inlandsverbrauch der betrachteten geografischen Einheit zu decken.</a:t>
            </a:r>
          </a:p>
          <a:p>
            <a:pPr lvl="1"/>
            <a:r>
              <a:rPr lang="de-DE" baseline="0" dirty="0" smtClean="0"/>
              <a:t>Der Bruttoinlandsverbrauch an Energie umfasst:</a:t>
            </a:r>
          </a:p>
          <a:p>
            <a:pPr marL="628650" lvl="1" indent="-171450">
              <a:buFont typeface="Arial" panose="020B0604020202020204" pitchFamily="34" charset="0"/>
              <a:buChar char="•"/>
            </a:pPr>
            <a:r>
              <a:rPr lang="de-DE" baseline="0" dirty="0" smtClean="0"/>
              <a:t>den Eigenverbrauch </a:t>
            </a:r>
            <a:r>
              <a:rPr lang="de-DE" baseline="0" smtClean="0"/>
              <a:t>der Energiewirtschaft,</a:t>
            </a:r>
            <a:endParaRPr lang="de-DE" baseline="0" dirty="0" smtClean="0"/>
          </a:p>
          <a:p>
            <a:pPr marL="628650" lvl="1" indent="-171450">
              <a:buFont typeface="Arial" panose="020B0604020202020204" pitchFamily="34" charset="0"/>
              <a:buChar char="•"/>
            </a:pPr>
            <a:r>
              <a:rPr lang="de-DE" baseline="0" dirty="0" smtClean="0"/>
              <a:t>Netz- </a:t>
            </a:r>
            <a:r>
              <a:rPr lang="de-DE" baseline="0" smtClean="0"/>
              <a:t>und Umwandlungsverluste,</a:t>
            </a:r>
            <a:endParaRPr lang="de-DE" baseline="0" dirty="0" smtClean="0"/>
          </a:p>
          <a:p>
            <a:pPr marL="628650" lvl="1" indent="-171450">
              <a:buFont typeface="Arial" panose="020B0604020202020204" pitchFamily="34" charset="0"/>
              <a:buChar char="•"/>
            </a:pPr>
            <a:r>
              <a:rPr lang="de-DE" baseline="0" dirty="0" smtClean="0"/>
              <a:t>den energetischen Endverbrauch sowie</a:t>
            </a:r>
          </a:p>
          <a:p>
            <a:pPr marL="628650" lvl="1" indent="-171450">
              <a:buFont typeface="Arial" panose="020B0604020202020204" pitchFamily="34" charset="0"/>
              <a:buChar char="•"/>
            </a:pPr>
            <a:r>
              <a:rPr lang="de-DE" baseline="0" dirty="0" smtClean="0"/>
              <a:t>statistische Differenzen (die durch die Zahlen zum Primärverbrauch und zum energetischen Endverbrauch noch nicht abgedeckt sind).</a:t>
            </a:r>
          </a:p>
          <a:p>
            <a:pPr lvl="1"/>
            <a:r>
              <a:rPr lang="de-DE" baseline="0" dirty="0" smtClean="0"/>
              <a:t>Im Bruttoinlandsverbrauch nicht enthalten ist die Energie (Öl) für den grenzüberschreitenden Seeverkehr grenzüberschreitenden Seeverkehr (Bunker).</a:t>
            </a:r>
          </a:p>
          <a:p>
            <a:pPr lvl="1"/>
            <a:r>
              <a:rPr lang="de-DE" baseline="0" dirty="0" smtClean="0"/>
              <a:t>Der Bruttoinlandsverbrauch wird wie folgt berechnet: Primärerzeugung + rückgewonnene Energieprodukte + Nettoeinfuhren + Bestandsveränderungen – Bunkerbestände.</a:t>
            </a:r>
          </a:p>
          <a:p>
            <a:pPr lvl="1"/>
            <a:r>
              <a:rPr lang="de-DE" baseline="0" dirty="0" smtClean="0"/>
              <a:t>Der Unterschied zwischen dem Bruttoinlandsverbrauch an Energie und dem Brutto(</a:t>
            </a:r>
            <a:r>
              <a:rPr lang="de-DE" baseline="0" dirty="0" err="1" smtClean="0"/>
              <a:t>energie</a:t>
            </a:r>
            <a:r>
              <a:rPr lang="de-DE" baseline="0" dirty="0" smtClean="0"/>
              <a:t>)verbrauch </a:t>
            </a:r>
            <a:r>
              <a:rPr lang="de-DE" baseline="0" smtClean="0"/>
              <a:t>besteht darin, </a:t>
            </a:r>
            <a:r>
              <a:rPr lang="de-DE" baseline="0" dirty="0" smtClean="0"/>
              <a:t>dass im Bruttoenergieverbrauch auch der Umwandlungsausstoß (Strom oder Wärme aus anderen Energiequellen) enthalten ist. Der Bruttoenergieverbrauch ist demnach ein </a:t>
            </a:r>
            <a:r>
              <a:rPr lang="de-DE" baseline="0" smtClean="0"/>
              <a:t>produktspezifischer Verbrauch, </a:t>
            </a:r>
            <a:r>
              <a:rPr lang="de-DE" baseline="0" dirty="0" smtClean="0"/>
              <a:t>der nicht den Primärenergiebedarf widerspiegelt.</a:t>
            </a:r>
          </a:p>
        </p:txBody>
      </p:sp>
      <p:sp>
        <p:nvSpPr>
          <p:cNvPr id="4" name="Foliennummernplatzhalter 3"/>
          <p:cNvSpPr>
            <a:spLocks noGrp="1"/>
          </p:cNvSpPr>
          <p:nvPr>
            <p:ph type="sldNum" sz="quarter" idx="10"/>
          </p:nvPr>
        </p:nvSpPr>
        <p:spPr/>
        <p:txBody>
          <a:bodyPr/>
          <a:lstStyle/>
          <a:p>
            <a:fld id="{3F34D79F-54A2-44CB-8707-1FE8683807E0}" type="slidenum">
              <a:rPr lang="de-AT" smtClean="0"/>
              <a:t>5</a:t>
            </a:fld>
            <a:endParaRPr lang="de-AT"/>
          </a:p>
        </p:txBody>
      </p:sp>
    </p:spTree>
    <p:extLst>
      <p:ext uri="{BB962C8B-B14F-4D97-AF65-F5344CB8AC3E}">
        <p14:creationId xmlns:p14="http://schemas.microsoft.com/office/powerpoint/2010/main" val="4017048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3F34D79F-54A2-44CB-8707-1FE8683807E0}" type="slidenum">
              <a:rPr lang="de-AT" smtClean="0"/>
              <a:t>6</a:t>
            </a:fld>
            <a:endParaRPr lang="de-AT"/>
          </a:p>
        </p:txBody>
      </p:sp>
    </p:spTree>
    <p:extLst>
      <p:ext uri="{BB962C8B-B14F-4D97-AF65-F5344CB8AC3E}">
        <p14:creationId xmlns:p14="http://schemas.microsoft.com/office/powerpoint/2010/main" val="41531231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3F34D79F-54A2-44CB-8707-1FE8683807E0}" type="slidenum">
              <a:rPr lang="de-AT" smtClean="0"/>
              <a:t>7</a:t>
            </a:fld>
            <a:endParaRPr lang="de-AT"/>
          </a:p>
        </p:txBody>
      </p:sp>
    </p:spTree>
    <p:extLst>
      <p:ext uri="{BB962C8B-B14F-4D97-AF65-F5344CB8AC3E}">
        <p14:creationId xmlns:p14="http://schemas.microsoft.com/office/powerpoint/2010/main" val="1589873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Einspeisemenge von geförderten &amp; nicht geförderten neuen Erneuerbaren Ökostromanlagen</a:t>
            </a:r>
            <a:endParaRPr lang="de-AT" dirty="0"/>
          </a:p>
        </p:txBody>
      </p:sp>
      <p:sp>
        <p:nvSpPr>
          <p:cNvPr id="4" name="Foliennummernplatzhalter 3"/>
          <p:cNvSpPr>
            <a:spLocks noGrp="1"/>
          </p:cNvSpPr>
          <p:nvPr>
            <p:ph type="sldNum" sz="quarter" idx="10"/>
          </p:nvPr>
        </p:nvSpPr>
        <p:spPr/>
        <p:txBody>
          <a:bodyPr/>
          <a:lstStyle/>
          <a:p>
            <a:fld id="{3F34D79F-54A2-44CB-8707-1FE8683807E0}" type="slidenum">
              <a:rPr lang="de-AT" smtClean="0"/>
              <a:t>8</a:t>
            </a:fld>
            <a:endParaRPr lang="de-AT"/>
          </a:p>
        </p:txBody>
      </p:sp>
    </p:spTree>
    <p:extLst>
      <p:ext uri="{BB962C8B-B14F-4D97-AF65-F5344CB8AC3E}">
        <p14:creationId xmlns:p14="http://schemas.microsoft.com/office/powerpoint/2010/main" val="2200503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3F34D79F-54A2-44CB-8707-1FE8683807E0}" type="slidenum">
              <a:rPr lang="de-AT" smtClean="0"/>
              <a:t>9</a:t>
            </a:fld>
            <a:endParaRPr lang="de-AT"/>
          </a:p>
        </p:txBody>
      </p:sp>
    </p:spTree>
    <p:extLst>
      <p:ext uri="{BB962C8B-B14F-4D97-AF65-F5344CB8AC3E}">
        <p14:creationId xmlns:p14="http://schemas.microsoft.com/office/powerpoint/2010/main" val="3816799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 + Fließtext">
    <p:spTree>
      <p:nvGrpSpPr>
        <p:cNvPr id="1" name=""/>
        <p:cNvGrpSpPr/>
        <p:nvPr/>
      </p:nvGrpSpPr>
      <p:grpSpPr>
        <a:xfrm>
          <a:off x="0" y="0"/>
          <a:ext cx="0" cy="0"/>
          <a:chOff x="0" y="0"/>
          <a:chExt cx="0" cy="0"/>
        </a:xfrm>
      </p:grpSpPr>
      <p:sp>
        <p:nvSpPr>
          <p:cNvPr id="2" name="Titel 1"/>
          <p:cNvSpPr>
            <a:spLocks noGrp="1"/>
          </p:cNvSpPr>
          <p:nvPr>
            <p:ph type="ctrTitle"/>
          </p:nvPr>
        </p:nvSpPr>
        <p:spPr>
          <a:xfrm>
            <a:off x="445958" y="1044000"/>
            <a:ext cx="8229600" cy="1144800"/>
          </a:xfrm>
          <a:prstGeom prst="rect">
            <a:avLst/>
          </a:prstGeom>
        </p:spPr>
        <p:txBody>
          <a:bodyPr/>
          <a:lstStyle/>
          <a:p>
            <a:r>
              <a:rPr lang="de-DE" smtClean="0"/>
              <a:t>Titelmasterformat durch Klicken bearbeiten</a:t>
            </a:r>
            <a:endParaRPr lang="de-DE" dirty="0"/>
          </a:p>
        </p:txBody>
      </p:sp>
      <p:sp>
        <p:nvSpPr>
          <p:cNvPr id="3" name="Untertitel 2"/>
          <p:cNvSpPr>
            <a:spLocks noGrp="1"/>
          </p:cNvSpPr>
          <p:nvPr>
            <p:ph type="subTitle" idx="1"/>
          </p:nvPr>
        </p:nvSpPr>
        <p:spPr>
          <a:xfrm>
            <a:off x="445958" y="2188798"/>
            <a:ext cx="8229600" cy="4186800"/>
          </a:xfrm>
          <a:prstGeom prst="rect">
            <a:avLst/>
          </a:prstGeom>
        </p:spPr>
        <p:txBody>
          <a:bodyPr/>
          <a:lstStyle>
            <a:lvl1pPr marL="0" indent="0" algn="l">
              <a:spcBef>
                <a:spcPts val="60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6" name="Foliennummernplatzhalter 5"/>
          <p:cNvSpPr>
            <a:spLocks noGrp="1"/>
          </p:cNvSpPr>
          <p:nvPr>
            <p:ph type="sldNum" sz="quarter" idx="12"/>
          </p:nvPr>
        </p:nvSpPr>
        <p:spPr>
          <a:xfrm>
            <a:off x="6540758" y="6375600"/>
            <a:ext cx="2134800" cy="255600"/>
          </a:xfrm>
          <a:prstGeom prst="rect">
            <a:avLst/>
          </a:prstGeom>
        </p:spPr>
        <p:txBody>
          <a:bodyPr/>
          <a:lstStyle/>
          <a:p>
            <a:fld id="{2E6046F0-BA93-4699-83A0-D6120B23834D}" type="slidenum">
              <a:rPr lang="de-DE" smtClean="0">
                <a:solidFill>
                  <a:prstClr val="black">
                    <a:tint val="75000"/>
                  </a:prstClr>
                </a:solidFill>
              </a:rPr>
              <a:pPr/>
              <a:t>‹Nr.›</a:t>
            </a:fld>
            <a:endParaRPr lang="de-DE">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el + Aufzählu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p>
            <a:fld id="{2E6046F0-BA93-4699-83A0-D6120B23834D}" type="slidenum">
              <a:rPr lang="de-DE" smtClean="0">
                <a:solidFill>
                  <a:prstClr val="black">
                    <a:tint val="75000"/>
                  </a:prstClr>
                </a:solidFill>
              </a:rPr>
              <a:pPr/>
              <a:t>‹Nr.›</a:t>
            </a:fld>
            <a:endParaRPr lang="de-DE">
              <a:solidFill>
                <a:prstClr val="black">
                  <a:tint val="75000"/>
                </a:prstClr>
              </a:solidFill>
            </a:endParaRPr>
          </a:p>
        </p:txBody>
      </p:sp>
      <p:sp>
        <p:nvSpPr>
          <p:cNvPr id="5" name="Textplatzhalter 4"/>
          <p:cNvSpPr>
            <a:spLocks noGrp="1"/>
          </p:cNvSpPr>
          <p:nvPr>
            <p:ph type="body" sz="quarter" idx="11"/>
          </p:nvPr>
        </p:nvSpPr>
        <p:spPr>
          <a:xfrm>
            <a:off x="457200" y="2187000"/>
            <a:ext cx="8229599" cy="4186800"/>
          </a:xfrm>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el + Fließtext">
    <p:spTree>
      <p:nvGrpSpPr>
        <p:cNvPr id="1" name=""/>
        <p:cNvGrpSpPr/>
        <p:nvPr/>
      </p:nvGrpSpPr>
      <p:grpSpPr>
        <a:xfrm>
          <a:off x="0" y="0"/>
          <a:ext cx="0" cy="0"/>
          <a:chOff x="0" y="0"/>
          <a:chExt cx="0" cy="0"/>
        </a:xfrm>
      </p:grpSpPr>
      <p:sp>
        <p:nvSpPr>
          <p:cNvPr id="2" name="Titel 1"/>
          <p:cNvSpPr>
            <a:spLocks noGrp="1"/>
          </p:cNvSpPr>
          <p:nvPr>
            <p:ph type="ctrTitle"/>
          </p:nvPr>
        </p:nvSpPr>
        <p:spPr>
          <a:xfrm>
            <a:off x="445958" y="1044000"/>
            <a:ext cx="8229600" cy="1144800"/>
          </a:xfrm>
          <a:prstGeom prst="rect">
            <a:avLst/>
          </a:prstGeom>
        </p:spPr>
        <p:txBody>
          <a:bodyPr/>
          <a:lstStyle/>
          <a:p>
            <a:r>
              <a:rPr lang="de-DE" smtClean="0"/>
              <a:t>Titelmasterformat durch Klicken bearbeiten</a:t>
            </a:r>
            <a:endParaRPr lang="de-DE" dirty="0"/>
          </a:p>
        </p:txBody>
      </p:sp>
      <p:sp>
        <p:nvSpPr>
          <p:cNvPr id="3" name="Untertitel 2"/>
          <p:cNvSpPr>
            <a:spLocks noGrp="1"/>
          </p:cNvSpPr>
          <p:nvPr>
            <p:ph type="subTitle" idx="1"/>
          </p:nvPr>
        </p:nvSpPr>
        <p:spPr>
          <a:xfrm>
            <a:off x="445958" y="2188798"/>
            <a:ext cx="8229600" cy="4186800"/>
          </a:xfrm>
          <a:prstGeom prst="rect">
            <a:avLst/>
          </a:prstGeom>
        </p:spPr>
        <p:txBody>
          <a:bodyPr/>
          <a:lstStyle>
            <a:lvl1pPr marL="0" indent="0" algn="l">
              <a:spcBef>
                <a:spcPts val="60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Formatvorlage des Untertitelmasters durch Klicken bearbeiten</a:t>
            </a:r>
            <a:endParaRPr lang="de-DE" dirty="0"/>
          </a:p>
        </p:txBody>
      </p:sp>
      <p:sp>
        <p:nvSpPr>
          <p:cNvPr id="6" name="Foliennummernplatzhalter 5"/>
          <p:cNvSpPr>
            <a:spLocks noGrp="1"/>
          </p:cNvSpPr>
          <p:nvPr>
            <p:ph type="sldNum" sz="quarter" idx="12"/>
          </p:nvPr>
        </p:nvSpPr>
        <p:spPr>
          <a:xfrm>
            <a:off x="6540758" y="6375600"/>
            <a:ext cx="2134800" cy="255600"/>
          </a:xfrm>
          <a:prstGeom prst="rect">
            <a:avLst/>
          </a:prstGeom>
        </p:spPr>
        <p:txBody>
          <a:bodyPr/>
          <a:lstStyle/>
          <a:p>
            <a:fld id="{2E6046F0-BA93-4699-83A0-D6120B23834D}" type="slidenum">
              <a:rPr lang="de-DE" smtClean="0">
                <a:solidFill>
                  <a:prstClr val="black">
                    <a:tint val="75000"/>
                  </a:prstClr>
                </a:solidFill>
              </a:rPr>
              <a:pPr/>
              <a:t>‹Nr.›</a:t>
            </a:fld>
            <a:endParaRPr lang="de-DE">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8"/>
          <p:cNvSpPr>
            <a:spLocks noChangeArrowheads="1"/>
          </p:cNvSpPr>
          <p:nvPr/>
        </p:nvSpPr>
        <p:spPr bwMode="auto">
          <a:xfrm>
            <a:off x="228600" y="762000"/>
            <a:ext cx="8686800" cy="5867400"/>
          </a:xfrm>
          <a:prstGeom prst="rect">
            <a:avLst/>
          </a:prstGeom>
          <a:solidFill>
            <a:srgbClr val="E6E6E6"/>
          </a:solidFill>
          <a:ln w="9525">
            <a:noFill/>
            <a:miter lim="800000"/>
            <a:headEnd/>
            <a:tailEnd/>
          </a:ln>
        </p:spPr>
        <p:txBody>
          <a:bodyPr/>
          <a:lstStyle/>
          <a:p>
            <a:endParaRPr lang="de-DE">
              <a:solidFill>
                <a:prstClr val="black"/>
              </a:solidFill>
            </a:endParaRPr>
          </a:p>
        </p:txBody>
      </p:sp>
      <p:sp>
        <p:nvSpPr>
          <p:cNvPr id="10" name="Titelplatzhalter 9"/>
          <p:cNvSpPr>
            <a:spLocks noGrp="1"/>
          </p:cNvSpPr>
          <p:nvPr>
            <p:ph type="title"/>
          </p:nvPr>
        </p:nvSpPr>
        <p:spPr>
          <a:xfrm>
            <a:off x="457200" y="1044000"/>
            <a:ext cx="8229600" cy="1143000"/>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11" name="Textplatzhalter 10"/>
          <p:cNvSpPr>
            <a:spLocks noGrp="1"/>
          </p:cNvSpPr>
          <p:nvPr>
            <p:ph type="body" idx="1"/>
          </p:nvPr>
        </p:nvSpPr>
        <p:spPr>
          <a:xfrm>
            <a:off x="457200" y="2187000"/>
            <a:ext cx="8229600" cy="4188088"/>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2" name="Foliennummernplatzhalter 11"/>
          <p:cNvSpPr>
            <a:spLocks noGrp="1"/>
          </p:cNvSpPr>
          <p:nvPr>
            <p:ph type="sldNum" sz="quarter" idx="4"/>
          </p:nvPr>
        </p:nvSpPr>
        <p:spPr>
          <a:xfrm>
            <a:off x="6553200" y="6375088"/>
            <a:ext cx="2133600" cy="254312"/>
          </a:xfrm>
          <a:prstGeom prst="rect">
            <a:avLst/>
          </a:prstGeom>
        </p:spPr>
        <p:txBody>
          <a:bodyPr vert="horz" lIns="91440" tIns="45720" rIns="91440" bIns="45720" rtlCol="0" anchor="ctr"/>
          <a:lstStyle>
            <a:lvl1pPr algn="r">
              <a:defRPr sz="1200">
                <a:solidFill>
                  <a:schemeClr val="tx1">
                    <a:tint val="75000"/>
                  </a:schemeClr>
                </a:solidFill>
              </a:defRPr>
            </a:lvl1pPr>
          </a:lstStyle>
          <a:p>
            <a:fld id="{2E6046F0-BA93-4699-83A0-D6120B23834D}" type="slidenum">
              <a:rPr lang="de-DE" smtClean="0">
                <a:solidFill>
                  <a:prstClr val="black">
                    <a:tint val="75000"/>
                  </a:prstClr>
                </a:solidFill>
              </a:rPr>
              <a:pPr/>
              <a:t>‹Nr.›</a:t>
            </a:fld>
            <a:endParaRPr lang="de-DE">
              <a:solidFill>
                <a:prstClr val="black">
                  <a:tint val="75000"/>
                </a:prstClr>
              </a:solidFill>
            </a:endParaRPr>
          </a:p>
        </p:txBody>
      </p:sp>
      <p:pic>
        <p:nvPicPr>
          <p:cNvPr id="9" name="Picture 2" descr="\\Pcsrv3\organisation\756\Intern\01_CorporateDesign_neu_2009\Logo\Nachbau manu\JPG\Umweltbundesamt_RGB_TL-links_engl.jpg"/>
          <p:cNvPicPr>
            <a:picLocks noChangeAspect="1" noChangeArrowheads="1"/>
          </p:cNvPicPr>
          <p:nvPr userDrawn="1"/>
        </p:nvPicPr>
        <p:blipFill>
          <a:blip r:embed="rId3" cstate="print"/>
          <a:srcRect/>
          <a:stretch>
            <a:fillRect/>
          </a:stretch>
        </p:blipFill>
        <p:spPr bwMode="auto">
          <a:xfrm>
            <a:off x="4759951" y="230351"/>
            <a:ext cx="4212917" cy="378000"/>
          </a:xfrm>
          <a:prstGeom prst="rect">
            <a:avLst/>
          </a:prstGeom>
          <a:noFill/>
        </p:spPr>
      </p:pic>
    </p:spTree>
    <p:extLst>
      <p:ext uri="{BB962C8B-B14F-4D97-AF65-F5344CB8AC3E}">
        <p14:creationId xmlns:p14="http://schemas.microsoft.com/office/powerpoint/2010/main" val="3525862281"/>
      </p:ext>
    </p:extLst>
  </p:cSld>
  <p:clrMap bg1="lt1" tx1="dk1" bg2="lt2" tx2="dk2" accent1="accent1" accent2="accent2" accent3="accent3" accent4="accent4" accent5="accent5" accent6="accent6" hlink="hlink" folHlink="folHlink"/>
  <p:sldLayoutIdLst>
    <p:sldLayoutId id="2147483661" r:id="rId1"/>
  </p:sldLayoutIdLst>
  <p:hf hdr="0" dt="0"/>
  <p:txStyles>
    <p:titleStyle>
      <a:lvl1pPr algn="l" defTabSz="914400" rtl="0" eaLnBrk="1" latinLnBrk="0" hangingPunct="1">
        <a:spcBef>
          <a:spcPct val="0"/>
        </a:spcBef>
        <a:buNone/>
        <a:defRPr sz="3000" b="1" kern="1200">
          <a:solidFill>
            <a:schemeClr val="tx2"/>
          </a:solidFill>
          <a:latin typeface="+mj-lt"/>
          <a:ea typeface="+mj-ea"/>
          <a:cs typeface="+mj-cs"/>
        </a:defRPr>
      </a:lvl1pPr>
    </p:titleStyle>
    <p:bodyStyle>
      <a:lvl1pPr marL="324000" indent="-324000" algn="l" defTabSz="914400" rtl="0" eaLnBrk="1" latinLnBrk="0" hangingPunct="1">
        <a:lnSpc>
          <a:spcPct val="110000"/>
        </a:lnSpc>
        <a:spcBef>
          <a:spcPts val="400"/>
        </a:spcBef>
        <a:buClr>
          <a:schemeClr val="tx2"/>
        </a:buClr>
        <a:buSzPct val="90000"/>
        <a:buFont typeface="Wingdings" pitchFamily="2" charset="2"/>
        <a:buChar char="n"/>
        <a:defRPr sz="2000" kern="1200">
          <a:solidFill>
            <a:schemeClr val="tx1"/>
          </a:solidFill>
          <a:latin typeface="+mn-lt"/>
          <a:ea typeface="+mn-ea"/>
          <a:cs typeface="+mn-cs"/>
        </a:defRPr>
      </a:lvl1pPr>
      <a:lvl2pPr marL="612000" indent="-288000" algn="l" defTabSz="914400" rtl="0" eaLnBrk="1" latinLnBrk="0" hangingPunct="1">
        <a:lnSpc>
          <a:spcPct val="110000"/>
        </a:lnSpc>
        <a:spcBef>
          <a:spcPts val="400"/>
        </a:spcBef>
        <a:buClr>
          <a:schemeClr val="tx2"/>
        </a:buClr>
        <a:buSzPct val="90000"/>
        <a:buFont typeface="Wingdings" pitchFamily="2" charset="2"/>
        <a:buChar char="n"/>
        <a:defRPr sz="1600" kern="1200">
          <a:solidFill>
            <a:schemeClr val="tx1"/>
          </a:solidFill>
          <a:latin typeface="+mn-lt"/>
          <a:ea typeface="+mn-ea"/>
          <a:cs typeface="+mn-cs"/>
        </a:defRPr>
      </a:lvl2pPr>
      <a:lvl3pPr marL="900000" indent="-270000" algn="l" defTabSz="914400" rtl="0" eaLnBrk="1" latinLnBrk="0" hangingPunct="1">
        <a:lnSpc>
          <a:spcPct val="110000"/>
        </a:lnSpc>
        <a:spcBef>
          <a:spcPts val="400"/>
        </a:spcBef>
        <a:buClr>
          <a:schemeClr val="tx2"/>
        </a:buClr>
        <a:buSzPct val="90000"/>
        <a:buFont typeface="Wingdings" pitchFamily="2" charset="2"/>
        <a:buChar char="n"/>
        <a:defRPr sz="1400" kern="1200">
          <a:solidFill>
            <a:schemeClr val="tx1"/>
          </a:solidFill>
          <a:latin typeface="+mn-lt"/>
          <a:ea typeface="+mn-ea"/>
          <a:cs typeface="+mn-cs"/>
        </a:defRPr>
      </a:lvl3pPr>
      <a:lvl4pPr marL="1152000" indent="-252000" algn="l" defTabSz="914400" rtl="0" eaLnBrk="1" latinLnBrk="0" hangingPunct="1">
        <a:lnSpc>
          <a:spcPct val="110000"/>
        </a:lnSpc>
        <a:spcBef>
          <a:spcPts val="400"/>
        </a:spcBef>
        <a:buClr>
          <a:schemeClr val="tx2"/>
        </a:buClr>
        <a:buSzPct val="90000"/>
        <a:buFont typeface="Wingdings" pitchFamily="2" charset="2"/>
        <a:buChar char="n"/>
        <a:defRPr sz="1200" kern="1200">
          <a:solidFill>
            <a:schemeClr val="tx1"/>
          </a:solidFill>
          <a:latin typeface="+mn-lt"/>
          <a:ea typeface="+mn-ea"/>
          <a:cs typeface="+mn-cs"/>
        </a:defRPr>
      </a:lvl4pPr>
      <a:lvl5pPr marL="1404000" indent="-252000" algn="l" defTabSz="914400" rtl="0" eaLnBrk="1" latinLnBrk="0" hangingPunct="1">
        <a:lnSpc>
          <a:spcPct val="110000"/>
        </a:lnSpc>
        <a:spcBef>
          <a:spcPts val="400"/>
        </a:spcBef>
        <a:buClr>
          <a:schemeClr val="tx2"/>
        </a:buClr>
        <a:buSzPct val="90000"/>
        <a:buFont typeface="Wingdings" pitchFamily="2" charset="2"/>
        <a:buChar char="n"/>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8"/>
          <p:cNvSpPr>
            <a:spLocks noChangeArrowheads="1"/>
          </p:cNvSpPr>
          <p:nvPr/>
        </p:nvSpPr>
        <p:spPr bwMode="auto">
          <a:xfrm>
            <a:off x="228600" y="762000"/>
            <a:ext cx="8686800" cy="5867400"/>
          </a:xfrm>
          <a:prstGeom prst="rect">
            <a:avLst/>
          </a:prstGeom>
          <a:solidFill>
            <a:srgbClr val="E6E6E6"/>
          </a:solidFill>
          <a:ln w="9525">
            <a:noFill/>
            <a:miter lim="800000"/>
            <a:headEnd/>
            <a:tailEnd/>
          </a:ln>
        </p:spPr>
        <p:txBody>
          <a:bodyPr/>
          <a:lstStyle/>
          <a:p>
            <a:endParaRPr lang="de-DE">
              <a:solidFill>
                <a:prstClr val="black"/>
              </a:solidFill>
            </a:endParaRPr>
          </a:p>
        </p:txBody>
      </p:sp>
      <p:sp>
        <p:nvSpPr>
          <p:cNvPr id="10" name="Titelplatzhalter 9"/>
          <p:cNvSpPr>
            <a:spLocks noGrp="1"/>
          </p:cNvSpPr>
          <p:nvPr>
            <p:ph type="title"/>
          </p:nvPr>
        </p:nvSpPr>
        <p:spPr>
          <a:xfrm>
            <a:off x="457200" y="1044000"/>
            <a:ext cx="8229600" cy="1143000"/>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11" name="Textplatzhalter 10"/>
          <p:cNvSpPr>
            <a:spLocks noGrp="1"/>
          </p:cNvSpPr>
          <p:nvPr>
            <p:ph type="body" idx="1"/>
          </p:nvPr>
        </p:nvSpPr>
        <p:spPr>
          <a:xfrm>
            <a:off x="457200" y="2187000"/>
            <a:ext cx="8229600" cy="4188088"/>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2" name="Foliennummernplatzhalter 11"/>
          <p:cNvSpPr>
            <a:spLocks noGrp="1"/>
          </p:cNvSpPr>
          <p:nvPr>
            <p:ph type="sldNum" sz="quarter" idx="4"/>
          </p:nvPr>
        </p:nvSpPr>
        <p:spPr>
          <a:xfrm>
            <a:off x="6553200" y="6375088"/>
            <a:ext cx="2133600" cy="254312"/>
          </a:xfrm>
          <a:prstGeom prst="rect">
            <a:avLst/>
          </a:prstGeom>
        </p:spPr>
        <p:txBody>
          <a:bodyPr vert="horz" lIns="91440" tIns="45720" rIns="91440" bIns="45720" rtlCol="0" anchor="ctr"/>
          <a:lstStyle>
            <a:lvl1pPr algn="r">
              <a:defRPr sz="1200">
                <a:solidFill>
                  <a:schemeClr val="tx1">
                    <a:tint val="75000"/>
                  </a:schemeClr>
                </a:solidFill>
              </a:defRPr>
            </a:lvl1pPr>
          </a:lstStyle>
          <a:p>
            <a:fld id="{2E6046F0-BA93-4699-83A0-D6120B23834D}" type="slidenum">
              <a:rPr lang="de-DE" smtClean="0">
                <a:solidFill>
                  <a:prstClr val="black">
                    <a:tint val="75000"/>
                  </a:prstClr>
                </a:solidFill>
              </a:rPr>
              <a:pPr/>
              <a:t>‹Nr.›</a:t>
            </a:fld>
            <a:endParaRPr lang="de-DE">
              <a:solidFill>
                <a:prstClr val="black">
                  <a:tint val="75000"/>
                </a:prstClr>
              </a:solidFill>
            </a:endParaRPr>
          </a:p>
        </p:txBody>
      </p:sp>
      <p:pic>
        <p:nvPicPr>
          <p:cNvPr id="9" name="Picture 2" descr="\\Pcsrv3\organisation\756\Intern\01_CorporateDesign_neu_2009\Logo\Nachbau manu\JPG\Umweltbundesamt_RGB_TL-links_engl.jpg"/>
          <p:cNvPicPr>
            <a:picLocks noChangeAspect="1" noChangeArrowheads="1"/>
          </p:cNvPicPr>
          <p:nvPr userDrawn="1"/>
        </p:nvPicPr>
        <p:blipFill>
          <a:blip r:embed="rId3" cstate="print"/>
          <a:srcRect/>
          <a:stretch>
            <a:fillRect/>
          </a:stretch>
        </p:blipFill>
        <p:spPr bwMode="auto">
          <a:xfrm>
            <a:off x="4759951" y="230351"/>
            <a:ext cx="4212917" cy="378000"/>
          </a:xfrm>
          <a:prstGeom prst="rect">
            <a:avLst/>
          </a:prstGeom>
          <a:noFill/>
        </p:spPr>
      </p:pic>
    </p:spTree>
    <p:extLst>
      <p:ext uri="{BB962C8B-B14F-4D97-AF65-F5344CB8AC3E}">
        <p14:creationId xmlns:p14="http://schemas.microsoft.com/office/powerpoint/2010/main" val="1259052903"/>
      </p:ext>
    </p:extLst>
  </p:cSld>
  <p:clrMap bg1="lt1" tx1="dk1" bg2="lt2" tx2="dk2" accent1="accent1" accent2="accent2" accent3="accent3" accent4="accent4" accent5="accent5" accent6="accent6" hlink="hlink" folHlink="folHlink"/>
  <p:sldLayoutIdLst>
    <p:sldLayoutId id="2147483663" r:id="rId1"/>
  </p:sldLayoutIdLst>
  <p:hf hdr="0" dt="0"/>
  <p:txStyles>
    <p:titleStyle>
      <a:lvl1pPr algn="l" defTabSz="914400" rtl="0" eaLnBrk="1" latinLnBrk="0" hangingPunct="1">
        <a:spcBef>
          <a:spcPct val="0"/>
        </a:spcBef>
        <a:buNone/>
        <a:defRPr sz="3000" b="1" kern="1200">
          <a:solidFill>
            <a:schemeClr val="tx2"/>
          </a:solidFill>
          <a:latin typeface="+mj-lt"/>
          <a:ea typeface="+mj-ea"/>
          <a:cs typeface="+mj-cs"/>
        </a:defRPr>
      </a:lvl1pPr>
    </p:titleStyle>
    <p:bodyStyle>
      <a:lvl1pPr marL="324000" indent="-324000" algn="l" defTabSz="914400" rtl="0" eaLnBrk="1" latinLnBrk="0" hangingPunct="1">
        <a:lnSpc>
          <a:spcPct val="110000"/>
        </a:lnSpc>
        <a:spcBef>
          <a:spcPts val="400"/>
        </a:spcBef>
        <a:buClr>
          <a:schemeClr val="tx2"/>
        </a:buClr>
        <a:buSzPct val="90000"/>
        <a:buFont typeface="Wingdings" pitchFamily="2" charset="2"/>
        <a:buChar char="n"/>
        <a:defRPr sz="2000" kern="1200">
          <a:solidFill>
            <a:schemeClr val="tx1"/>
          </a:solidFill>
          <a:latin typeface="+mn-lt"/>
          <a:ea typeface="+mn-ea"/>
          <a:cs typeface="+mn-cs"/>
        </a:defRPr>
      </a:lvl1pPr>
      <a:lvl2pPr marL="612000" indent="-288000" algn="l" defTabSz="914400" rtl="0" eaLnBrk="1" latinLnBrk="0" hangingPunct="1">
        <a:lnSpc>
          <a:spcPct val="110000"/>
        </a:lnSpc>
        <a:spcBef>
          <a:spcPts val="400"/>
        </a:spcBef>
        <a:buClr>
          <a:schemeClr val="tx2"/>
        </a:buClr>
        <a:buSzPct val="90000"/>
        <a:buFont typeface="Wingdings" pitchFamily="2" charset="2"/>
        <a:buChar char="n"/>
        <a:defRPr sz="1600" kern="1200">
          <a:solidFill>
            <a:schemeClr val="tx1"/>
          </a:solidFill>
          <a:latin typeface="+mn-lt"/>
          <a:ea typeface="+mn-ea"/>
          <a:cs typeface="+mn-cs"/>
        </a:defRPr>
      </a:lvl2pPr>
      <a:lvl3pPr marL="900000" indent="-270000" algn="l" defTabSz="914400" rtl="0" eaLnBrk="1" latinLnBrk="0" hangingPunct="1">
        <a:lnSpc>
          <a:spcPct val="110000"/>
        </a:lnSpc>
        <a:spcBef>
          <a:spcPts val="400"/>
        </a:spcBef>
        <a:buClr>
          <a:schemeClr val="tx2"/>
        </a:buClr>
        <a:buSzPct val="90000"/>
        <a:buFont typeface="Wingdings" pitchFamily="2" charset="2"/>
        <a:buChar char="n"/>
        <a:defRPr sz="1400" kern="1200">
          <a:solidFill>
            <a:schemeClr val="tx1"/>
          </a:solidFill>
          <a:latin typeface="+mn-lt"/>
          <a:ea typeface="+mn-ea"/>
          <a:cs typeface="+mn-cs"/>
        </a:defRPr>
      </a:lvl3pPr>
      <a:lvl4pPr marL="1152000" indent="-252000" algn="l" defTabSz="914400" rtl="0" eaLnBrk="1" latinLnBrk="0" hangingPunct="1">
        <a:lnSpc>
          <a:spcPct val="110000"/>
        </a:lnSpc>
        <a:spcBef>
          <a:spcPts val="400"/>
        </a:spcBef>
        <a:buClr>
          <a:schemeClr val="tx2"/>
        </a:buClr>
        <a:buSzPct val="90000"/>
        <a:buFont typeface="Wingdings" pitchFamily="2" charset="2"/>
        <a:buChar char="n"/>
        <a:defRPr sz="1200" kern="1200">
          <a:solidFill>
            <a:schemeClr val="tx1"/>
          </a:solidFill>
          <a:latin typeface="+mn-lt"/>
          <a:ea typeface="+mn-ea"/>
          <a:cs typeface="+mn-cs"/>
        </a:defRPr>
      </a:lvl4pPr>
      <a:lvl5pPr marL="1404000" indent="-252000" algn="l" defTabSz="914400" rtl="0" eaLnBrk="1" latinLnBrk="0" hangingPunct="1">
        <a:lnSpc>
          <a:spcPct val="110000"/>
        </a:lnSpc>
        <a:spcBef>
          <a:spcPts val="400"/>
        </a:spcBef>
        <a:buClr>
          <a:schemeClr val="tx2"/>
        </a:buClr>
        <a:buSzPct val="90000"/>
        <a:buFont typeface="Wingdings" pitchFamily="2" charset="2"/>
        <a:buChar char="n"/>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8"/>
          <p:cNvSpPr>
            <a:spLocks noChangeArrowheads="1"/>
          </p:cNvSpPr>
          <p:nvPr/>
        </p:nvSpPr>
        <p:spPr bwMode="auto">
          <a:xfrm>
            <a:off x="228600" y="762000"/>
            <a:ext cx="8686800" cy="5867400"/>
          </a:xfrm>
          <a:prstGeom prst="rect">
            <a:avLst/>
          </a:prstGeom>
          <a:solidFill>
            <a:srgbClr val="E6E6E6"/>
          </a:solidFill>
          <a:ln w="9525">
            <a:noFill/>
            <a:miter lim="800000"/>
            <a:headEnd/>
            <a:tailEnd/>
          </a:ln>
        </p:spPr>
        <p:txBody>
          <a:bodyPr/>
          <a:lstStyle/>
          <a:p>
            <a:endParaRPr lang="de-DE">
              <a:solidFill>
                <a:prstClr val="black"/>
              </a:solidFill>
            </a:endParaRPr>
          </a:p>
        </p:txBody>
      </p:sp>
      <p:sp>
        <p:nvSpPr>
          <p:cNvPr id="10" name="Titelplatzhalter 9"/>
          <p:cNvSpPr>
            <a:spLocks noGrp="1"/>
          </p:cNvSpPr>
          <p:nvPr>
            <p:ph type="title"/>
          </p:nvPr>
        </p:nvSpPr>
        <p:spPr>
          <a:xfrm>
            <a:off x="457200" y="1044000"/>
            <a:ext cx="8229600" cy="1143000"/>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11" name="Textplatzhalter 10"/>
          <p:cNvSpPr>
            <a:spLocks noGrp="1"/>
          </p:cNvSpPr>
          <p:nvPr>
            <p:ph type="body" idx="1"/>
          </p:nvPr>
        </p:nvSpPr>
        <p:spPr>
          <a:xfrm>
            <a:off x="457200" y="2187000"/>
            <a:ext cx="8229600" cy="4188088"/>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2" name="Foliennummernplatzhalter 11"/>
          <p:cNvSpPr>
            <a:spLocks noGrp="1"/>
          </p:cNvSpPr>
          <p:nvPr>
            <p:ph type="sldNum" sz="quarter" idx="4"/>
          </p:nvPr>
        </p:nvSpPr>
        <p:spPr>
          <a:xfrm>
            <a:off x="6553200" y="6375088"/>
            <a:ext cx="2133600" cy="254312"/>
          </a:xfrm>
          <a:prstGeom prst="rect">
            <a:avLst/>
          </a:prstGeom>
        </p:spPr>
        <p:txBody>
          <a:bodyPr vert="horz" lIns="91440" tIns="45720" rIns="91440" bIns="45720" rtlCol="0" anchor="ctr"/>
          <a:lstStyle>
            <a:lvl1pPr algn="r">
              <a:defRPr sz="1200">
                <a:solidFill>
                  <a:schemeClr val="tx1">
                    <a:tint val="75000"/>
                  </a:schemeClr>
                </a:solidFill>
              </a:defRPr>
            </a:lvl1pPr>
          </a:lstStyle>
          <a:p>
            <a:fld id="{2E6046F0-BA93-4699-83A0-D6120B23834D}" type="slidenum">
              <a:rPr lang="de-DE" smtClean="0">
                <a:solidFill>
                  <a:prstClr val="black">
                    <a:tint val="75000"/>
                  </a:prstClr>
                </a:solidFill>
              </a:rPr>
              <a:pPr/>
              <a:t>‹Nr.›</a:t>
            </a:fld>
            <a:endParaRPr lang="de-DE">
              <a:solidFill>
                <a:prstClr val="black">
                  <a:tint val="75000"/>
                </a:prstClr>
              </a:solidFill>
            </a:endParaRPr>
          </a:p>
        </p:txBody>
      </p:sp>
      <p:pic>
        <p:nvPicPr>
          <p:cNvPr id="9" name="Picture 2" descr="\\Pcsrv3\organisation\756\Intern\01_CorporateDesign_neu_2009\Logo\Nachbau manu\JPG\Umweltbundesamt_RGB_TL-links_engl.jpg"/>
          <p:cNvPicPr>
            <a:picLocks noChangeAspect="1" noChangeArrowheads="1"/>
          </p:cNvPicPr>
          <p:nvPr userDrawn="1"/>
        </p:nvPicPr>
        <p:blipFill>
          <a:blip r:embed="rId3" cstate="print"/>
          <a:srcRect/>
          <a:stretch>
            <a:fillRect/>
          </a:stretch>
        </p:blipFill>
        <p:spPr bwMode="auto">
          <a:xfrm>
            <a:off x="4759951" y="230351"/>
            <a:ext cx="4212917" cy="378000"/>
          </a:xfrm>
          <a:prstGeom prst="rect">
            <a:avLst/>
          </a:prstGeom>
          <a:noFill/>
        </p:spPr>
      </p:pic>
    </p:spTree>
    <p:extLst>
      <p:ext uri="{BB962C8B-B14F-4D97-AF65-F5344CB8AC3E}">
        <p14:creationId xmlns:p14="http://schemas.microsoft.com/office/powerpoint/2010/main" val="273606238"/>
      </p:ext>
    </p:extLst>
  </p:cSld>
  <p:clrMap bg1="lt1" tx1="dk1" bg2="lt2" tx2="dk2" accent1="accent1" accent2="accent2" accent3="accent3" accent4="accent4" accent5="accent5" accent6="accent6" hlink="hlink" folHlink="folHlink"/>
  <p:sldLayoutIdLst>
    <p:sldLayoutId id="2147483667" r:id="rId1"/>
  </p:sldLayoutIdLst>
  <p:hf hdr="0" dt="0"/>
  <p:txStyles>
    <p:titleStyle>
      <a:lvl1pPr algn="l" defTabSz="914400" rtl="0" eaLnBrk="1" latinLnBrk="0" hangingPunct="1">
        <a:spcBef>
          <a:spcPct val="0"/>
        </a:spcBef>
        <a:buNone/>
        <a:defRPr sz="3000" b="1" kern="1200">
          <a:solidFill>
            <a:schemeClr val="tx2"/>
          </a:solidFill>
          <a:latin typeface="+mj-lt"/>
          <a:ea typeface="+mj-ea"/>
          <a:cs typeface="+mj-cs"/>
        </a:defRPr>
      </a:lvl1pPr>
    </p:titleStyle>
    <p:bodyStyle>
      <a:lvl1pPr marL="324000" indent="-324000" algn="l" defTabSz="914400" rtl="0" eaLnBrk="1" latinLnBrk="0" hangingPunct="1">
        <a:lnSpc>
          <a:spcPct val="110000"/>
        </a:lnSpc>
        <a:spcBef>
          <a:spcPts val="400"/>
        </a:spcBef>
        <a:buClr>
          <a:schemeClr val="tx2"/>
        </a:buClr>
        <a:buSzPct val="90000"/>
        <a:buFont typeface="Wingdings" pitchFamily="2" charset="2"/>
        <a:buChar char="n"/>
        <a:defRPr sz="2000" kern="1200">
          <a:solidFill>
            <a:schemeClr val="tx1"/>
          </a:solidFill>
          <a:latin typeface="+mn-lt"/>
          <a:ea typeface="+mn-ea"/>
          <a:cs typeface="+mn-cs"/>
        </a:defRPr>
      </a:lvl1pPr>
      <a:lvl2pPr marL="612000" indent="-288000" algn="l" defTabSz="914400" rtl="0" eaLnBrk="1" latinLnBrk="0" hangingPunct="1">
        <a:lnSpc>
          <a:spcPct val="110000"/>
        </a:lnSpc>
        <a:spcBef>
          <a:spcPts val="400"/>
        </a:spcBef>
        <a:buClr>
          <a:schemeClr val="tx2"/>
        </a:buClr>
        <a:buSzPct val="90000"/>
        <a:buFont typeface="Wingdings" pitchFamily="2" charset="2"/>
        <a:buChar char="n"/>
        <a:defRPr sz="1600" kern="1200">
          <a:solidFill>
            <a:schemeClr val="tx1"/>
          </a:solidFill>
          <a:latin typeface="+mn-lt"/>
          <a:ea typeface="+mn-ea"/>
          <a:cs typeface="+mn-cs"/>
        </a:defRPr>
      </a:lvl2pPr>
      <a:lvl3pPr marL="900000" indent="-270000" algn="l" defTabSz="914400" rtl="0" eaLnBrk="1" latinLnBrk="0" hangingPunct="1">
        <a:lnSpc>
          <a:spcPct val="110000"/>
        </a:lnSpc>
        <a:spcBef>
          <a:spcPts val="400"/>
        </a:spcBef>
        <a:buClr>
          <a:schemeClr val="tx2"/>
        </a:buClr>
        <a:buSzPct val="90000"/>
        <a:buFont typeface="Wingdings" pitchFamily="2" charset="2"/>
        <a:buChar char="n"/>
        <a:defRPr sz="1400" kern="1200">
          <a:solidFill>
            <a:schemeClr val="tx1"/>
          </a:solidFill>
          <a:latin typeface="+mn-lt"/>
          <a:ea typeface="+mn-ea"/>
          <a:cs typeface="+mn-cs"/>
        </a:defRPr>
      </a:lvl3pPr>
      <a:lvl4pPr marL="1152000" indent="-252000" algn="l" defTabSz="914400" rtl="0" eaLnBrk="1" latinLnBrk="0" hangingPunct="1">
        <a:lnSpc>
          <a:spcPct val="110000"/>
        </a:lnSpc>
        <a:spcBef>
          <a:spcPts val="400"/>
        </a:spcBef>
        <a:buClr>
          <a:schemeClr val="tx2"/>
        </a:buClr>
        <a:buSzPct val="90000"/>
        <a:buFont typeface="Wingdings" pitchFamily="2" charset="2"/>
        <a:buChar char="n"/>
        <a:defRPr sz="1200" kern="1200">
          <a:solidFill>
            <a:schemeClr val="tx1"/>
          </a:solidFill>
          <a:latin typeface="+mn-lt"/>
          <a:ea typeface="+mn-ea"/>
          <a:cs typeface="+mn-cs"/>
        </a:defRPr>
      </a:lvl4pPr>
      <a:lvl5pPr marL="1404000" indent="-252000" algn="l" defTabSz="914400" rtl="0" eaLnBrk="1" latinLnBrk="0" hangingPunct="1">
        <a:lnSpc>
          <a:spcPct val="110000"/>
        </a:lnSpc>
        <a:spcBef>
          <a:spcPts val="400"/>
        </a:spcBef>
        <a:buClr>
          <a:schemeClr val="tx2"/>
        </a:buClr>
        <a:buSzPct val="90000"/>
        <a:buFont typeface="Wingdings" pitchFamily="2" charset="2"/>
        <a:buChar char="n"/>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8"/>
          <p:cNvSpPr>
            <a:spLocks noChangeArrowheads="1"/>
          </p:cNvSpPr>
          <p:nvPr/>
        </p:nvSpPr>
        <p:spPr bwMode="auto">
          <a:xfrm>
            <a:off x="228600" y="762000"/>
            <a:ext cx="8686800" cy="5346000"/>
          </a:xfrm>
          <a:prstGeom prst="rect">
            <a:avLst/>
          </a:prstGeom>
          <a:solidFill>
            <a:srgbClr val="E6E6E6"/>
          </a:solidFill>
          <a:ln w="9525">
            <a:noFill/>
            <a:miter lim="800000"/>
            <a:headEnd/>
            <a:tailEnd/>
          </a:ln>
        </p:spPr>
        <p:txBody>
          <a:bodyPr/>
          <a:lstStyle/>
          <a:p>
            <a:endParaRPr lang="de-DE">
              <a:solidFill>
                <a:prstClr val="black"/>
              </a:solidFill>
            </a:endParaRPr>
          </a:p>
        </p:txBody>
      </p:sp>
      <p:pic>
        <p:nvPicPr>
          <p:cNvPr id="8" name="Grafik 7" descr="Umweltbundesamt RGB TL links_dt.tif"/>
          <p:cNvPicPr>
            <a:picLocks noChangeAspect="1"/>
          </p:cNvPicPr>
          <p:nvPr/>
        </p:nvPicPr>
        <p:blipFill>
          <a:blip r:embed="rId2" cstate="print"/>
          <a:stretch>
            <a:fillRect/>
          </a:stretch>
        </p:blipFill>
        <p:spPr>
          <a:xfrm>
            <a:off x="4558792" y="215837"/>
            <a:ext cx="4407408" cy="379476"/>
          </a:xfrm>
          <a:prstGeom prst="rect">
            <a:avLst/>
          </a:prstGeom>
        </p:spPr>
      </p:pic>
      <p:sp>
        <p:nvSpPr>
          <p:cNvPr id="10" name="Titelplatzhalter 9"/>
          <p:cNvSpPr>
            <a:spLocks noGrp="1"/>
          </p:cNvSpPr>
          <p:nvPr>
            <p:ph type="title"/>
          </p:nvPr>
        </p:nvSpPr>
        <p:spPr>
          <a:xfrm>
            <a:off x="457200" y="1044000"/>
            <a:ext cx="8229600" cy="1143000"/>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11" name="Textplatzhalter 10"/>
          <p:cNvSpPr>
            <a:spLocks noGrp="1"/>
          </p:cNvSpPr>
          <p:nvPr>
            <p:ph type="body" idx="1"/>
          </p:nvPr>
        </p:nvSpPr>
        <p:spPr>
          <a:xfrm>
            <a:off x="457200" y="2187000"/>
            <a:ext cx="8229600" cy="3666688"/>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2" name="Foliennummernplatzhalter 11"/>
          <p:cNvSpPr>
            <a:spLocks noGrp="1"/>
          </p:cNvSpPr>
          <p:nvPr>
            <p:ph type="sldNum" sz="quarter" idx="4"/>
          </p:nvPr>
        </p:nvSpPr>
        <p:spPr>
          <a:xfrm>
            <a:off x="6553200" y="5853688"/>
            <a:ext cx="2133600" cy="254312"/>
          </a:xfrm>
          <a:prstGeom prst="rect">
            <a:avLst/>
          </a:prstGeom>
        </p:spPr>
        <p:txBody>
          <a:bodyPr vert="horz" lIns="91440" tIns="45720" rIns="91440" bIns="45720" rtlCol="0" anchor="ctr"/>
          <a:lstStyle>
            <a:lvl1pPr algn="r">
              <a:defRPr sz="1200">
                <a:solidFill>
                  <a:schemeClr val="tx1">
                    <a:tint val="75000"/>
                  </a:schemeClr>
                </a:solidFill>
              </a:defRPr>
            </a:lvl1pPr>
          </a:lstStyle>
          <a:p>
            <a:fld id="{2E6046F0-BA93-4699-83A0-D6120B23834D}"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2908171538"/>
      </p:ext>
    </p:extLst>
  </p:cSld>
  <p:clrMap bg1="lt1" tx1="dk1" bg2="lt2" tx2="dk2" accent1="accent1" accent2="accent2" accent3="accent3" accent4="accent4" accent5="accent5" accent6="accent6" hlink="hlink" folHlink="folHlink"/>
  <p:hf hdr="0" dt="0"/>
  <p:txStyles>
    <p:titleStyle>
      <a:lvl1pPr algn="l" defTabSz="914400" rtl="0" eaLnBrk="1" latinLnBrk="0" hangingPunct="1">
        <a:spcBef>
          <a:spcPct val="0"/>
        </a:spcBef>
        <a:buNone/>
        <a:defRPr sz="3000" b="1" kern="1200">
          <a:solidFill>
            <a:schemeClr val="tx2"/>
          </a:solidFill>
          <a:latin typeface="+mj-lt"/>
          <a:ea typeface="+mj-ea"/>
          <a:cs typeface="+mj-cs"/>
        </a:defRPr>
      </a:lvl1pPr>
    </p:titleStyle>
    <p:bodyStyle>
      <a:lvl1pPr marL="324000" indent="-324000" algn="l" defTabSz="914400" rtl="0" eaLnBrk="1" latinLnBrk="0" hangingPunct="1">
        <a:lnSpc>
          <a:spcPct val="110000"/>
        </a:lnSpc>
        <a:spcBef>
          <a:spcPts val="400"/>
        </a:spcBef>
        <a:buClr>
          <a:schemeClr val="tx2"/>
        </a:buClr>
        <a:buSzPct val="90000"/>
        <a:buFont typeface="Wingdings" pitchFamily="2" charset="2"/>
        <a:buChar char="n"/>
        <a:defRPr sz="2000" kern="1200">
          <a:solidFill>
            <a:schemeClr val="tx1"/>
          </a:solidFill>
          <a:latin typeface="+mn-lt"/>
          <a:ea typeface="+mn-ea"/>
          <a:cs typeface="+mn-cs"/>
        </a:defRPr>
      </a:lvl1pPr>
      <a:lvl2pPr marL="612000" indent="-288000" algn="l" defTabSz="914400" rtl="0" eaLnBrk="1" latinLnBrk="0" hangingPunct="1">
        <a:lnSpc>
          <a:spcPct val="110000"/>
        </a:lnSpc>
        <a:spcBef>
          <a:spcPts val="400"/>
        </a:spcBef>
        <a:buClr>
          <a:schemeClr val="tx2"/>
        </a:buClr>
        <a:buSzPct val="90000"/>
        <a:buFont typeface="Wingdings" pitchFamily="2" charset="2"/>
        <a:buChar char="n"/>
        <a:defRPr sz="1600" kern="1200">
          <a:solidFill>
            <a:schemeClr val="tx1"/>
          </a:solidFill>
          <a:latin typeface="+mn-lt"/>
          <a:ea typeface="+mn-ea"/>
          <a:cs typeface="+mn-cs"/>
        </a:defRPr>
      </a:lvl2pPr>
      <a:lvl3pPr marL="900000" indent="-270000" algn="l" defTabSz="914400" rtl="0" eaLnBrk="1" latinLnBrk="0" hangingPunct="1">
        <a:lnSpc>
          <a:spcPct val="110000"/>
        </a:lnSpc>
        <a:spcBef>
          <a:spcPts val="400"/>
        </a:spcBef>
        <a:buClr>
          <a:schemeClr val="tx2"/>
        </a:buClr>
        <a:buSzPct val="90000"/>
        <a:buFont typeface="Wingdings" pitchFamily="2" charset="2"/>
        <a:buChar char="n"/>
        <a:defRPr sz="1400" kern="1200">
          <a:solidFill>
            <a:schemeClr val="tx1"/>
          </a:solidFill>
          <a:latin typeface="+mn-lt"/>
          <a:ea typeface="+mn-ea"/>
          <a:cs typeface="+mn-cs"/>
        </a:defRPr>
      </a:lvl3pPr>
      <a:lvl4pPr marL="1152000" indent="-252000" algn="l" defTabSz="914400" rtl="0" eaLnBrk="1" latinLnBrk="0" hangingPunct="1">
        <a:lnSpc>
          <a:spcPct val="110000"/>
        </a:lnSpc>
        <a:spcBef>
          <a:spcPts val="400"/>
        </a:spcBef>
        <a:buClr>
          <a:schemeClr val="tx2"/>
        </a:buClr>
        <a:buSzPct val="90000"/>
        <a:buFont typeface="Wingdings" pitchFamily="2" charset="2"/>
        <a:buChar char="n"/>
        <a:defRPr sz="1200" kern="1200">
          <a:solidFill>
            <a:schemeClr val="tx1"/>
          </a:solidFill>
          <a:latin typeface="+mn-lt"/>
          <a:ea typeface="+mn-ea"/>
          <a:cs typeface="+mn-cs"/>
        </a:defRPr>
      </a:lvl4pPr>
      <a:lvl5pPr marL="1404000" indent="-252000" algn="l" defTabSz="914400" rtl="0" eaLnBrk="1" latinLnBrk="0" hangingPunct="1">
        <a:lnSpc>
          <a:spcPct val="110000"/>
        </a:lnSpc>
        <a:spcBef>
          <a:spcPts val="400"/>
        </a:spcBef>
        <a:buClr>
          <a:schemeClr val="tx2"/>
        </a:buClr>
        <a:buSzPct val="90000"/>
        <a:buFont typeface="Wingdings" pitchFamily="2" charset="2"/>
        <a:buChar char="n"/>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8"/>
          <p:cNvSpPr>
            <a:spLocks noChangeArrowheads="1"/>
          </p:cNvSpPr>
          <p:nvPr/>
        </p:nvSpPr>
        <p:spPr bwMode="auto">
          <a:xfrm>
            <a:off x="228600" y="762000"/>
            <a:ext cx="8686800" cy="5346000"/>
          </a:xfrm>
          <a:prstGeom prst="rect">
            <a:avLst/>
          </a:prstGeom>
          <a:solidFill>
            <a:srgbClr val="E6E6E6"/>
          </a:solidFill>
          <a:ln w="9525">
            <a:noFill/>
            <a:miter lim="800000"/>
            <a:headEnd/>
            <a:tailEnd/>
          </a:ln>
        </p:spPr>
        <p:txBody>
          <a:bodyPr/>
          <a:lstStyle/>
          <a:p>
            <a:endParaRPr lang="de-DE">
              <a:solidFill>
                <a:prstClr val="black"/>
              </a:solidFill>
            </a:endParaRPr>
          </a:p>
        </p:txBody>
      </p:sp>
      <p:pic>
        <p:nvPicPr>
          <p:cNvPr id="8" name="Grafik 7" descr="Umweltbundesamt RGB TL links_dt.tif"/>
          <p:cNvPicPr>
            <a:picLocks noChangeAspect="1"/>
          </p:cNvPicPr>
          <p:nvPr/>
        </p:nvPicPr>
        <p:blipFill>
          <a:blip r:embed="rId2" cstate="print"/>
          <a:stretch>
            <a:fillRect/>
          </a:stretch>
        </p:blipFill>
        <p:spPr>
          <a:xfrm>
            <a:off x="4558792" y="215837"/>
            <a:ext cx="4407408" cy="379476"/>
          </a:xfrm>
          <a:prstGeom prst="rect">
            <a:avLst/>
          </a:prstGeom>
        </p:spPr>
      </p:pic>
      <p:sp>
        <p:nvSpPr>
          <p:cNvPr id="10" name="Titelplatzhalter 9"/>
          <p:cNvSpPr>
            <a:spLocks noGrp="1"/>
          </p:cNvSpPr>
          <p:nvPr>
            <p:ph type="title"/>
          </p:nvPr>
        </p:nvSpPr>
        <p:spPr>
          <a:xfrm>
            <a:off x="457200" y="1044000"/>
            <a:ext cx="8229600" cy="1143000"/>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11" name="Textplatzhalter 10"/>
          <p:cNvSpPr>
            <a:spLocks noGrp="1"/>
          </p:cNvSpPr>
          <p:nvPr>
            <p:ph type="body" idx="1"/>
          </p:nvPr>
        </p:nvSpPr>
        <p:spPr>
          <a:xfrm>
            <a:off x="457200" y="2187000"/>
            <a:ext cx="8229600" cy="3666688"/>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2" name="Foliennummernplatzhalter 11"/>
          <p:cNvSpPr>
            <a:spLocks noGrp="1"/>
          </p:cNvSpPr>
          <p:nvPr>
            <p:ph type="sldNum" sz="quarter" idx="4"/>
          </p:nvPr>
        </p:nvSpPr>
        <p:spPr>
          <a:xfrm>
            <a:off x="6553200" y="5853688"/>
            <a:ext cx="2133600" cy="254312"/>
          </a:xfrm>
          <a:prstGeom prst="rect">
            <a:avLst/>
          </a:prstGeom>
        </p:spPr>
        <p:txBody>
          <a:bodyPr vert="horz" lIns="91440" tIns="45720" rIns="91440" bIns="45720" rtlCol="0" anchor="ctr"/>
          <a:lstStyle>
            <a:lvl1pPr algn="r">
              <a:defRPr sz="1200">
                <a:solidFill>
                  <a:schemeClr val="tx1">
                    <a:tint val="75000"/>
                  </a:schemeClr>
                </a:solidFill>
              </a:defRPr>
            </a:lvl1pPr>
          </a:lstStyle>
          <a:p>
            <a:fld id="{2E6046F0-BA93-4699-83A0-D6120B23834D}"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1358274578"/>
      </p:ext>
    </p:extLst>
  </p:cSld>
  <p:clrMap bg1="lt1" tx1="dk1" bg2="lt2" tx2="dk2" accent1="accent1" accent2="accent2" accent3="accent3" accent4="accent4" accent5="accent5" accent6="accent6" hlink="hlink" folHlink="folHlink"/>
  <p:hf hdr="0" dt="0"/>
  <p:txStyles>
    <p:titleStyle>
      <a:lvl1pPr algn="l" defTabSz="914400" rtl="0" eaLnBrk="1" latinLnBrk="0" hangingPunct="1">
        <a:spcBef>
          <a:spcPct val="0"/>
        </a:spcBef>
        <a:buNone/>
        <a:defRPr sz="3000" b="1" kern="1200">
          <a:solidFill>
            <a:schemeClr val="tx2"/>
          </a:solidFill>
          <a:latin typeface="+mj-lt"/>
          <a:ea typeface="+mj-ea"/>
          <a:cs typeface="+mj-cs"/>
        </a:defRPr>
      </a:lvl1pPr>
    </p:titleStyle>
    <p:bodyStyle>
      <a:lvl1pPr marL="324000" indent="-324000" algn="l" defTabSz="914400" rtl="0" eaLnBrk="1" latinLnBrk="0" hangingPunct="1">
        <a:lnSpc>
          <a:spcPct val="110000"/>
        </a:lnSpc>
        <a:spcBef>
          <a:spcPts val="400"/>
        </a:spcBef>
        <a:buClr>
          <a:schemeClr val="tx2"/>
        </a:buClr>
        <a:buSzPct val="90000"/>
        <a:buFont typeface="Wingdings" pitchFamily="2" charset="2"/>
        <a:buChar char="n"/>
        <a:defRPr sz="2000" kern="1200">
          <a:solidFill>
            <a:schemeClr val="tx1"/>
          </a:solidFill>
          <a:latin typeface="+mn-lt"/>
          <a:ea typeface="+mn-ea"/>
          <a:cs typeface="+mn-cs"/>
        </a:defRPr>
      </a:lvl1pPr>
      <a:lvl2pPr marL="612000" indent="-288000" algn="l" defTabSz="914400" rtl="0" eaLnBrk="1" latinLnBrk="0" hangingPunct="1">
        <a:lnSpc>
          <a:spcPct val="110000"/>
        </a:lnSpc>
        <a:spcBef>
          <a:spcPts val="400"/>
        </a:spcBef>
        <a:buClr>
          <a:schemeClr val="tx2"/>
        </a:buClr>
        <a:buSzPct val="90000"/>
        <a:buFont typeface="Wingdings" pitchFamily="2" charset="2"/>
        <a:buChar char="n"/>
        <a:defRPr sz="1600" kern="1200">
          <a:solidFill>
            <a:schemeClr val="tx1"/>
          </a:solidFill>
          <a:latin typeface="+mn-lt"/>
          <a:ea typeface="+mn-ea"/>
          <a:cs typeface="+mn-cs"/>
        </a:defRPr>
      </a:lvl2pPr>
      <a:lvl3pPr marL="900000" indent="-270000" algn="l" defTabSz="914400" rtl="0" eaLnBrk="1" latinLnBrk="0" hangingPunct="1">
        <a:lnSpc>
          <a:spcPct val="110000"/>
        </a:lnSpc>
        <a:spcBef>
          <a:spcPts val="400"/>
        </a:spcBef>
        <a:buClr>
          <a:schemeClr val="tx2"/>
        </a:buClr>
        <a:buSzPct val="90000"/>
        <a:buFont typeface="Wingdings" pitchFamily="2" charset="2"/>
        <a:buChar char="n"/>
        <a:defRPr sz="1400" kern="1200">
          <a:solidFill>
            <a:schemeClr val="tx1"/>
          </a:solidFill>
          <a:latin typeface="+mn-lt"/>
          <a:ea typeface="+mn-ea"/>
          <a:cs typeface="+mn-cs"/>
        </a:defRPr>
      </a:lvl3pPr>
      <a:lvl4pPr marL="1152000" indent="-252000" algn="l" defTabSz="914400" rtl="0" eaLnBrk="1" latinLnBrk="0" hangingPunct="1">
        <a:lnSpc>
          <a:spcPct val="110000"/>
        </a:lnSpc>
        <a:spcBef>
          <a:spcPts val="400"/>
        </a:spcBef>
        <a:buClr>
          <a:schemeClr val="tx2"/>
        </a:buClr>
        <a:buSzPct val="90000"/>
        <a:buFont typeface="Wingdings" pitchFamily="2" charset="2"/>
        <a:buChar char="n"/>
        <a:defRPr sz="1200" kern="1200">
          <a:solidFill>
            <a:schemeClr val="tx1"/>
          </a:solidFill>
          <a:latin typeface="+mn-lt"/>
          <a:ea typeface="+mn-ea"/>
          <a:cs typeface="+mn-cs"/>
        </a:defRPr>
      </a:lvl4pPr>
      <a:lvl5pPr marL="1404000" indent="-252000" algn="l" defTabSz="914400" rtl="0" eaLnBrk="1" latinLnBrk="0" hangingPunct="1">
        <a:lnSpc>
          <a:spcPct val="110000"/>
        </a:lnSpc>
        <a:spcBef>
          <a:spcPts val="400"/>
        </a:spcBef>
        <a:buClr>
          <a:schemeClr val="tx2"/>
        </a:buClr>
        <a:buSzPct val="90000"/>
        <a:buFont typeface="Wingdings" pitchFamily="2" charset="2"/>
        <a:buChar char="n"/>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8"/>
          <p:cNvSpPr>
            <a:spLocks noChangeArrowheads="1"/>
          </p:cNvSpPr>
          <p:nvPr/>
        </p:nvSpPr>
        <p:spPr bwMode="auto">
          <a:xfrm>
            <a:off x="228600" y="762000"/>
            <a:ext cx="8686800" cy="5346000"/>
          </a:xfrm>
          <a:prstGeom prst="rect">
            <a:avLst/>
          </a:prstGeom>
          <a:solidFill>
            <a:srgbClr val="E6E6E6"/>
          </a:solidFill>
          <a:ln w="9525">
            <a:noFill/>
            <a:miter lim="800000"/>
            <a:headEnd/>
            <a:tailEnd/>
          </a:ln>
        </p:spPr>
        <p:txBody>
          <a:bodyPr/>
          <a:lstStyle/>
          <a:p>
            <a:endParaRPr lang="de-DE">
              <a:solidFill>
                <a:prstClr val="black"/>
              </a:solidFill>
            </a:endParaRPr>
          </a:p>
        </p:txBody>
      </p:sp>
      <p:pic>
        <p:nvPicPr>
          <p:cNvPr id="8" name="Grafik 7" descr="Umweltbundesamt RGB TL links_dt.tif"/>
          <p:cNvPicPr>
            <a:picLocks noChangeAspect="1"/>
          </p:cNvPicPr>
          <p:nvPr/>
        </p:nvPicPr>
        <p:blipFill>
          <a:blip r:embed="rId2" cstate="print"/>
          <a:stretch>
            <a:fillRect/>
          </a:stretch>
        </p:blipFill>
        <p:spPr>
          <a:xfrm>
            <a:off x="4558792" y="215837"/>
            <a:ext cx="4407408" cy="379476"/>
          </a:xfrm>
          <a:prstGeom prst="rect">
            <a:avLst/>
          </a:prstGeom>
        </p:spPr>
      </p:pic>
      <p:sp>
        <p:nvSpPr>
          <p:cNvPr id="10" name="Titelplatzhalter 9"/>
          <p:cNvSpPr>
            <a:spLocks noGrp="1"/>
          </p:cNvSpPr>
          <p:nvPr>
            <p:ph type="title"/>
          </p:nvPr>
        </p:nvSpPr>
        <p:spPr>
          <a:xfrm>
            <a:off x="457200" y="1044000"/>
            <a:ext cx="8229600" cy="1143000"/>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11" name="Textplatzhalter 10"/>
          <p:cNvSpPr>
            <a:spLocks noGrp="1"/>
          </p:cNvSpPr>
          <p:nvPr>
            <p:ph type="body" idx="1"/>
          </p:nvPr>
        </p:nvSpPr>
        <p:spPr>
          <a:xfrm>
            <a:off x="457200" y="2187000"/>
            <a:ext cx="8229600" cy="3666688"/>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2" name="Foliennummernplatzhalter 11"/>
          <p:cNvSpPr>
            <a:spLocks noGrp="1"/>
          </p:cNvSpPr>
          <p:nvPr>
            <p:ph type="sldNum" sz="quarter" idx="4"/>
          </p:nvPr>
        </p:nvSpPr>
        <p:spPr>
          <a:xfrm>
            <a:off x="6553200" y="5853688"/>
            <a:ext cx="2133600" cy="254312"/>
          </a:xfrm>
          <a:prstGeom prst="rect">
            <a:avLst/>
          </a:prstGeom>
        </p:spPr>
        <p:txBody>
          <a:bodyPr vert="horz" lIns="91440" tIns="45720" rIns="91440" bIns="45720" rtlCol="0" anchor="ctr"/>
          <a:lstStyle>
            <a:lvl1pPr algn="r">
              <a:defRPr sz="1200">
                <a:solidFill>
                  <a:schemeClr val="tx1">
                    <a:tint val="75000"/>
                  </a:schemeClr>
                </a:solidFill>
              </a:defRPr>
            </a:lvl1pPr>
          </a:lstStyle>
          <a:p>
            <a:fld id="{2E6046F0-BA93-4699-83A0-D6120B23834D}"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3859811131"/>
      </p:ext>
    </p:extLst>
  </p:cSld>
  <p:clrMap bg1="lt1" tx1="dk1" bg2="lt2" tx2="dk2" accent1="accent1" accent2="accent2" accent3="accent3" accent4="accent4" accent5="accent5" accent6="accent6" hlink="hlink" folHlink="folHlink"/>
  <p:hf hdr="0" dt="0"/>
  <p:txStyles>
    <p:titleStyle>
      <a:lvl1pPr algn="l" defTabSz="914400" rtl="0" eaLnBrk="1" latinLnBrk="0" hangingPunct="1">
        <a:spcBef>
          <a:spcPct val="0"/>
        </a:spcBef>
        <a:buNone/>
        <a:defRPr sz="3000" b="1" kern="1200">
          <a:solidFill>
            <a:schemeClr val="tx2"/>
          </a:solidFill>
          <a:latin typeface="+mj-lt"/>
          <a:ea typeface="+mj-ea"/>
          <a:cs typeface="+mj-cs"/>
        </a:defRPr>
      </a:lvl1pPr>
    </p:titleStyle>
    <p:bodyStyle>
      <a:lvl1pPr marL="324000" indent="-324000" algn="l" defTabSz="914400" rtl="0" eaLnBrk="1" latinLnBrk="0" hangingPunct="1">
        <a:lnSpc>
          <a:spcPct val="110000"/>
        </a:lnSpc>
        <a:spcBef>
          <a:spcPts val="400"/>
        </a:spcBef>
        <a:buClr>
          <a:schemeClr val="tx2"/>
        </a:buClr>
        <a:buSzPct val="90000"/>
        <a:buFont typeface="Wingdings" pitchFamily="2" charset="2"/>
        <a:buChar char="n"/>
        <a:defRPr sz="2000" kern="1200">
          <a:solidFill>
            <a:schemeClr val="tx1"/>
          </a:solidFill>
          <a:latin typeface="+mn-lt"/>
          <a:ea typeface="+mn-ea"/>
          <a:cs typeface="+mn-cs"/>
        </a:defRPr>
      </a:lvl1pPr>
      <a:lvl2pPr marL="612000" indent="-288000" algn="l" defTabSz="914400" rtl="0" eaLnBrk="1" latinLnBrk="0" hangingPunct="1">
        <a:lnSpc>
          <a:spcPct val="110000"/>
        </a:lnSpc>
        <a:spcBef>
          <a:spcPts val="400"/>
        </a:spcBef>
        <a:buClr>
          <a:schemeClr val="tx2"/>
        </a:buClr>
        <a:buSzPct val="90000"/>
        <a:buFont typeface="Wingdings" pitchFamily="2" charset="2"/>
        <a:buChar char="n"/>
        <a:defRPr sz="1600" kern="1200">
          <a:solidFill>
            <a:schemeClr val="tx1"/>
          </a:solidFill>
          <a:latin typeface="+mn-lt"/>
          <a:ea typeface="+mn-ea"/>
          <a:cs typeface="+mn-cs"/>
        </a:defRPr>
      </a:lvl2pPr>
      <a:lvl3pPr marL="900000" indent="-270000" algn="l" defTabSz="914400" rtl="0" eaLnBrk="1" latinLnBrk="0" hangingPunct="1">
        <a:lnSpc>
          <a:spcPct val="110000"/>
        </a:lnSpc>
        <a:spcBef>
          <a:spcPts val="400"/>
        </a:spcBef>
        <a:buClr>
          <a:schemeClr val="tx2"/>
        </a:buClr>
        <a:buSzPct val="90000"/>
        <a:buFont typeface="Wingdings" pitchFamily="2" charset="2"/>
        <a:buChar char="n"/>
        <a:defRPr sz="1400" kern="1200">
          <a:solidFill>
            <a:schemeClr val="tx1"/>
          </a:solidFill>
          <a:latin typeface="+mn-lt"/>
          <a:ea typeface="+mn-ea"/>
          <a:cs typeface="+mn-cs"/>
        </a:defRPr>
      </a:lvl3pPr>
      <a:lvl4pPr marL="1152000" indent="-252000" algn="l" defTabSz="914400" rtl="0" eaLnBrk="1" latinLnBrk="0" hangingPunct="1">
        <a:lnSpc>
          <a:spcPct val="110000"/>
        </a:lnSpc>
        <a:spcBef>
          <a:spcPts val="400"/>
        </a:spcBef>
        <a:buClr>
          <a:schemeClr val="tx2"/>
        </a:buClr>
        <a:buSzPct val="90000"/>
        <a:buFont typeface="Wingdings" pitchFamily="2" charset="2"/>
        <a:buChar char="n"/>
        <a:defRPr sz="1200" kern="1200">
          <a:solidFill>
            <a:schemeClr val="tx1"/>
          </a:solidFill>
          <a:latin typeface="+mn-lt"/>
          <a:ea typeface="+mn-ea"/>
          <a:cs typeface="+mn-cs"/>
        </a:defRPr>
      </a:lvl4pPr>
      <a:lvl5pPr marL="1404000" indent="-252000" algn="l" defTabSz="914400" rtl="0" eaLnBrk="1" latinLnBrk="0" hangingPunct="1">
        <a:lnSpc>
          <a:spcPct val="110000"/>
        </a:lnSpc>
        <a:spcBef>
          <a:spcPts val="400"/>
        </a:spcBef>
        <a:buClr>
          <a:schemeClr val="tx2"/>
        </a:buClr>
        <a:buSzPct val="90000"/>
        <a:buFont typeface="Wingdings" pitchFamily="2" charset="2"/>
        <a:buChar char="n"/>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RenderImage"/><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bwMode="auto">
          <a:xfrm>
            <a:off x="228600" y="762000"/>
            <a:ext cx="8686800" cy="5867400"/>
          </a:xfrm>
          <a:prstGeom prst="rect">
            <a:avLst/>
          </a:prstGeom>
          <a:solidFill>
            <a:schemeClr val="bg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de-DE" sz="2400" dirty="0">
              <a:solidFill>
                <a:prstClr val="black"/>
              </a:solidFill>
              <a:latin typeface="Arial" pitchFamily="34" charset="0"/>
              <a:ea typeface="ＭＳ Ｐゴシック" pitchFamily="28" charset="-128"/>
            </a:endParaRP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1052736"/>
            <a:ext cx="7272808" cy="5454606"/>
          </a:xfrm>
          <a:prstGeom prst="rect">
            <a:avLst/>
          </a:prstGeom>
        </p:spPr>
      </p:pic>
      <p:sp>
        <p:nvSpPr>
          <p:cNvPr id="5" name="Rectangle 12"/>
          <p:cNvSpPr>
            <a:spLocks noChangeArrowheads="1"/>
          </p:cNvSpPr>
          <p:nvPr/>
        </p:nvSpPr>
        <p:spPr bwMode="auto">
          <a:xfrm>
            <a:off x="-1" y="4005064"/>
            <a:ext cx="8388425" cy="1328936"/>
          </a:xfrm>
          <a:prstGeom prst="rect">
            <a:avLst/>
          </a:prstGeom>
          <a:solidFill>
            <a:schemeClr val="tx2"/>
          </a:solidFill>
          <a:ln w="9525">
            <a:noFill/>
            <a:miter lim="800000"/>
            <a:headEnd/>
            <a:tailEnd/>
          </a:ln>
        </p:spPr>
        <p:txBody>
          <a:bodyPr wrap="none" anchor="ctr"/>
          <a:lstStyle/>
          <a:p>
            <a:endParaRPr lang="de-DE" dirty="0">
              <a:solidFill>
                <a:prstClr val="black"/>
              </a:solidFill>
            </a:endParaRPr>
          </a:p>
        </p:txBody>
      </p:sp>
      <p:sp>
        <p:nvSpPr>
          <p:cNvPr id="7" name="Rectangle 14"/>
          <p:cNvSpPr>
            <a:spLocks noChangeArrowheads="1"/>
          </p:cNvSpPr>
          <p:nvPr/>
        </p:nvSpPr>
        <p:spPr bwMode="auto">
          <a:xfrm>
            <a:off x="0" y="5486400"/>
            <a:ext cx="6012160" cy="381000"/>
          </a:xfrm>
          <a:prstGeom prst="rect">
            <a:avLst/>
          </a:prstGeom>
          <a:solidFill>
            <a:schemeClr val="tx2"/>
          </a:solidFill>
          <a:ln w="9525">
            <a:noFill/>
            <a:miter lim="800000"/>
            <a:headEnd/>
            <a:tailEnd/>
          </a:ln>
        </p:spPr>
        <p:txBody>
          <a:bodyPr wrap="none" anchor="ctr"/>
          <a:lstStyle/>
          <a:p>
            <a:endParaRPr lang="de-DE" dirty="0">
              <a:solidFill>
                <a:prstClr val="black"/>
              </a:solidFill>
            </a:endParaRPr>
          </a:p>
        </p:txBody>
      </p:sp>
      <p:sp>
        <p:nvSpPr>
          <p:cNvPr id="2" name="Titel 1"/>
          <p:cNvSpPr>
            <a:spLocks noGrp="1"/>
          </p:cNvSpPr>
          <p:nvPr>
            <p:ph type="ctrTitle"/>
          </p:nvPr>
        </p:nvSpPr>
        <p:spPr>
          <a:xfrm>
            <a:off x="228601" y="4005064"/>
            <a:ext cx="8229600" cy="1328936"/>
          </a:xfrm>
        </p:spPr>
        <p:txBody>
          <a:bodyPr>
            <a:normAutofit/>
          </a:bodyPr>
          <a:lstStyle/>
          <a:p>
            <a:r>
              <a:rPr lang="en-US" sz="2400" dirty="0">
                <a:solidFill>
                  <a:schemeClr val="bg1"/>
                </a:solidFill>
              </a:rPr>
              <a:t>Options for climate friendly technologies for power generation and their related costs and </a:t>
            </a:r>
            <a:r>
              <a:rPr lang="en-US" sz="2400" dirty="0" smtClean="0">
                <a:solidFill>
                  <a:schemeClr val="bg1"/>
                </a:solidFill>
              </a:rPr>
              <a:t>potential </a:t>
            </a:r>
            <a:r>
              <a:rPr lang="en-US" sz="2400" dirty="0">
                <a:solidFill>
                  <a:schemeClr val="bg1"/>
                </a:solidFill>
              </a:rPr>
              <a:t>environmental impacts</a:t>
            </a:r>
            <a:endParaRPr lang="de-DE" sz="2400" dirty="0">
              <a:solidFill>
                <a:schemeClr val="bg1"/>
              </a:solidFill>
            </a:endParaRPr>
          </a:p>
        </p:txBody>
      </p:sp>
      <p:sp>
        <p:nvSpPr>
          <p:cNvPr id="3" name="Untertitel 2"/>
          <p:cNvSpPr>
            <a:spLocks noGrp="1"/>
          </p:cNvSpPr>
          <p:nvPr>
            <p:ph type="subTitle" idx="1"/>
          </p:nvPr>
        </p:nvSpPr>
        <p:spPr>
          <a:xfrm>
            <a:off x="228600" y="5489937"/>
            <a:ext cx="8229600" cy="377464"/>
          </a:xfrm>
        </p:spPr>
        <p:txBody>
          <a:bodyPr>
            <a:noAutofit/>
          </a:bodyPr>
          <a:lstStyle/>
          <a:p>
            <a:r>
              <a:rPr lang="en-GB" sz="1600" dirty="0" smtClean="0">
                <a:solidFill>
                  <a:schemeClr val="bg1"/>
                </a:solidFill>
              </a:rPr>
              <a:t>Sustainable Energy Development in Southeast Europe</a:t>
            </a:r>
            <a:endParaRPr lang="en-GB" sz="1600" dirty="0">
              <a:solidFill>
                <a:schemeClr val="bg1"/>
              </a:solidFill>
            </a:endParaRPr>
          </a:p>
        </p:txBody>
      </p:sp>
      <p:sp>
        <p:nvSpPr>
          <p:cNvPr id="10" name="Textfeld 9"/>
          <p:cNvSpPr txBox="1"/>
          <p:nvPr/>
        </p:nvSpPr>
        <p:spPr>
          <a:xfrm>
            <a:off x="6080796" y="6272103"/>
            <a:ext cx="1731564" cy="230832"/>
          </a:xfrm>
          <a:prstGeom prst="rect">
            <a:avLst/>
          </a:prstGeom>
          <a:noFill/>
        </p:spPr>
        <p:txBody>
          <a:bodyPr wrap="none" rtlCol="0">
            <a:spAutoFit/>
          </a:bodyPr>
          <a:lstStyle/>
          <a:p>
            <a:r>
              <a:rPr lang="de-AT" sz="900" dirty="0">
                <a:solidFill>
                  <a:schemeClr val="tx1">
                    <a:lumMod val="65000"/>
                    <a:lumOff val="35000"/>
                  </a:schemeClr>
                </a:solidFill>
              </a:rPr>
              <a:t>© </a:t>
            </a:r>
            <a:r>
              <a:rPr lang="de-AT" sz="900" dirty="0" err="1">
                <a:solidFill>
                  <a:schemeClr val="tx1">
                    <a:lumMod val="65000"/>
                    <a:lumOff val="35000"/>
                  </a:schemeClr>
                </a:solidFill>
              </a:rPr>
              <a:t>Eyematrix</a:t>
            </a:r>
            <a:r>
              <a:rPr lang="de-AT" sz="900" dirty="0">
                <a:solidFill>
                  <a:schemeClr val="tx1">
                    <a:lumMod val="65000"/>
                    <a:lumOff val="35000"/>
                  </a:schemeClr>
                </a:solidFill>
              </a:rPr>
              <a:t> - Fotolia.com</a:t>
            </a:r>
          </a:p>
        </p:txBody>
      </p:sp>
    </p:spTree>
    <p:extLst>
      <p:ext uri="{BB962C8B-B14F-4D97-AF65-F5344CB8AC3E}">
        <p14:creationId xmlns:p14="http://schemas.microsoft.com/office/powerpoint/2010/main" val="27537219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platzhalter 3"/>
          <p:cNvSpPr txBox="1">
            <a:spLocks/>
          </p:cNvSpPr>
          <p:nvPr/>
        </p:nvSpPr>
        <p:spPr>
          <a:xfrm>
            <a:off x="457200" y="1700808"/>
            <a:ext cx="8229599" cy="4672992"/>
          </a:xfrm>
          <a:prstGeom prst="rect">
            <a:avLst/>
          </a:prstGeom>
        </p:spPr>
        <p:txBody>
          <a:bodyPr>
            <a:normAutofit/>
          </a:bodyPr>
          <a:lstStyle>
            <a:lvl1pPr marL="324000" indent="-324000" algn="l" defTabSz="914400" rtl="0" eaLnBrk="1" latinLnBrk="0" hangingPunct="1">
              <a:lnSpc>
                <a:spcPct val="110000"/>
              </a:lnSpc>
              <a:spcBef>
                <a:spcPts val="400"/>
              </a:spcBef>
              <a:buClr>
                <a:schemeClr val="tx2"/>
              </a:buClr>
              <a:buSzPct val="90000"/>
              <a:buFont typeface="Wingdings" pitchFamily="2" charset="2"/>
              <a:buChar char="n"/>
              <a:defRPr sz="2000" kern="1200">
                <a:solidFill>
                  <a:schemeClr val="tx1"/>
                </a:solidFill>
                <a:latin typeface="+mn-lt"/>
                <a:ea typeface="+mn-ea"/>
                <a:cs typeface="+mn-cs"/>
              </a:defRPr>
            </a:lvl1pPr>
            <a:lvl2pPr marL="612000" indent="-288000" algn="l" defTabSz="914400" rtl="0" eaLnBrk="1" latinLnBrk="0" hangingPunct="1">
              <a:lnSpc>
                <a:spcPct val="110000"/>
              </a:lnSpc>
              <a:spcBef>
                <a:spcPts val="400"/>
              </a:spcBef>
              <a:buClr>
                <a:schemeClr val="tx2"/>
              </a:buClr>
              <a:buSzPct val="90000"/>
              <a:buFont typeface="Wingdings" pitchFamily="2" charset="2"/>
              <a:buChar char="n"/>
              <a:defRPr sz="1600" kern="1200">
                <a:solidFill>
                  <a:schemeClr val="tx1"/>
                </a:solidFill>
                <a:latin typeface="+mn-lt"/>
                <a:ea typeface="+mn-ea"/>
                <a:cs typeface="+mn-cs"/>
              </a:defRPr>
            </a:lvl2pPr>
            <a:lvl3pPr marL="900000" indent="-270000" algn="l" defTabSz="914400" rtl="0" eaLnBrk="1" latinLnBrk="0" hangingPunct="1">
              <a:lnSpc>
                <a:spcPct val="110000"/>
              </a:lnSpc>
              <a:spcBef>
                <a:spcPts val="400"/>
              </a:spcBef>
              <a:buClr>
                <a:schemeClr val="tx2"/>
              </a:buClr>
              <a:buSzPct val="90000"/>
              <a:buFont typeface="Wingdings" pitchFamily="2" charset="2"/>
              <a:buChar char="n"/>
              <a:defRPr sz="1400" kern="1200">
                <a:solidFill>
                  <a:schemeClr val="tx1"/>
                </a:solidFill>
                <a:latin typeface="+mn-lt"/>
                <a:ea typeface="+mn-ea"/>
                <a:cs typeface="+mn-cs"/>
              </a:defRPr>
            </a:lvl3pPr>
            <a:lvl4pPr marL="1152000" indent="-252000" algn="l" defTabSz="914400" rtl="0" eaLnBrk="1" latinLnBrk="0" hangingPunct="1">
              <a:lnSpc>
                <a:spcPct val="110000"/>
              </a:lnSpc>
              <a:spcBef>
                <a:spcPts val="400"/>
              </a:spcBef>
              <a:buClr>
                <a:schemeClr val="tx2"/>
              </a:buClr>
              <a:buSzPct val="90000"/>
              <a:buFont typeface="Wingdings" pitchFamily="2" charset="2"/>
              <a:buChar char="n"/>
              <a:defRPr sz="1200" kern="1200">
                <a:solidFill>
                  <a:schemeClr val="tx1"/>
                </a:solidFill>
                <a:latin typeface="+mn-lt"/>
                <a:ea typeface="+mn-ea"/>
                <a:cs typeface="+mn-cs"/>
              </a:defRPr>
            </a:lvl4pPr>
            <a:lvl5pPr marL="1404000" indent="-252000" algn="l" defTabSz="914400" rtl="0" eaLnBrk="1" latinLnBrk="0" hangingPunct="1">
              <a:lnSpc>
                <a:spcPct val="110000"/>
              </a:lnSpc>
              <a:spcBef>
                <a:spcPts val="400"/>
              </a:spcBef>
              <a:buClr>
                <a:schemeClr val="tx2"/>
              </a:buClr>
              <a:buSzPct val="90000"/>
              <a:buFont typeface="Wingdings" pitchFamily="2" charset="2"/>
              <a:buChar char="n"/>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600" dirty="0"/>
              <a:t>green electricity </a:t>
            </a:r>
            <a:r>
              <a:rPr lang="en-GB" sz="1600" b="1" dirty="0"/>
              <a:t>flat </a:t>
            </a:r>
            <a:r>
              <a:rPr lang="en-GB" sz="1600" b="1" dirty="0" smtClean="0"/>
              <a:t>charge </a:t>
            </a:r>
            <a:r>
              <a:rPr lang="en-GB" sz="1600" dirty="0" smtClean="0"/>
              <a:t>(</a:t>
            </a:r>
            <a:r>
              <a:rPr lang="en-GB" sz="1600" dirty="0" err="1"/>
              <a:t>Ökostrompauschale</a:t>
            </a:r>
            <a:r>
              <a:rPr lang="en-GB" sz="1600" dirty="0"/>
              <a:t> </a:t>
            </a:r>
            <a:r>
              <a:rPr lang="en-GB" sz="1600" dirty="0" smtClean="0"/>
              <a:t>)</a:t>
            </a:r>
            <a:endParaRPr lang="en-GB" sz="1600" dirty="0"/>
          </a:p>
          <a:p>
            <a:pPr lvl="1"/>
            <a:r>
              <a:rPr lang="en-GB" dirty="0"/>
              <a:t>Flat surcharge per year, set on a yearly basis</a:t>
            </a:r>
          </a:p>
          <a:p>
            <a:r>
              <a:rPr lang="en-GB" sz="1600" dirty="0"/>
              <a:t>green electricity </a:t>
            </a:r>
            <a:r>
              <a:rPr lang="en-GB" sz="1600" b="1" dirty="0" smtClean="0"/>
              <a:t>subsidy</a:t>
            </a:r>
            <a:r>
              <a:rPr lang="en-GB" sz="1600" dirty="0" smtClean="0"/>
              <a:t> (</a:t>
            </a:r>
            <a:r>
              <a:rPr lang="en-GB" sz="1600" dirty="0" err="1"/>
              <a:t>Ökostromförderbeitrag</a:t>
            </a:r>
            <a:r>
              <a:rPr lang="en-GB" sz="1600" dirty="0"/>
              <a:t> </a:t>
            </a:r>
            <a:r>
              <a:rPr lang="en-GB" sz="1600" dirty="0" smtClean="0"/>
              <a:t>)</a:t>
            </a:r>
            <a:endParaRPr lang="en-GB" sz="1600" dirty="0"/>
          </a:p>
          <a:p>
            <a:pPr lvl="1"/>
            <a:r>
              <a:rPr lang="en-GB" dirty="0"/>
              <a:t>Percentage surcharge, set on a yearly basis</a:t>
            </a:r>
          </a:p>
          <a:p>
            <a:pPr marL="324000" lvl="1" indent="-324000"/>
            <a:r>
              <a:rPr lang="en-GB" dirty="0"/>
              <a:t>Cost cap for low-income </a:t>
            </a:r>
            <a:r>
              <a:rPr lang="en-GB" dirty="0" smtClean="0"/>
              <a:t>households</a:t>
            </a:r>
          </a:p>
          <a:p>
            <a:pPr marL="324000" lvl="1" indent="-324000"/>
            <a:r>
              <a:rPr lang="en-GB" dirty="0" smtClean="0"/>
              <a:t>Sales value of green electricity: 300 m €, additional funding: 800 m €</a:t>
            </a:r>
            <a:endParaRPr lang="en-GB" dirty="0"/>
          </a:p>
          <a:p>
            <a:pPr marL="324000" lvl="1" indent="-324000"/>
            <a:endParaRPr lang="en-GB" sz="2400" dirty="0" smtClean="0"/>
          </a:p>
          <a:p>
            <a:pPr marL="0" indent="0">
              <a:buFont typeface="Wingdings" pitchFamily="2" charset="2"/>
              <a:buNone/>
            </a:pPr>
            <a:endParaRPr lang="en-GB" sz="2400" dirty="0" smtClean="0"/>
          </a:p>
        </p:txBody>
      </p:sp>
      <p:sp>
        <p:nvSpPr>
          <p:cNvPr id="2" name="Titel 1"/>
          <p:cNvSpPr>
            <a:spLocks noGrp="1"/>
          </p:cNvSpPr>
          <p:nvPr>
            <p:ph type="ctrTitle"/>
          </p:nvPr>
        </p:nvSpPr>
        <p:spPr>
          <a:xfrm>
            <a:off x="457200" y="764704"/>
            <a:ext cx="8229600" cy="792088"/>
          </a:xfrm>
        </p:spPr>
        <p:txBody>
          <a:bodyPr/>
          <a:lstStyle/>
          <a:p>
            <a:r>
              <a:rPr lang="en-GB" dirty="0" smtClean="0"/>
              <a:t>Austria - Funding</a:t>
            </a:r>
            <a:endParaRPr lang="en-GB" dirty="0"/>
          </a:p>
        </p:txBody>
      </p:sp>
      <p:sp>
        <p:nvSpPr>
          <p:cNvPr id="4" name="Foliennummernplatzhalter 3"/>
          <p:cNvSpPr>
            <a:spLocks noGrp="1"/>
          </p:cNvSpPr>
          <p:nvPr>
            <p:ph type="sldNum" sz="quarter" idx="12"/>
          </p:nvPr>
        </p:nvSpPr>
        <p:spPr/>
        <p:txBody>
          <a:bodyPr/>
          <a:lstStyle/>
          <a:p>
            <a:fld id="{2E6046F0-BA93-4699-83A0-D6120B23834D}" type="slidenum">
              <a:rPr lang="de-DE" smtClean="0"/>
              <a:pPr/>
              <a:t>10</a:t>
            </a:fld>
            <a:endParaRPr lang="de-DE"/>
          </a:p>
        </p:txBody>
      </p:sp>
      <p:graphicFrame>
        <p:nvGraphicFramePr>
          <p:cNvPr id="5" name="Tabelle 4"/>
          <p:cNvGraphicFramePr>
            <a:graphicFrameLocks noGrp="1"/>
          </p:cNvGraphicFramePr>
          <p:nvPr>
            <p:extLst>
              <p:ext uri="{D42A27DB-BD31-4B8C-83A1-F6EECF244321}">
                <p14:modId xmlns:p14="http://schemas.microsoft.com/office/powerpoint/2010/main" val="2376920783"/>
              </p:ext>
            </p:extLst>
          </p:nvPr>
        </p:nvGraphicFramePr>
        <p:xfrm>
          <a:off x="431541" y="3717032"/>
          <a:ext cx="8280918" cy="2346960"/>
        </p:xfrm>
        <a:graphic>
          <a:graphicData uri="http://schemas.openxmlformats.org/drawingml/2006/table">
            <a:tbl>
              <a:tblPr>
                <a:tableStyleId>{BC89EF96-8CEA-46FF-86C4-4CE0E7609802}</a:tableStyleId>
              </a:tblPr>
              <a:tblGrid>
                <a:gridCol w="1944216"/>
                <a:gridCol w="1056117"/>
                <a:gridCol w="1056117"/>
                <a:gridCol w="1056117"/>
                <a:gridCol w="1056117"/>
                <a:gridCol w="1056117"/>
                <a:gridCol w="1056117"/>
              </a:tblGrid>
              <a:tr h="0">
                <a:tc>
                  <a:txBody>
                    <a:bodyPr/>
                    <a:lstStyle/>
                    <a:p>
                      <a:endParaRPr lang="en-GB" sz="1100" noProof="0" dirty="0"/>
                    </a:p>
                  </a:txBody>
                  <a:tcPr>
                    <a:lnB w="12700" cmpd="sng">
                      <a:noFill/>
                    </a:lnB>
                  </a:tcPr>
                </a:tc>
                <a:tc gridSpan="3">
                  <a:txBody>
                    <a:bodyPr/>
                    <a:lstStyle/>
                    <a:p>
                      <a:pPr algn="ctr"/>
                      <a:r>
                        <a:rPr lang="en-GB" sz="1100" b="1" noProof="0" dirty="0" smtClean="0"/>
                        <a:t>Household </a:t>
                      </a:r>
                      <a:r>
                        <a:rPr lang="en-GB" sz="1100" b="1" baseline="0" noProof="0" dirty="0" smtClean="0"/>
                        <a:t>(3,500 kWh)</a:t>
                      </a:r>
                      <a:endParaRPr lang="en-GB" sz="1100" b="1" noProof="0" dirty="0"/>
                    </a:p>
                  </a:txBody>
                  <a:tcPr>
                    <a:lnB w="12700" cmpd="sng">
                      <a:noFill/>
                    </a:lnB>
                  </a:tcPr>
                </a:tc>
                <a:tc hMerge="1">
                  <a:txBody>
                    <a:bodyPr/>
                    <a:lstStyle/>
                    <a:p>
                      <a:pPr algn="ctr"/>
                      <a:endParaRPr lang="en-GB" sz="1100" noProof="0" dirty="0"/>
                    </a:p>
                  </a:txBody>
                  <a:tcPr/>
                </a:tc>
                <a:tc hMerge="1">
                  <a:txBody>
                    <a:bodyPr/>
                    <a:lstStyle/>
                    <a:p>
                      <a:pPr algn="ctr"/>
                      <a:endParaRPr lang="en-GB" sz="1100" noProof="0" dirty="0"/>
                    </a:p>
                  </a:txBody>
                  <a:tcPr/>
                </a:tc>
                <a:tc gridSpan="3">
                  <a:txBody>
                    <a:bodyPr/>
                    <a:lstStyle/>
                    <a:p>
                      <a:pPr algn="ctr"/>
                      <a:r>
                        <a:rPr lang="en-GB" sz="1100" b="1" noProof="0" dirty="0" smtClean="0"/>
                        <a:t>Industry (12 MW; 55,000 </a:t>
                      </a:r>
                      <a:r>
                        <a:rPr lang="en-GB" sz="1100" b="1" noProof="0" dirty="0" err="1" smtClean="0"/>
                        <a:t>MWh</a:t>
                      </a:r>
                      <a:r>
                        <a:rPr lang="en-GB" sz="1100" b="1" noProof="0" dirty="0" smtClean="0"/>
                        <a:t>)</a:t>
                      </a:r>
                    </a:p>
                    <a:p>
                      <a:pPr algn="ctr"/>
                      <a:endParaRPr lang="en-GB" sz="1100" b="1" noProof="0" dirty="0"/>
                    </a:p>
                  </a:txBody>
                  <a:tcPr>
                    <a:lnB w="12700" cmpd="sng">
                      <a:noFill/>
                    </a:lnB>
                  </a:tcPr>
                </a:tc>
                <a:tc hMerge="1">
                  <a:txBody>
                    <a:bodyPr/>
                    <a:lstStyle/>
                    <a:p>
                      <a:pPr algn="ctr"/>
                      <a:endParaRPr lang="en-GB" sz="1100" noProof="0" dirty="0"/>
                    </a:p>
                  </a:txBody>
                  <a:tcPr/>
                </a:tc>
                <a:tc hMerge="1">
                  <a:txBody>
                    <a:bodyPr/>
                    <a:lstStyle/>
                    <a:p>
                      <a:pPr algn="ctr"/>
                      <a:endParaRPr lang="en-GB" sz="1100" noProof="0" dirty="0"/>
                    </a:p>
                  </a:txBody>
                  <a:tcPr/>
                </a:tc>
              </a:tr>
              <a:tr h="0">
                <a:tc>
                  <a:txBody>
                    <a:bodyPr/>
                    <a:lstStyle/>
                    <a:p>
                      <a:endParaRPr lang="en-GB" sz="1100" noProof="0" dirty="0"/>
                    </a:p>
                  </a:txBody>
                  <a:tcPr>
                    <a:lnT w="12700" cmpd="sng">
                      <a:noFill/>
                    </a:lnT>
                    <a:lnB w="28575" cap="flat" cmpd="sng" algn="ctr">
                      <a:solidFill>
                        <a:schemeClr val="accent1"/>
                      </a:solidFill>
                      <a:prstDash val="solid"/>
                      <a:round/>
                      <a:headEnd type="none" w="med" len="med"/>
                      <a:tailEnd type="none" w="med" len="med"/>
                    </a:lnB>
                  </a:tcPr>
                </a:tc>
                <a:tc>
                  <a:txBody>
                    <a:bodyPr/>
                    <a:lstStyle/>
                    <a:p>
                      <a:pPr algn="ctr"/>
                      <a:r>
                        <a:rPr lang="en-GB" sz="1100" b="1" noProof="0" dirty="0" smtClean="0"/>
                        <a:t>2012</a:t>
                      </a:r>
                      <a:endParaRPr lang="en-GB" sz="1100" b="1" noProof="0" dirty="0"/>
                    </a:p>
                  </a:txBody>
                  <a:tcPr>
                    <a:lnT w="12700" cmpd="sng">
                      <a:noFill/>
                    </a:lnT>
                    <a:lnB w="28575" cap="flat" cmpd="sng" algn="ctr">
                      <a:solidFill>
                        <a:schemeClr val="accent1"/>
                      </a:solidFill>
                      <a:prstDash val="solid"/>
                      <a:round/>
                      <a:headEnd type="none" w="med" len="med"/>
                      <a:tailEnd type="none" w="med" len="med"/>
                    </a:lnB>
                  </a:tcPr>
                </a:tc>
                <a:tc>
                  <a:txBody>
                    <a:bodyPr/>
                    <a:lstStyle/>
                    <a:p>
                      <a:pPr algn="ctr"/>
                      <a:r>
                        <a:rPr lang="en-GB" sz="1100" b="1" noProof="0" dirty="0" smtClean="0"/>
                        <a:t>2013</a:t>
                      </a:r>
                      <a:endParaRPr lang="en-GB" sz="1100" b="1" noProof="0" dirty="0"/>
                    </a:p>
                  </a:txBody>
                  <a:tcPr>
                    <a:lnT w="12700" cmpd="sng">
                      <a:noFill/>
                    </a:lnT>
                    <a:lnB w="28575" cap="flat" cmpd="sng" algn="ctr">
                      <a:solidFill>
                        <a:schemeClr val="accent1"/>
                      </a:solidFill>
                      <a:prstDash val="solid"/>
                      <a:round/>
                      <a:headEnd type="none" w="med" len="med"/>
                      <a:tailEnd type="none" w="med" len="med"/>
                    </a:lnB>
                  </a:tcPr>
                </a:tc>
                <a:tc>
                  <a:txBody>
                    <a:bodyPr/>
                    <a:lstStyle/>
                    <a:p>
                      <a:pPr algn="ctr"/>
                      <a:r>
                        <a:rPr lang="en-GB" sz="1100" b="1" noProof="0" dirty="0" smtClean="0"/>
                        <a:t>2014</a:t>
                      </a:r>
                      <a:endParaRPr lang="en-GB" sz="1100" b="1" noProof="0" dirty="0"/>
                    </a:p>
                  </a:txBody>
                  <a:tcPr>
                    <a:lnT w="12700" cmpd="sng">
                      <a:noFill/>
                    </a:lnT>
                    <a:lnB w="28575" cap="flat" cmpd="sng" algn="ctr">
                      <a:solidFill>
                        <a:schemeClr val="accent1"/>
                      </a:solidFill>
                      <a:prstDash val="solid"/>
                      <a:round/>
                      <a:headEnd type="none" w="med" len="med"/>
                      <a:tailEnd type="none" w="med" len="med"/>
                    </a:lnB>
                  </a:tcPr>
                </a:tc>
                <a:tc>
                  <a:txBody>
                    <a:bodyPr/>
                    <a:lstStyle/>
                    <a:p>
                      <a:pPr algn="ctr"/>
                      <a:r>
                        <a:rPr lang="en-GB" sz="1100" b="1" noProof="0" dirty="0" smtClean="0"/>
                        <a:t>2012</a:t>
                      </a:r>
                      <a:endParaRPr lang="en-GB" sz="1100" b="1" noProof="0" dirty="0"/>
                    </a:p>
                  </a:txBody>
                  <a:tcPr>
                    <a:lnT w="12700" cmpd="sng">
                      <a:noFill/>
                    </a:lnT>
                    <a:lnB w="28575" cap="flat" cmpd="sng" algn="ctr">
                      <a:solidFill>
                        <a:schemeClr val="accent1"/>
                      </a:solidFill>
                      <a:prstDash val="solid"/>
                      <a:round/>
                      <a:headEnd type="none" w="med" len="med"/>
                      <a:tailEnd type="none" w="med" len="med"/>
                    </a:lnB>
                  </a:tcPr>
                </a:tc>
                <a:tc>
                  <a:txBody>
                    <a:bodyPr/>
                    <a:lstStyle/>
                    <a:p>
                      <a:pPr algn="ctr"/>
                      <a:r>
                        <a:rPr lang="en-GB" sz="1100" b="1" noProof="0" dirty="0" smtClean="0"/>
                        <a:t>2013</a:t>
                      </a:r>
                      <a:endParaRPr lang="en-GB" sz="1100" b="1" noProof="0" dirty="0"/>
                    </a:p>
                  </a:txBody>
                  <a:tcPr>
                    <a:lnT w="12700" cmpd="sng">
                      <a:noFill/>
                    </a:lnT>
                    <a:lnB w="28575" cap="flat" cmpd="sng" algn="ctr">
                      <a:solidFill>
                        <a:schemeClr val="accent1"/>
                      </a:solidFill>
                      <a:prstDash val="solid"/>
                      <a:round/>
                      <a:headEnd type="none" w="med" len="med"/>
                      <a:tailEnd type="none" w="med" len="med"/>
                    </a:lnB>
                  </a:tcPr>
                </a:tc>
                <a:tc>
                  <a:txBody>
                    <a:bodyPr/>
                    <a:lstStyle/>
                    <a:p>
                      <a:pPr algn="ctr"/>
                      <a:r>
                        <a:rPr lang="en-GB" sz="1100" b="1" noProof="0" dirty="0" smtClean="0"/>
                        <a:t>2014</a:t>
                      </a:r>
                      <a:endParaRPr lang="en-GB" sz="1100" b="1" noProof="0" dirty="0"/>
                    </a:p>
                  </a:txBody>
                  <a:tcPr>
                    <a:lnT w="12700" cmpd="sng">
                      <a:noFill/>
                    </a:lnT>
                    <a:lnB w="28575" cap="flat" cmpd="sng" algn="ctr">
                      <a:solidFill>
                        <a:schemeClr val="accent1"/>
                      </a:solidFill>
                      <a:prstDash val="solid"/>
                      <a:round/>
                      <a:headEnd type="none" w="med" len="med"/>
                      <a:tailEnd type="none" w="med" len="med"/>
                    </a:lnB>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kern="1200" noProof="0" dirty="0" smtClean="0"/>
                        <a:t>Flat charge</a:t>
                      </a:r>
                      <a:endParaRPr lang="en-GB" sz="1100" b="1" kern="1200" noProof="0" dirty="0" smtClean="0">
                        <a:solidFill>
                          <a:schemeClr val="lt1"/>
                        </a:solidFill>
                        <a:latin typeface="+mn-lt"/>
                        <a:ea typeface="+mn-ea"/>
                        <a:cs typeface="+mn-cs"/>
                      </a:endParaRPr>
                    </a:p>
                  </a:txBody>
                  <a:tcPr anchor="ctr">
                    <a:lnT w="28575" cap="flat" cmpd="sng" algn="ctr">
                      <a:solidFill>
                        <a:schemeClr val="accent1"/>
                      </a:solidFill>
                      <a:prstDash val="solid"/>
                      <a:round/>
                      <a:headEnd type="none" w="med" len="med"/>
                      <a:tailEnd type="none" w="med" len="med"/>
                    </a:lnT>
                    <a:solidFill>
                      <a:srgbClr val="7FBFBF">
                        <a:alpha val="20000"/>
                      </a:srgbClr>
                    </a:solidFill>
                  </a:tcPr>
                </a:tc>
                <a:tc>
                  <a:txBody>
                    <a:bodyPr/>
                    <a:lstStyle/>
                    <a:p>
                      <a:pPr marL="0" algn="r" defTabSz="914400" rtl="0" eaLnBrk="1" latinLnBrk="0" hangingPunct="1"/>
                      <a:r>
                        <a:rPr lang="en-GB" sz="1100" kern="1200" noProof="0" dirty="0" smtClean="0"/>
                        <a:t>11 €</a:t>
                      </a:r>
                      <a:endParaRPr lang="en-GB" sz="1100" b="1" kern="1200" noProof="0" dirty="0">
                        <a:solidFill>
                          <a:schemeClr val="lt1"/>
                        </a:solidFill>
                        <a:latin typeface="+mn-lt"/>
                        <a:ea typeface="+mn-ea"/>
                        <a:cs typeface="+mn-cs"/>
                      </a:endParaRPr>
                    </a:p>
                  </a:txBody>
                  <a:tcPr anchor="ctr">
                    <a:lnT w="28575" cap="flat" cmpd="sng" algn="ctr">
                      <a:solidFill>
                        <a:schemeClr val="accent1"/>
                      </a:solidFill>
                      <a:prstDash val="solid"/>
                      <a:round/>
                      <a:headEnd type="none" w="med" len="med"/>
                      <a:tailEnd type="none" w="med" len="med"/>
                    </a:lnT>
                    <a:solidFill>
                      <a:srgbClr val="7FBFBF">
                        <a:alpha val="20000"/>
                      </a:srgbClr>
                    </a:solidFill>
                  </a:tcPr>
                </a:tc>
                <a:tc>
                  <a:txBody>
                    <a:bodyPr/>
                    <a:lstStyle/>
                    <a:p>
                      <a:pPr marL="0" algn="r" defTabSz="914400" rtl="0" eaLnBrk="1" latinLnBrk="0" hangingPunct="1"/>
                      <a:r>
                        <a:rPr lang="en-GB" sz="1100" kern="1200" noProof="0" dirty="0" smtClean="0"/>
                        <a:t>11 €</a:t>
                      </a:r>
                      <a:endParaRPr lang="en-GB" sz="1100" b="1" kern="1200" noProof="0" dirty="0">
                        <a:solidFill>
                          <a:schemeClr val="lt1"/>
                        </a:solidFill>
                        <a:latin typeface="+mn-lt"/>
                        <a:ea typeface="+mn-ea"/>
                        <a:cs typeface="+mn-cs"/>
                      </a:endParaRPr>
                    </a:p>
                  </a:txBody>
                  <a:tcPr anchor="ctr">
                    <a:lnT w="28575" cap="flat" cmpd="sng" algn="ctr">
                      <a:solidFill>
                        <a:schemeClr val="accent1"/>
                      </a:solidFill>
                      <a:prstDash val="solid"/>
                      <a:round/>
                      <a:headEnd type="none" w="med" len="med"/>
                      <a:tailEnd type="none" w="med" len="med"/>
                    </a:lnT>
                    <a:solidFill>
                      <a:srgbClr val="7FBFBF">
                        <a:alpha val="20000"/>
                      </a:srgbClr>
                    </a:solidFill>
                  </a:tcPr>
                </a:tc>
                <a:tc>
                  <a:txBody>
                    <a:bodyPr/>
                    <a:lstStyle/>
                    <a:p>
                      <a:pPr marL="0" algn="r" defTabSz="914400" rtl="0" eaLnBrk="1" latinLnBrk="0" hangingPunct="1"/>
                      <a:r>
                        <a:rPr lang="en-GB" sz="1100" kern="1200" noProof="0" dirty="0" smtClean="0"/>
                        <a:t>11 €</a:t>
                      </a:r>
                      <a:endParaRPr lang="en-GB" sz="1100" b="1" kern="1200" noProof="0" dirty="0">
                        <a:solidFill>
                          <a:schemeClr val="lt1"/>
                        </a:solidFill>
                        <a:latin typeface="+mn-lt"/>
                        <a:ea typeface="+mn-ea"/>
                        <a:cs typeface="+mn-cs"/>
                      </a:endParaRPr>
                    </a:p>
                  </a:txBody>
                  <a:tcPr anchor="ctr">
                    <a:lnT w="28575" cap="flat" cmpd="sng" algn="ctr">
                      <a:solidFill>
                        <a:schemeClr val="accent1"/>
                      </a:solidFill>
                      <a:prstDash val="solid"/>
                      <a:round/>
                      <a:headEnd type="none" w="med" len="med"/>
                      <a:tailEnd type="none" w="med" len="med"/>
                    </a:lnT>
                    <a:solidFill>
                      <a:srgbClr val="7FBFBF">
                        <a:alpha val="20000"/>
                      </a:srgbClr>
                    </a:solidFill>
                  </a:tcPr>
                </a:tc>
                <a:tc>
                  <a:txBody>
                    <a:bodyPr/>
                    <a:lstStyle/>
                    <a:p>
                      <a:pPr marL="0" algn="r" defTabSz="914400" rtl="0" eaLnBrk="1" latinLnBrk="0" hangingPunct="1"/>
                      <a:r>
                        <a:rPr lang="en-GB" sz="1100" kern="1200" noProof="0" dirty="0" smtClean="0"/>
                        <a:t>35,000 €</a:t>
                      </a:r>
                      <a:endParaRPr lang="en-GB" sz="1100" b="1" kern="1200" noProof="0" dirty="0">
                        <a:solidFill>
                          <a:schemeClr val="lt1"/>
                        </a:solidFill>
                        <a:latin typeface="+mn-lt"/>
                        <a:ea typeface="+mn-ea"/>
                        <a:cs typeface="+mn-cs"/>
                      </a:endParaRPr>
                    </a:p>
                  </a:txBody>
                  <a:tcPr anchor="ctr">
                    <a:lnT w="28575" cap="flat" cmpd="sng" algn="ctr">
                      <a:solidFill>
                        <a:schemeClr val="accent1"/>
                      </a:solidFill>
                      <a:prstDash val="solid"/>
                      <a:round/>
                      <a:headEnd type="none" w="med" len="med"/>
                      <a:tailEnd type="none" w="med" len="med"/>
                    </a:lnT>
                    <a:solidFill>
                      <a:srgbClr val="7FBFBF">
                        <a:alpha val="20000"/>
                      </a:srgbClr>
                    </a:solidFill>
                  </a:tcPr>
                </a:tc>
                <a:tc>
                  <a:txBody>
                    <a:bodyPr/>
                    <a:lstStyle/>
                    <a:p>
                      <a:pPr marL="0" algn="r" defTabSz="914400" rtl="0" eaLnBrk="1" latinLnBrk="0" hangingPunct="1"/>
                      <a:r>
                        <a:rPr lang="en-GB" sz="1100" kern="1200" noProof="0" dirty="0" smtClean="0"/>
                        <a:t>35,000 €</a:t>
                      </a:r>
                      <a:endParaRPr lang="en-GB" sz="1100" b="1" kern="1200" noProof="0" dirty="0">
                        <a:solidFill>
                          <a:schemeClr val="lt1"/>
                        </a:solidFill>
                        <a:latin typeface="+mn-lt"/>
                        <a:ea typeface="+mn-ea"/>
                        <a:cs typeface="+mn-cs"/>
                      </a:endParaRPr>
                    </a:p>
                  </a:txBody>
                  <a:tcPr anchor="ctr">
                    <a:lnT w="28575" cap="flat" cmpd="sng" algn="ctr">
                      <a:solidFill>
                        <a:schemeClr val="accent1"/>
                      </a:solidFill>
                      <a:prstDash val="solid"/>
                      <a:round/>
                      <a:headEnd type="none" w="med" len="med"/>
                      <a:tailEnd type="none" w="med" len="med"/>
                    </a:lnT>
                    <a:solidFill>
                      <a:srgbClr val="7FBFBF">
                        <a:alpha val="20000"/>
                      </a:srgbClr>
                    </a:solidFill>
                  </a:tcPr>
                </a:tc>
                <a:tc>
                  <a:txBody>
                    <a:bodyPr/>
                    <a:lstStyle/>
                    <a:p>
                      <a:pPr marL="0" algn="r" defTabSz="914400" rtl="0" eaLnBrk="1" latinLnBrk="0" hangingPunct="1"/>
                      <a:r>
                        <a:rPr lang="en-GB" sz="1100" kern="1200" noProof="0" dirty="0" smtClean="0"/>
                        <a:t>35,000 €</a:t>
                      </a:r>
                      <a:endParaRPr lang="en-GB" sz="1100" b="1" kern="1200" noProof="0" dirty="0">
                        <a:solidFill>
                          <a:schemeClr val="lt1"/>
                        </a:solidFill>
                        <a:latin typeface="+mn-lt"/>
                        <a:ea typeface="+mn-ea"/>
                        <a:cs typeface="+mn-cs"/>
                      </a:endParaRPr>
                    </a:p>
                  </a:txBody>
                  <a:tcPr anchor="ctr">
                    <a:lnT w="28575" cap="flat" cmpd="sng" algn="ctr">
                      <a:solidFill>
                        <a:schemeClr val="accent1"/>
                      </a:solidFill>
                      <a:prstDash val="solid"/>
                      <a:round/>
                      <a:headEnd type="none" w="med" len="med"/>
                      <a:tailEnd type="none" w="med" len="med"/>
                    </a:lnT>
                    <a:solidFill>
                      <a:srgbClr val="7FBFBF">
                        <a:alpha val="20000"/>
                      </a:srgbClr>
                    </a:solidFill>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kern="1200" noProof="0" dirty="0" smtClean="0">
                          <a:solidFill>
                            <a:schemeClr val="tx1"/>
                          </a:solidFill>
                          <a:latin typeface="+mn-lt"/>
                          <a:ea typeface="+mn-ea"/>
                          <a:cs typeface="+mn-cs"/>
                        </a:rPr>
                        <a:t>Subsidy</a:t>
                      </a:r>
                      <a:endParaRPr lang="en-GB" sz="1100" b="1" kern="1200" noProof="0" dirty="0">
                        <a:solidFill>
                          <a:schemeClr val="tx1"/>
                        </a:solidFill>
                        <a:latin typeface="+mn-lt"/>
                        <a:ea typeface="+mn-ea"/>
                        <a:cs typeface="+mn-cs"/>
                      </a:endParaRPr>
                    </a:p>
                  </a:txBody>
                  <a:tcPr anchor="ctr"/>
                </a:tc>
                <a:tc>
                  <a:txBody>
                    <a:bodyPr/>
                    <a:lstStyle/>
                    <a:p>
                      <a:pPr marL="0" algn="r" defTabSz="914400" rtl="0" eaLnBrk="1" latinLnBrk="0" hangingPunct="1"/>
                      <a:r>
                        <a:rPr lang="en-GB" sz="1100" kern="1200" noProof="0" dirty="0" smtClean="0"/>
                        <a:t>26.5 €</a:t>
                      </a:r>
                      <a:endParaRPr lang="en-GB" sz="1100" b="1" kern="1200" noProof="0" dirty="0">
                        <a:solidFill>
                          <a:schemeClr val="lt1"/>
                        </a:solidFill>
                        <a:latin typeface="+mn-lt"/>
                        <a:ea typeface="+mn-ea"/>
                        <a:cs typeface="+mn-cs"/>
                      </a:endParaRPr>
                    </a:p>
                  </a:txBody>
                  <a:tcPr anchor="ctr"/>
                </a:tc>
                <a:tc>
                  <a:txBody>
                    <a:bodyPr/>
                    <a:lstStyle/>
                    <a:p>
                      <a:pPr marL="0" algn="r" defTabSz="914400" rtl="0" eaLnBrk="1" latinLnBrk="0" hangingPunct="1"/>
                      <a:r>
                        <a:rPr lang="en-GB" sz="1100" kern="1200" noProof="0" dirty="0" smtClean="0"/>
                        <a:t>42.5 €</a:t>
                      </a:r>
                      <a:endParaRPr lang="en-GB" sz="1100" b="1" kern="1200" noProof="0" dirty="0">
                        <a:solidFill>
                          <a:schemeClr val="lt1"/>
                        </a:solidFill>
                        <a:latin typeface="+mn-lt"/>
                        <a:ea typeface="+mn-ea"/>
                        <a:cs typeface="+mn-cs"/>
                      </a:endParaRPr>
                    </a:p>
                  </a:txBody>
                  <a:tcPr anchor="ctr"/>
                </a:tc>
                <a:tc>
                  <a:txBody>
                    <a:bodyPr/>
                    <a:lstStyle/>
                    <a:p>
                      <a:pPr marL="0" algn="r" defTabSz="914400" rtl="0" eaLnBrk="1" latinLnBrk="0" hangingPunct="1"/>
                      <a:r>
                        <a:rPr lang="en-GB" sz="1100" kern="1200" noProof="0" dirty="0" smtClean="0"/>
                        <a:t>57 €</a:t>
                      </a:r>
                      <a:endParaRPr lang="en-GB" sz="1100" b="1" kern="1200" noProof="0" dirty="0">
                        <a:solidFill>
                          <a:schemeClr val="lt1"/>
                        </a:solidFill>
                        <a:latin typeface="+mn-lt"/>
                        <a:ea typeface="+mn-ea"/>
                        <a:cs typeface="+mn-cs"/>
                      </a:endParaRPr>
                    </a:p>
                  </a:txBody>
                  <a:tcPr anchor="ctr"/>
                </a:tc>
                <a:tc>
                  <a:txBody>
                    <a:bodyPr/>
                    <a:lstStyle/>
                    <a:p>
                      <a:pPr marL="0" algn="r" defTabSz="914400" rtl="0" eaLnBrk="1" latinLnBrk="0" hangingPunct="1"/>
                      <a:r>
                        <a:rPr lang="en-GB" sz="1100" kern="1200" noProof="0" dirty="0" smtClean="0"/>
                        <a:t>114,274 €</a:t>
                      </a:r>
                      <a:endParaRPr lang="en-GB" sz="1100" b="1" kern="1200" noProof="0" dirty="0">
                        <a:solidFill>
                          <a:schemeClr val="lt1"/>
                        </a:solidFill>
                        <a:latin typeface="+mn-lt"/>
                        <a:ea typeface="+mn-ea"/>
                        <a:cs typeface="+mn-cs"/>
                      </a:endParaRPr>
                    </a:p>
                  </a:txBody>
                  <a:tcPr anchor="ctr"/>
                </a:tc>
                <a:tc>
                  <a:txBody>
                    <a:bodyPr/>
                    <a:lstStyle/>
                    <a:p>
                      <a:pPr marL="0" algn="r" defTabSz="914400" rtl="0" eaLnBrk="1" latinLnBrk="0" hangingPunct="1"/>
                      <a:r>
                        <a:rPr lang="en-GB" sz="1100" kern="1200" noProof="0" dirty="0" smtClean="0"/>
                        <a:t>206,156 €</a:t>
                      </a:r>
                      <a:endParaRPr lang="en-GB" sz="1100" b="1" kern="1200" noProof="0" dirty="0">
                        <a:solidFill>
                          <a:schemeClr val="lt1"/>
                        </a:solidFill>
                        <a:latin typeface="+mn-lt"/>
                        <a:ea typeface="+mn-ea"/>
                        <a:cs typeface="+mn-cs"/>
                      </a:endParaRPr>
                    </a:p>
                  </a:txBody>
                  <a:tcPr anchor="ctr"/>
                </a:tc>
                <a:tc>
                  <a:txBody>
                    <a:bodyPr/>
                    <a:lstStyle/>
                    <a:p>
                      <a:pPr marL="0" algn="r" defTabSz="914400" rtl="0" eaLnBrk="1" latinLnBrk="0" hangingPunct="1"/>
                      <a:r>
                        <a:rPr lang="en-GB" sz="1100" kern="1200" noProof="0" dirty="0" smtClean="0"/>
                        <a:t>224,650 €</a:t>
                      </a:r>
                      <a:endParaRPr lang="en-GB" sz="1100" b="1" kern="1200" noProof="0" dirty="0">
                        <a:solidFill>
                          <a:schemeClr val="lt1"/>
                        </a:solidFill>
                        <a:latin typeface="+mn-lt"/>
                        <a:ea typeface="+mn-ea"/>
                        <a:cs typeface="+mn-cs"/>
                      </a:endParaRPr>
                    </a:p>
                  </a:txBody>
                  <a:tcPr anchor="ctr"/>
                </a:tc>
              </a:tr>
              <a:tr h="0">
                <a:tc>
                  <a:txBody>
                    <a:bodyPr/>
                    <a:lstStyle/>
                    <a:p>
                      <a:r>
                        <a:rPr lang="en-GB" sz="1100" b="1" noProof="0" dirty="0" smtClean="0"/>
                        <a:t>Guarantees of Origin</a:t>
                      </a:r>
                      <a:endParaRPr lang="en-GB" sz="1100" b="1" noProof="0" dirty="0"/>
                    </a:p>
                  </a:txBody>
                  <a:tcPr anchor="ctr">
                    <a:lnB w="12700" cap="flat" cmpd="sng" algn="ctr">
                      <a:solidFill>
                        <a:schemeClr val="accent1"/>
                      </a:solidFill>
                      <a:prstDash val="solid"/>
                      <a:round/>
                      <a:headEnd type="none" w="med" len="med"/>
                      <a:tailEnd type="none" w="med" len="med"/>
                    </a:lnB>
                    <a:solidFill>
                      <a:srgbClr val="7FBFBF">
                        <a:alpha val="20000"/>
                      </a:srgbClr>
                    </a:solidFill>
                  </a:tcPr>
                </a:tc>
                <a:tc>
                  <a:txBody>
                    <a:bodyPr/>
                    <a:lstStyle/>
                    <a:p>
                      <a:pPr algn="r"/>
                      <a:r>
                        <a:rPr lang="en-GB" sz="1100" noProof="0" dirty="0" smtClean="0"/>
                        <a:t>0.5</a:t>
                      </a:r>
                      <a:r>
                        <a:rPr lang="en-GB" sz="1100" kern="1200" noProof="0" dirty="0" smtClean="0"/>
                        <a:t> €</a:t>
                      </a:r>
                      <a:endParaRPr lang="en-GB" sz="1100" noProof="0" dirty="0"/>
                    </a:p>
                  </a:txBody>
                  <a:tcPr anchor="ctr">
                    <a:solidFill>
                      <a:srgbClr val="7FBFBF">
                        <a:alpha val="20000"/>
                      </a:srgbClr>
                    </a:solidFill>
                  </a:tcPr>
                </a:tc>
                <a:tc>
                  <a:txBody>
                    <a:bodyPr/>
                    <a:lstStyle/>
                    <a:p>
                      <a:pPr algn="r"/>
                      <a:r>
                        <a:rPr lang="en-GB" sz="1100" noProof="0" dirty="0" smtClean="0"/>
                        <a:t>0.5</a:t>
                      </a:r>
                      <a:r>
                        <a:rPr lang="en-GB" sz="1100" kern="1200" noProof="0" dirty="0" smtClean="0"/>
                        <a:t> €</a:t>
                      </a:r>
                      <a:endParaRPr lang="en-GB" sz="1100" noProof="0" dirty="0"/>
                    </a:p>
                  </a:txBody>
                  <a:tcPr anchor="ctr">
                    <a:solidFill>
                      <a:srgbClr val="7FBFBF">
                        <a:alpha val="20000"/>
                      </a:srgbClr>
                    </a:solidFill>
                  </a:tcPr>
                </a:tc>
                <a:tc>
                  <a:txBody>
                    <a:bodyPr/>
                    <a:lstStyle/>
                    <a:p>
                      <a:pPr algn="r"/>
                      <a:r>
                        <a:rPr lang="en-GB" sz="1100" noProof="0" dirty="0" smtClean="0"/>
                        <a:t>0.4</a:t>
                      </a:r>
                      <a:r>
                        <a:rPr lang="en-GB" sz="1100" kern="1200" noProof="0" dirty="0" smtClean="0"/>
                        <a:t> €</a:t>
                      </a:r>
                      <a:endParaRPr lang="en-GB" sz="1100" noProof="0" dirty="0"/>
                    </a:p>
                  </a:txBody>
                  <a:tcPr anchor="ctr">
                    <a:solidFill>
                      <a:srgbClr val="7FBFBF">
                        <a:alpha val="20000"/>
                      </a:srgbClr>
                    </a:solidFill>
                  </a:tcPr>
                </a:tc>
                <a:tc>
                  <a:txBody>
                    <a:bodyPr/>
                    <a:lstStyle/>
                    <a:p>
                      <a:pPr algn="r"/>
                      <a:r>
                        <a:rPr lang="en-GB" sz="1100" noProof="0" dirty="0" smtClean="0"/>
                        <a:t>8,250</a:t>
                      </a:r>
                      <a:r>
                        <a:rPr lang="en-GB" sz="1100" kern="1200" noProof="0" dirty="0" smtClean="0"/>
                        <a:t> €</a:t>
                      </a:r>
                      <a:endParaRPr lang="en-GB" sz="1100" noProof="0" dirty="0"/>
                    </a:p>
                  </a:txBody>
                  <a:tcPr anchor="ctr">
                    <a:solidFill>
                      <a:srgbClr val="7FBFBF">
                        <a:alpha val="20000"/>
                      </a:srgbClr>
                    </a:solidFill>
                  </a:tcPr>
                </a:tc>
                <a:tc>
                  <a:txBody>
                    <a:bodyPr/>
                    <a:lstStyle/>
                    <a:p>
                      <a:pPr algn="r"/>
                      <a:r>
                        <a:rPr lang="en-GB" sz="1100" noProof="0" dirty="0" smtClean="0"/>
                        <a:t>8,250</a:t>
                      </a:r>
                      <a:r>
                        <a:rPr lang="en-GB" sz="1100" kern="1200" noProof="0" dirty="0" smtClean="0"/>
                        <a:t> €</a:t>
                      </a:r>
                      <a:endParaRPr lang="en-GB" sz="1100" noProof="0" dirty="0"/>
                    </a:p>
                  </a:txBody>
                  <a:tcPr anchor="ctr">
                    <a:solidFill>
                      <a:srgbClr val="7FBFBF">
                        <a:alpha val="20000"/>
                      </a:srgbClr>
                    </a:solidFill>
                  </a:tcPr>
                </a:tc>
                <a:tc>
                  <a:txBody>
                    <a:bodyPr/>
                    <a:lstStyle/>
                    <a:p>
                      <a:pPr algn="r"/>
                      <a:r>
                        <a:rPr lang="en-GB" sz="1100" noProof="0" dirty="0" smtClean="0"/>
                        <a:t>5,500</a:t>
                      </a:r>
                      <a:r>
                        <a:rPr lang="en-GB" sz="1100" kern="1200" noProof="0" dirty="0" smtClean="0"/>
                        <a:t> €</a:t>
                      </a:r>
                      <a:endParaRPr lang="en-GB" sz="1100" noProof="0" dirty="0"/>
                    </a:p>
                  </a:txBody>
                  <a:tcPr anchor="ctr">
                    <a:solidFill>
                      <a:srgbClr val="7FBFBF">
                        <a:alpha val="20000"/>
                      </a:srgbClr>
                    </a:solidFill>
                  </a:tcPr>
                </a:tc>
              </a:tr>
              <a:tr h="0">
                <a:tc>
                  <a:txBody>
                    <a:bodyPr/>
                    <a:lstStyle/>
                    <a:p>
                      <a:r>
                        <a:rPr lang="en-GB" sz="1100" b="1" noProof="0" dirty="0" smtClean="0"/>
                        <a:t>Turnover taxes</a:t>
                      </a:r>
                      <a:endParaRPr lang="en-GB" sz="1100" b="1" noProof="0" dirty="0"/>
                    </a:p>
                  </a:txBody>
                  <a:tcPr anchor="ctr">
                    <a:lnT w="12700"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tcPr>
                </a:tc>
                <a:tc>
                  <a:txBody>
                    <a:bodyPr/>
                    <a:lstStyle/>
                    <a:p>
                      <a:pPr algn="r"/>
                      <a:r>
                        <a:rPr lang="en-GB" sz="1100" noProof="0" dirty="0" smtClean="0"/>
                        <a:t>8 </a:t>
                      </a:r>
                      <a:r>
                        <a:rPr lang="en-GB" sz="1100" kern="1200" noProof="0" dirty="0" smtClean="0"/>
                        <a:t>€</a:t>
                      </a:r>
                      <a:endParaRPr lang="en-GB" sz="1100" noProof="0" dirty="0"/>
                    </a:p>
                  </a:txBody>
                  <a:tcPr anchor="ctr">
                    <a:lnB w="28575" cap="flat" cmpd="sng" algn="ctr">
                      <a:solidFill>
                        <a:schemeClr val="accent1"/>
                      </a:solidFill>
                      <a:prstDash val="solid"/>
                      <a:round/>
                      <a:headEnd type="none" w="med" len="med"/>
                      <a:tailEnd type="none" w="med" len="med"/>
                    </a:lnB>
                  </a:tcPr>
                </a:tc>
                <a:tc>
                  <a:txBody>
                    <a:bodyPr/>
                    <a:lstStyle/>
                    <a:p>
                      <a:pPr algn="r"/>
                      <a:r>
                        <a:rPr lang="en-GB" sz="1100" noProof="0" dirty="0" smtClean="0"/>
                        <a:t>11 </a:t>
                      </a:r>
                      <a:r>
                        <a:rPr lang="en-GB" sz="1100" kern="1200" noProof="0" dirty="0" smtClean="0"/>
                        <a:t>€</a:t>
                      </a:r>
                      <a:endParaRPr lang="en-GB" sz="1100" noProof="0" dirty="0"/>
                    </a:p>
                  </a:txBody>
                  <a:tcPr anchor="ctr">
                    <a:lnB w="28575" cap="flat" cmpd="sng" algn="ctr">
                      <a:solidFill>
                        <a:schemeClr val="accent1"/>
                      </a:solidFill>
                      <a:prstDash val="solid"/>
                      <a:round/>
                      <a:headEnd type="none" w="med" len="med"/>
                      <a:tailEnd type="none" w="med" len="med"/>
                    </a:lnB>
                  </a:tcPr>
                </a:tc>
                <a:tc>
                  <a:txBody>
                    <a:bodyPr/>
                    <a:lstStyle/>
                    <a:p>
                      <a:pPr algn="r"/>
                      <a:r>
                        <a:rPr lang="en-GB" sz="1100" noProof="0" dirty="0" smtClean="0"/>
                        <a:t>14 </a:t>
                      </a:r>
                      <a:r>
                        <a:rPr lang="en-GB" sz="1100" kern="1200" noProof="0" dirty="0" smtClean="0"/>
                        <a:t>€</a:t>
                      </a:r>
                      <a:endParaRPr lang="en-GB" sz="1100" noProof="0" dirty="0"/>
                    </a:p>
                  </a:txBody>
                  <a:tcPr anchor="ctr">
                    <a:lnB w="28575" cap="flat" cmpd="sng" algn="ctr">
                      <a:solidFill>
                        <a:schemeClr val="accent1"/>
                      </a:solidFill>
                      <a:prstDash val="solid"/>
                      <a:round/>
                      <a:headEnd type="none" w="med" len="med"/>
                      <a:tailEnd type="none" w="med" len="med"/>
                    </a:lnB>
                  </a:tcPr>
                </a:tc>
                <a:tc>
                  <a:txBody>
                    <a:bodyPr/>
                    <a:lstStyle/>
                    <a:p>
                      <a:endParaRPr lang="de-AT" dirty="0"/>
                    </a:p>
                  </a:txBody>
                  <a:tcPr anchor="ctr">
                    <a:lnB w="28575" cap="flat" cmpd="sng" algn="ctr">
                      <a:solidFill>
                        <a:schemeClr val="accent1"/>
                      </a:solidFill>
                      <a:prstDash val="solid"/>
                      <a:round/>
                      <a:headEnd type="none" w="med" len="med"/>
                      <a:tailEnd type="none" w="med" len="med"/>
                    </a:lnB>
                  </a:tcPr>
                </a:tc>
                <a:tc>
                  <a:txBody>
                    <a:bodyPr/>
                    <a:lstStyle/>
                    <a:p>
                      <a:endParaRPr lang="de-AT" dirty="0"/>
                    </a:p>
                  </a:txBody>
                  <a:tcPr anchor="ctr">
                    <a:lnB w="28575" cap="flat" cmpd="sng" algn="ctr">
                      <a:solidFill>
                        <a:schemeClr val="accent1"/>
                      </a:solidFill>
                      <a:prstDash val="solid"/>
                      <a:round/>
                      <a:headEnd type="none" w="med" len="med"/>
                      <a:tailEnd type="none" w="med" len="med"/>
                    </a:lnB>
                  </a:tcPr>
                </a:tc>
                <a:tc>
                  <a:txBody>
                    <a:bodyPr/>
                    <a:lstStyle/>
                    <a:p>
                      <a:endParaRPr lang="de-AT" dirty="0"/>
                    </a:p>
                  </a:txBody>
                  <a:tcPr anchor="ctr">
                    <a:lnB w="28575" cap="flat" cmpd="sng" algn="ctr">
                      <a:solidFill>
                        <a:schemeClr val="accent1"/>
                      </a:solidFill>
                      <a:prstDash val="solid"/>
                      <a:round/>
                      <a:headEnd type="none" w="med" len="med"/>
                      <a:tailEnd type="none" w="med" len="med"/>
                    </a:lnB>
                  </a:tcPr>
                </a:tc>
              </a:tr>
              <a:tr h="0">
                <a:tc>
                  <a:txBody>
                    <a:bodyPr/>
                    <a:lstStyle/>
                    <a:p>
                      <a:r>
                        <a:rPr lang="en-GB" sz="1100" b="1" noProof="0" dirty="0" smtClean="0"/>
                        <a:t>Total</a:t>
                      </a:r>
                      <a:endParaRPr lang="en-GB" sz="1100" b="1" noProof="0" dirty="0"/>
                    </a:p>
                  </a:txBody>
                  <a:tcPr anchor="ctr">
                    <a:lnT w="28575"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r"/>
                      <a:r>
                        <a:rPr lang="en-GB" sz="1100" b="1" noProof="0" dirty="0" smtClean="0"/>
                        <a:t>46</a:t>
                      </a:r>
                      <a:r>
                        <a:rPr lang="en-GB" sz="1100" b="1" kern="1200" noProof="0" dirty="0" smtClean="0"/>
                        <a:t> €</a:t>
                      </a:r>
                      <a:endParaRPr lang="en-GB" sz="1100" b="1" noProof="0" dirty="0"/>
                    </a:p>
                  </a:txBody>
                  <a:tcPr anchor="ctr">
                    <a:lnT w="28575"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r"/>
                      <a:r>
                        <a:rPr lang="en-GB" sz="1100" b="1" noProof="0" dirty="0" smtClean="0"/>
                        <a:t>65</a:t>
                      </a:r>
                      <a:r>
                        <a:rPr lang="en-GB" sz="1100" b="1" kern="1200" noProof="0" dirty="0" smtClean="0"/>
                        <a:t> €</a:t>
                      </a:r>
                      <a:endParaRPr lang="en-GB" sz="1100" b="1" noProof="0" dirty="0"/>
                    </a:p>
                  </a:txBody>
                  <a:tcPr anchor="ctr">
                    <a:lnT w="28575"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r"/>
                      <a:r>
                        <a:rPr lang="en-GB" sz="1100" b="1" noProof="0" dirty="0" smtClean="0"/>
                        <a:t>82</a:t>
                      </a:r>
                      <a:r>
                        <a:rPr lang="en-GB" sz="1100" b="1" kern="1200" noProof="0" dirty="0" smtClean="0"/>
                        <a:t> €</a:t>
                      </a:r>
                      <a:endParaRPr lang="en-GB" sz="1100" b="1" noProof="0" dirty="0"/>
                    </a:p>
                  </a:txBody>
                  <a:tcPr anchor="ctr">
                    <a:lnT w="28575"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r"/>
                      <a:r>
                        <a:rPr lang="en-GB" sz="1100" b="1" noProof="0" dirty="0" smtClean="0"/>
                        <a:t>157,524</a:t>
                      </a:r>
                      <a:r>
                        <a:rPr lang="en-GB" sz="1100" b="1" kern="1200" noProof="0" dirty="0" smtClean="0"/>
                        <a:t> €</a:t>
                      </a:r>
                      <a:endParaRPr lang="en-GB" sz="1100" b="1" noProof="0" dirty="0"/>
                    </a:p>
                  </a:txBody>
                  <a:tcPr anchor="ctr">
                    <a:lnT w="28575"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r"/>
                      <a:r>
                        <a:rPr lang="en-GB" sz="1100" b="1" noProof="0" dirty="0" smtClean="0"/>
                        <a:t>249,406</a:t>
                      </a:r>
                      <a:r>
                        <a:rPr lang="en-GB" sz="1100" b="1" kern="1200" noProof="0" dirty="0" smtClean="0"/>
                        <a:t> €</a:t>
                      </a:r>
                      <a:endParaRPr lang="en-GB" sz="1100" b="1" noProof="0" dirty="0"/>
                    </a:p>
                  </a:txBody>
                  <a:tcPr anchor="ctr">
                    <a:lnT w="28575"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r"/>
                      <a:r>
                        <a:rPr lang="en-GB" sz="1100" b="1" noProof="0" dirty="0" smtClean="0"/>
                        <a:t>265,150</a:t>
                      </a:r>
                      <a:r>
                        <a:rPr lang="en-GB" sz="1100" b="1" kern="1200" noProof="0" dirty="0" smtClean="0"/>
                        <a:t> €</a:t>
                      </a:r>
                      <a:endParaRPr lang="en-GB" sz="1100" b="1" noProof="0" dirty="0"/>
                    </a:p>
                  </a:txBody>
                  <a:tcPr anchor="ctr">
                    <a:lnT w="28575"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0">
                <a:tc>
                  <a:txBody>
                    <a:bodyPr/>
                    <a:lstStyle/>
                    <a:p>
                      <a:r>
                        <a:rPr lang="en-GB" sz="1100" b="1" noProof="0" dirty="0" smtClean="0"/>
                        <a:t>Cent/kWh</a:t>
                      </a:r>
                      <a:endParaRPr lang="en-GB" sz="1100" b="1" noProof="0" dirty="0"/>
                    </a:p>
                  </a:txBody>
                  <a:tcPr anchor="ctr">
                    <a:lnT w="12700" cap="flat" cmpd="sng" algn="ctr">
                      <a:solidFill>
                        <a:schemeClr val="accent1"/>
                      </a:solidFill>
                      <a:prstDash val="solid"/>
                      <a:round/>
                      <a:headEnd type="none" w="med" len="med"/>
                      <a:tailEnd type="none" w="med" len="med"/>
                    </a:lnT>
                    <a:solidFill>
                      <a:srgbClr val="7FBFBF">
                        <a:alpha val="20000"/>
                      </a:srgbClr>
                    </a:solidFill>
                  </a:tcPr>
                </a:tc>
                <a:tc>
                  <a:txBody>
                    <a:bodyPr/>
                    <a:lstStyle/>
                    <a:p>
                      <a:pPr algn="r"/>
                      <a:r>
                        <a:rPr lang="en-GB" sz="1100" b="1" noProof="0" dirty="0" smtClean="0"/>
                        <a:t>1.31 </a:t>
                      </a:r>
                      <a:r>
                        <a:rPr lang="en-GB" sz="1100" b="1" noProof="0" dirty="0" err="1" smtClean="0"/>
                        <a:t>ct</a:t>
                      </a:r>
                      <a:endParaRPr lang="en-GB" sz="1100" b="1" noProof="0" dirty="0"/>
                    </a:p>
                  </a:txBody>
                  <a:tcPr anchor="ctr">
                    <a:lnT w="12700" cap="flat" cmpd="sng" algn="ctr">
                      <a:solidFill>
                        <a:schemeClr val="accent1"/>
                      </a:solidFill>
                      <a:prstDash val="solid"/>
                      <a:round/>
                      <a:headEnd type="none" w="med" len="med"/>
                      <a:tailEnd type="none" w="med" len="med"/>
                    </a:lnT>
                    <a:solidFill>
                      <a:srgbClr val="7FBFBF">
                        <a:alpha val="20000"/>
                      </a:srgbClr>
                    </a:solidFill>
                  </a:tcPr>
                </a:tc>
                <a:tc>
                  <a:txBody>
                    <a:bodyPr/>
                    <a:lstStyle/>
                    <a:p>
                      <a:pPr algn="r"/>
                      <a:r>
                        <a:rPr lang="en-GB" sz="1100" b="1" noProof="0" dirty="0" smtClean="0"/>
                        <a:t>1.86</a:t>
                      </a:r>
                      <a:r>
                        <a:rPr lang="en-GB" sz="1100" b="1" baseline="0" noProof="0" dirty="0" smtClean="0"/>
                        <a:t> </a:t>
                      </a:r>
                      <a:r>
                        <a:rPr lang="en-GB" sz="1100" b="1" baseline="0" noProof="0" dirty="0" err="1" smtClean="0"/>
                        <a:t>ct</a:t>
                      </a:r>
                      <a:endParaRPr lang="en-GB" sz="1100" b="1" noProof="0" dirty="0"/>
                    </a:p>
                  </a:txBody>
                  <a:tcPr anchor="ctr">
                    <a:lnT w="12700" cap="flat" cmpd="sng" algn="ctr">
                      <a:solidFill>
                        <a:schemeClr val="accent1"/>
                      </a:solidFill>
                      <a:prstDash val="solid"/>
                      <a:round/>
                      <a:headEnd type="none" w="med" len="med"/>
                      <a:tailEnd type="none" w="med" len="med"/>
                    </a:lnT>
                    <a:solidFill>
                      <a:srgbClr val="7FBFBF">
                        <a:alpha val="20000"/>
                      </a:srgbClr>
                    </a:solidFill>
                  </a:tcPr>
                </a:tc>
                <a:tc>
                  <a:txBody>
                    <a:bodyPr/>
                    <a:lstStyle/>
                    <a:p>
                      <a:pPr algn="r"/>
                      <a:r>
                        <a:rPr lang="en-GB" sz="1100" b="1" noProof="0" dirty="0" smtClean="0"/>
                        <a:t>2.34 </a:t>
                      </a:r>
                      <a:r>
                        <a:rPr lang="en-GB" sz="1100" b="1" noProof="0" dirty="0" err="1" smtClean="0"/>
                        <a:t>ct</a:t>
                      </a:r>
                      <a:endParaRPr lang="en-GB" sz="1100" b="1" noProof="0" dirty="0"/>
                    </a:p>
                  </a:txBody>
                  <a:tcPr anchor="ctr">
                    <a:lnT w="12700" cap="flat" cmpd="sng" algn="ctr">
                      <a:solidFill>
                        <a:schemeClr val="accent1"/>
                      </a:solidFill>
                      <a:prstDash val="solid"/>
                      <a:round/>
                      <a:headEnd type="none" w="med" len="med"/>
                      <a:tailEnd type="none" w="med" len="med"/>
                    </a:lnT>
                    <a:solidFill>
                      <a:srgbClr val="7FBFBF">
                        <a:alpha val="20000"/>
                      </a:srgbClr>
                    </a:solidFill>
                  </a:tcPr>
                </a:tc>
                <a:tc>
                  <a:txBody>
                    <a:bodyPr/>
                    <a:lstStyle/>
                    <a:p>
                      <a:pPr algn="r"/>
                      <a:r>
                        <a:rPr lang="en-GB" sz="1100" b="1" noProof="0" dirty="0" smtClean="0"/>
                        <a:t>0.29 </a:t>
                      </a:r>
                      <a:r>
                        <a:rPr lang="en-GB" sz="1100" b="1" noProof="0" dirty="0" err="1" smtClean="0"/>
                        <a:t>ct</a:t>
                      </a:r>
                      <a:endParaRPr lang="en-GB" sz="1100" b="1" noProof="0" dirty="0"/>
                    </a:p>
                  </a:txBody>
                  <a:tcPr anchor="ctr">
                    <a:lnT w="12700" cap="flat" cmpd="sng" algn="ctr">
                      <a:solidFill>
                        <a:schemeClr val="accent1"/>
                      </a:solidFill>
                      <a:prstDash val="solid"/>
                      <a:round/>
                      <a:headEnd type="none" w="med" len="med"/>
                      <a:tailEnd type="none" w="med" len="med"/>
                    </a:lnT>
                    <a:solidFill>
                      <a:srgbClr val="7FBFBF">
                        <a:alpha val="20000"/>
                      </a:srgbClr>
                    </a:solidFill>
                  </a:tcPr>
                </a:tc>
                <a:tc>
                  <a:txBody>
                    <a:bodyPr/>
                    <a:lstStyle/>
                    <a:p>
                      <a:pPr algn="r"/>
                      <a:r>
                        <a:rPr lang="en-GB" sz="1100" b="1" noProof="0" dirty="0" smtClean="0"/>
                        <a:t>0.45</a:t>
                      </a:r>
                      <a:r>
                        <a:rPr lang="en-GB" sz="1100" b="1" baseline="0" noProof="0" dirty="0" smtClean="0"/>
                        <a:t> </a:t>
                      </a:r>
                      <a:r>
                        <a:rPr lang="en-GB" sz="1100" b="1" baseline="0" noProof="0" dirty="0" err="1" smtClean="0"/>
                        <a:t>ct</a:t>
                      </a:r>
                      <a:endParaRPr lang="en-GB" sz="1100" b="1" noProof="0" dirty="0"/>
                    </a:p>
                  </a:txBody>
                  <a:tcPr anchor="ctr">
                    <a:lnT w="12700" cap="flat" cmpd="sng" algn="ctr">
                      <a:solidFill>
                        <a:schemeClr val="accent1"/>
                      </a:solidFill>
                      <a:prstDash val="solid"/>
                      <a:round/>
                      <a:headEnd type="none" w="med" len="med"/>
                      <a:tailEnd type="none" w="med" len="med"/>
                    </a:lnT>
                    <a:solidFill>
                      <a:srgbClr val="7FBFBF">
                        <a:alpha val="20000"/>
                      </a:srgbClr>
                    </a:solidFill>
                  </a:tcPr>
                </a:tc>
                <a:tc>
                  <a:txBody>
                    <a:bodyPr/>
                    <a:lstStyle/>
                    <a:p>
                      <a:pPr algn="r"/>
                      <a:r>
                        <a:rPr lang="en-GB" sz="1100" b="1" noProof="0" dirty="0" smtClean="0"/>
                        <a:t>0.48 </a:t>
                      </a:r>
                      <a:r>
                        <a:rPr lang="en-GB" sz="1100" b="1" noProof="0" dirty="0" err="1" smtClean="0"/>
                        <a:t>ct</a:t>
                      </a:r>
                      <a:endParaRPr lang="en-GB" sz="1100" b="1" noProof="0" dirty="0"/>
                    </a:p>
                  </a:txBody>
                  <a:tcPr anchor="ctr">
                    <a:lnT w="12700" cap="flat" cmpd="sng" algn="ctr">
                      <a:solidFill>
                        <a:schemeClr val="accent1"/>
                      </a:solidFill>
                      <a:prstDash val="solid"/>
                      <a:round/>
                      <a:headEnd type="none" w="med" len="med"/>
                      <a:tailEnd type="none" w="med" len="med"/>
                    </a:lnT>
                    <a:solidFill>
                      <a:srgbClr val="7FBFBF">
                        <a:alpha val="20000"/>
                      </a:srgbClr>
                    </a:solidFill>
                  </a:tcPr>
                </a:tc>
              </a:tr>
            </a:tbl>
          </a:graphicData>
        </a:graphic>
      </p:graphicFrame>
      <p:sp>
        <p:nvSpPr>
          <p:cNvPr id="7" name="Textfeld 6"/>
          <p:cNvSpPr txBox="1"/>
          <p:nvPr/>
        </p:nvSpPr>
        <p:spPr>
          <a:xfrm>
            <a:off x="251520" y="6423139"/>
            <a:ext cx="7901508" cy="246221"/>
          </a:xfrm>
          <a:prstGeom prst="rect">
            <a:avLst/>
          </a:prstGeom>
          <a:noFill/>
        </p:spPr>
        <p:txBody>
          <a:bodyPr wrap="square" rtlCol="0">
            <a:spAutoFit/>
          </a:bodyPr>
          <a:lstStyle/>
          <a:p>
            <a:r>
              <a:rPr lang="de-AT" sz="1000" dirty="0" smtClean="0"/>
              <a:t>Source: Ökostrombericht 2014</a:t>
            </a:r>
            <a:endParaRPr lang="de-AT" sz="1000" dirty="0"/>
          </a:p>
        </p:txBody>
      </p:sp>
    </p:spTree>
    <p:extLst>
      <p:ext uri="{BB962C8B-B14F-4D97-AF65-F5344CB8AC3E}">
        <p14:creationId xmlns:p14="http://schemas.microsoft.com/office/powerpoint/2010/main" val="2240248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5958" y="764704"/>
            <a:ext cx="8229600" cy="1144800"/>
          </a:xfrm>
        </p:spPr>
        <p:txBody>
          <a:bodyPr/>
          <a:lstStyle/>
          <a:p>
            <a:r>
              <a:rPr lang="en-GB" dirty="0" smtClean="0"/>
              <a:t>Support for Energy Production</a:t>
            </a:r>
            <a:endParaRPr lang="en-GB" dirty="0"/>
          </a:p>
        </p:txBody>
      </p:sp>
      <p:sp>
        <p:nvSpPr>
          <p:cNvPr id="3" name="Untertitel 2"/>
          <p:cNvSpPr>
            <a:spLocks noGrp="1"/>
          </p:cNvSpPr>
          <p:nvPr>
            <p:ph type="subTitle" idx="1"/>
          </p:nvPr>
        </p:nvSpPr>
        <p:spPr>
          <a:xfrm>
            <a:off x="251520" y="4981238"/>
            <a:ext cx="8640960" cy="1266894"/>
          </a:xfrm>
        </p:spPr>
        <p:txBody>
          <a:bodyPr>
            <a:normAutofit fontScale="92500" lnSpcReduction="10000"/>
          </a:bodyPr>
          <a:lstStyle/>
          <a:p>
            <a:r>
              <a:rPr lang="en-GB" dirty="0" smtClean="0"/>
              <a:t>Renewable energy needs support, but nuclear and fossil energy already get support. Although differences in  the EU are moderate compared to worldwide situation, renewable energy can save health and risk costs related to nuclear and fossil energy.</a:t>
            </a:r>
            <a:endParaRPr lang="en-GB" dirty="0"/>
          </a:p>
        </p:txBody>
      </p:sp>
      <p:sp>
        <p:nvSpPr>
          <p:cNvPr id="4" name="Foliennummernplatzhalter 3"/>
          <p:cNvSpPr>
            <a:spLocks noGrp="1"/>
          </p:cNvSpPr>
          <p:nvPr>
            <p:ph type="sldNum" sz="quarter" idx="12"/>
          </p:nvPr>
        </p:nvSpPr>
        <p:spPr/>
        <p:txBody>
          <a:bodyPr/>
          <a:lstStyle/>
          <a:p>
            <a:fld id="{2E6046F0-BA93-4699-83A0-D6120B23834D}" type="slidenum">
              <a:rPr lang="de-DE" smtClean="0">
                <a:solidFill>
                  <a:prstClr val="black">
                    <a:tint val="75000"/>
                  </a:prstClr>
                </a:solidFill>
              </a:rPr>
              <a:pPr/>
              <a:t>11</a:t>
            </a:fld>
            <a:endParaRPr lang="de-DE">
              <a:solidFill>
                <a:prstClr val="black">
                  <a:tint val="75000"/>
                </a:prstClr>
              </a:solidFill>
            </a:endParaRPr>
          </a:p>
        </p:txBody>
      </p:sp>
      <p:sp>
        <p:nvSpPr>
          <p:cNvPr id="7" name="Textfeld 6"/>
          <p:cNvSpPr txBox="1"/>
          <p:nvPr/>
        </p:nvSpPr>
        <p:spPr>
          <a:xfrm>
            <a:off x="251520" y="6269250"/>
            <a:ext cx="7901508" cy="400110"/>
          </a:xfrm>
          <a:prstGeom prst="rect">
            <a:avLst/>
          </a:prstGeom>
          <a:noFill/>
        </p:spPr>
        <p:txBody>
          <a:bodyPr wrap="square" rtlCol="0">
            <a:spAutoFit/>
          </a:bodyPr>
          <a:lstStyle/>
          <a:p>
            <a:r>
              <a:rPr lang="de-AT" sz="1000" dirty="0" smtClean="0"/>
              <a:t>Source: Faktencheck Energiewende</a:t>
            </a:r>
            <a:r>
              <a:rPr lang="en-GB" sz="1000" dirty="0" smtClean="0"/>
              <a:t>, Inventory of Estimated Budgetary </a:t>
            </a:r>
            <a:r>
              <a:rPr lang="en-US" sz="1000" dirty="0" smtClean="0"/>
              <a:t>Support and Tax Expenditures for Fossil Fuels, OECD 2013, </a:t>
            </a:r>
            <a:r>
              <a:rPr lang="de-AT" sz="1000" dirty="0"/>
              <a:t>World </a:t>
            </a:r>
            <a:r>
              <a:rPr lang="de-AT" sz="1000" dirty="0" err="1" smtClean="0"/>
              <a:t>Energy</a:t>
            </a:r>
            <a:r>
              <a:rPr lang="de-AT" sz="1000" dirty="0" smtClean="0"/>
              <a:t> </a:t>
            </a:r>
            <a:r>
              <a:rPr lang="en-US" sz="1000" dirty="0" smtClean="0"/>
              <a:t>Outlook </a:t>
            </a:r>
            <a:r>
              <a:rPr lang="en-US" sz="1000" dirty="0"/>
              <a:t>2013, Paris November 2013</a:t>
            </a:r>
            <a:endParaRPr lang="de-AT" sz="1000" dirty="0"/>
          </a:p>
        </p:txBody>
      </p:sp>
      <p:grpSp>
        <p:nvGrpSpPr>
          <p:cNvPr id="5" name="Gruppieren 4"/>
          <p:cNvGrpSpPr/>
          <p:nvPr/>
        </p:nvGrpSpPr>
        <p:grpSpPr>
          <a:xfrm>
            <a:off x="6084168" y="2780928"/>
            <a:ext cx="2004075" cy="1200329"/>
            <a:chOff x="6758894" y="3140968"/>
            <a:chExt cx="2004075" cy="1200329"/>
          </a:xfrm>
        </p:grpSpPr>
        <p:pic>
          <p:nvPicPr>
            <p:cNvPr id="3075" name="Picture 3"/>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0902" y="3337998"/>
              <a:ext cx="170012" cy="79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feld 8"/>
            <p:cNvSpPr txBox="1"/>
            <p:nvPr/>
          </p:nvSpPr>
          <p:spPr>
            <a:xfrm>
              <a:off x="6758894" y="3140968"/>
              <a:ext cx="2004075" cy="1200329"/>
            </a:xfrm>
            <a:prstGeom prst="rect">
              <a:avLst/>
            </a:prstGeom>
            <a:noFill/>
          </p:spPr>
          <p:txBody>
            <a:bodyPr wrap="none" rtlCol="0">
              <a:spAutoFit/>
            </a:bodyPr>
            <a:lstStyle/>
            <a:p>
              <a:r>
                <a:rPr lang="en-GB" sz="1200" b="1" dirty="0" smtClean="0"/>
                <a:t>Subsidies for</a:t>
              </a:r>
            </a:p>
            <a:p>
              <a:r>
                <a:rPr lang="en-GB" sz="1200" dirty="0" smtClean="0"/>
                <a:t>   Renewable energy</a:t>
              </a:r>
            </a:p>
            <a:p>
              <a:r>
                <a:rPr lang="en-GB" sz="1200" dirty="0" smtClean="0"/>
                <a:t>   Nuclear energy</a:t>
              </a:r>
            </a:p>
            <a:p>
              <a:r>
                <a:rPr lang="en-GB" sz="1200" dirty="0" smtClean="0"/>
                <a:t>   Fossil energy</a:t>
              </a:r>
            </a:p>
            <a:p>
              <a:r>
                <a:rPr lang="en-GB" sz="1200" dirty="0" smtClean="0"/>
                <a:t>   Health costs due to</a:t>
              </a:r>
            </a:p>
            <a:p>
              <a:r>
                <a:rPr lang="en-GB" sz="1200" dirty="0" smtClean="0"/>
                <a:t>      fossil energy usage</a:t>
              </a:r>
              <a:endParaRPr lang="en-GB" sz="1200" dirty="0"/>
            </a:p>
          </p:txBody>
        </p:sp>
      </p:grpSp>
      <p:grpSp>
        <p:nvGrpSpPr>
          <p:cNvPr id="8" name="Gruppieren 7"/>
          <p:cNvGrpSpPr/>
          <p:nvPr/>
        </p:nvGrpSpPr>
        <p:grpSpPr>
          <a:xfrm>
            <a:off x="247239" y="1628800"/>
            <a:ext cx="5979137" cy="3600000"/>
            <a:chOff x="247239" y="1772816"/>
            <a:chExt cx="5979137" cy="3600000"/>
          </a:xfrm>
        </p:grpSpPr>
        <p:pic>
          <p:nvPicPr>
            <p:cNvPr id="3074"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7239" y="1772816"/>
              <a:ext cx="5979137" cy="36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feld 5"/>
            <p:cNvSpPr txBox="1"/>
            <p:nvPr/>
          </p:nvSpPr>
          <p:spPr>
            <a:xfrm>
              <a:off x="4355976" y="4725144"/>
              <a:ext cx="1407757" cy="400110"/>
            </a:xfrm>
            <a:prstGeom prst="rect">
              <a:avLst/>
            </a:prstGeom>
            <a:solidFill>
              <a:srgbClr val="E6E6E6"/>
            </a:solidFill>
          </p:spPr>
          <p:txBody>
            <a:bodyPr wrap="none" rtlCol="0">
              <a:spAutoFit/>
            </a:bodyPr>
            <a:lstStyle/>
            <a:p>
              <a:pPr algn="ctr"/>
              <a:r>
                <a:rPr lang="en-GB" sz="1000" dirty="0" smtClean="0"/>
                <a:t>WORLDWIDE 2012</a:t>
              </a:r>
            </a:p>
            <a:p>
              <a:pPr algn="ctr"/>
              <a:r>
                <a:rPr lang="en-GB" sz="1000" dirty="0" smtClean="0"/>
                <a:t>bn. US$</a:t>
              </a:r>
              <a:endParaRPr lang="en-GB" sz="1000" dirty="0"/>
            </a:p>
          </p:txBody>
        </p:sp>
        <p:sp>
          <p:nvSpPr>
            <p:cNvPr id="13" name="Textfeld 12"/>
            <p:cNvSpPr txBox="1"/>
            <p:nvPr/>
          </p:nvSpPr>
          <p:spPr>
            <a:xfrm>
              <a:off x="1806167" y="4725144"/>
              <a:ext cx="755335" cy="415498"/>
            </a:xfrm>
            <a:prstGeom prst="rect">
              <a:avLst/>
            </a:prstGeom>
            <a:solidFill>
              <a:srgbClr val="E6E6E6"/>
            </a:solidFill>
          </p:spPr>
          <p:txBody>
            <a:bodyPr wrap="none" rtlCol="0">
              <a:spAutoFit/>
            </a:bodyPr>
            <a:lstStyle/>
            <a:p>
              <a:pPr algn="ctr"/>
              <a:r>
                <a:rPr lang="en-GB" sz="1000" dirty="0" smtClean="0"/>
                <a:t>EU 2011</a:t>
              </a:r>
            </a:p>
            <a:p>
              <a:pPr algn="ctr"/>
              <a:r>
                <a:rPr lang="en-GB" sz="1000" dirty="0" smtClean="0"/>
                <a:t>bn. €</a:t>
              </a:r>
              <a:endParaRPr lang="en-GB" sz="1000" dirty="0"/>
            </a:p>
          </p:txBody>
        </p:sp>
      </p:grpSp>
    </p:spTree>
    <p:extLst>
      <p:ext uri="{BB962C8B-B14F-4D97-AF65-F5344CB8AC3E}">
        <p14:creationId xmlns:p14="http://schemas.microsoft.com/office/powerpoint/2010/main" val="3546944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764704"/>
            <a:ext cx="8229600" cy="648072"/>
          </a:xfrm>
        </p:spPr>
        <p:txBody>
          <a:bodyPr vert="horz" lIns="91440" tIns="45720" rIns="91440" bIns="45720" rtlCol="0" anchor="ctr">
            <a:noAutofit/>
          </a:bodyPr>
          <a:lstStyle/>
          <a:p>
            <a:pPr lvl="1" algn="l" rtl="0">
              <a:spcBef>
                <a:spcPct val="0"/>
              </a:spcBef>
            </a:pPr>
            <a:r>
              <a:rPr lang="en-GB" sz="3000" b="1" kern="1200" dirty="0">
                <a:solidFill>
                  <a:schemeClr val="tx2"/>
                </a:solidFill>
                <a:latin typeface="+mj-lt"/>
                <a:ea typeface="+mj-ea"/>
                <a:cs typeface="+mj-cs"/>
              </a:rPr>
              <a:t>Increase in energy </a:t>
            </a:r>
            <a:r>
              <a:rPr lang="en-GB" sz="3000" b="1" kern="1200" dirty="0" smtClean="0">
                <a:solidFill>
                  <a:schemeClr val="tx2"/>
                </a:solidFill>
                <a:latin typeface="+mj-lt"/>
                <a:ea typeface="+mj-ea"/>
                <a:cs typeface="+mj-cs"/>
              </a:rPr>
              <a:t>efficiency</a:t>
            </a:r>
            <a:endParaRPr lang="en-GB" sz="2000" b="1" kern="1200" dirty="0">
              <a:solidFill>
                <a:schemeClr val="tx2"/>
              </a:solidFill>
              <a:latin typeface="+mj-lt"/>
              <a:ea typeface="+mj-ea"/>
              <a:cs typeface="+mj-cs"/>
            </a:endParaRPr>
          </a:p>
        </p:txBody>
      </p:sp>
      <p:sp>
        <p:nvSpPr>
          <p:cNvPr id="3" name="Foliennummernplatzhalter 2"/>
          <p:cNvSpPr>
            <a:spLocks noGrp="1"/>
          </p:cNvSpPr>
          <p:nvPr>
            <p:ph type="sldNum" sz="quarter" idx="10"/>
          </p:nvPr>
        </p:nvSpPr>
        <p:spPr/>
        <p:txBody>
          <a:bodyPr/>
          <a:lstStyle/>
          <a:p>
            <a:fld id="{2E6046F0-BA93-4699-83A0-D6120B23834D}" type="slidenum">
              <a:rPr lang="de-DE" smtClean="0">
                <a:solidFill>
                  <a:prstClr val="black">
                    <a:tint val="75000"/>
                  </a:prstClr>
                </a:solidFill>
              </a:rPr>
              <a:pPr/>
              <a:t>12</a:t>
            </a:fld>
            <a:endParaRPr lang="de-DE">
              <a:solidFill>
                <a:prstClr val="black">
                  <a:tint val="75000"/>
                </a:prstClr>
              </a:solidFill>
            </a:endParaRPr>
          </a:p>
        </p:txBody>
      </p:sp>
      <p:sp>
        <p:nvSpPr>
          <p:cNvPr id="4" name="Textplatzhalter 3"/>
          <p:cNvSpPr>
            <a:spLocks noGrp="1"/>
          </p:cNvSpPr>
          <p:nvPr>
            <p:ph type="body" sz="quarter" idx="11"/>
          </p:nvPr>
        </p:nvSpPr>
        <p:spPr>
          <a:xfrm>
            <a:off x="457200" y="3356992"/>
            <a:ext cx="8229599" cy="3016808"/>
          </a:xfrm>
        </p:spPr>
        <p:txBody>
          <a:bodyPr>
            <a:normAutofit/>
          </a:bodyPr>
          <a:lstStyle/>
          <a:p>
            <a:pPr marL="0" indent="0">
              <a:buNone/>
            </a:pPr>
            <a:endParaRPr lang="en-GB" dirty="0" smtClean="0"/>
          </a:p>
        </p:txBody>
      </p:sp>
      <p:pic>
        <p:nvPicPr>
          <p:cNvPr id="5" name="Grafi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3928" y="3486919"/>
            <a:ext cx="4248472" cy="2678385"/>
          </a:xfrm>
          <a:prstGeom prst="rect">
            <a:avLst/>
          </a:prstGeom>
        </p:spPr>
      </p:pic>
      <p:pic>
        <p:nvPicPr>
          <p:cNvPr id="7" name="Grafik 6"/>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7660" y="3815412"/>
            <a:ext cx="1794348" cy="2637924"/>
          </a:xfrm>
          <a:prstGeom prst="rect">
            <a:avLst/>
          </a:prstGeom>
        </p:spPr>
      </p:pic>
      <p:pic>
        <p:nvPicPr>
          <p:cNvPr id="6" name="Grafik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25852" y="4751516"/>
            <a:ext cx="777996" cy="1536468"/>
          </a:xfrm>
          <a:prstGeom prst="rect">
            <a:avLst/>
          </a:prstGeom>
        </p:spPr>
      </p:pic>
      <p:sp>
        <p:nvSpPr>
          <p:cNvPr id="8" name="Rechteck 7"/>
          <p:cNvSpPr/>
          <p:nvPr/>
        </p:nvSpPr>
        <p:spPr>
          <a:xfrm>
            <a:off x="697660" y="2060848"/>
            <a:ext cx="7474740" cy="1080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Rechteck 8"/>
          <p:cNvSpPr/>
          <p:nvPr/>
        </p:nvSpPr>
        <p:spPr>
          <a:xfrm>
            <a:off x="467544" y="1846855"/>
            <a:ext cx="8208912" cy="1569660"/>
          </a:xfrm>
          <a:prstGeom prst="rect">
            <a:avLst/>
          </a:prstGeom>
        </p:spPr>
        <p:txBody>
          <a:bodyPr wrap="square">
            <a:spAutoFit/>
          </a:bodyPr>
          <a:lstStyle/>
          <a:p>
            <a:pPr marL="342900" lvl="0" indent="-342900">
              <a:buClr>
                <a:schemeClr val="tx2"/>
              </a:buClr>
              <a:buSzPct val="90000"/>
              <a:buFont typeface="Wingdings" panose="05000000000000000000" pitchFamily="2" charset="2"/>
              <a:buChar char=""/>
            </a:pPr>
            <a:r>
              <a:rPr lang="en-GB" sz="1600" dirty="0"/>
              <a:t>RES alone will not suffice to reach goals </a:t>
            </a:r>
            <a:r>
              <a:rPr lang="en-GB" sz="1600" dirty="0">
                <a:sym typeface="Wingdings" panose="05000000000000000000" pitchFamily="2" charset="2"/>
              </a:rPr>
              <a:t> key role of energy </a:t>
            </a:r>
            <a:r>
              <a:rPr lang="en-GB" sz="1600" dirty="0" smtClean="0">
                <a:sym typeface="Wingdings" panose="05000000000000000000" pitchFamily="2" charset="2"/>
              </a:rPr>
              <a:t>efficiency</a:t>
            </a:r>
          </a:p>
          <a:p>
            <a:pPr marL="342900" lvl="0" indent="-342900">
              <a:buClr>
                <a:schemeClr val="tx2"/>
              </a:buClr>
              <a:buSzPct val="90000"/>
              <a:buFont typeface="Wingdings" panose="05000000000000000000" pitchFamily="2" charset="2"/>
              <a:buChar char=""/>
            </a:pPr>
            <a:r>
              <a:rPr lang="en-GB" sz="1600" dirty="0" smtClean="0"/>
              <a:t>Energy </a:t>
            </a:r>
            <a:r>
              <a:rPr lang="en-GB" sz="1600" dirty="0"/>
              <a:t>Efficiency Directive (</a:t>
            </a:r>
            <a:r>
              <a:rPr lang="en-GB" sz="1600" dirty="0" smtClean="0"/>
              <a:t>2012/27/EC) – Austria: Energy Efficiency Law</a:t>
            </a:r>
          </a:p>
          <a:p>
            <a:pPr marL="342900" lvl="0" indent="-342900">
              <a:buClr>
                <a:schemeClr val="tx2"/>
              </a:buClr>
              <a:buSzPct val="90000"/>
              <a:buFont typeface="Wingdings" panose="05000000000000000000" pitchFamily="2" charset="2"/>
              <a:buChar char=""/>
            </a:pPr>
            <a:r>
              <a:rPr lang="en-GB" sz="1600" dirty="0" smtClean="0"/>
              <a:t>Energy </a:t>
            </a:r>
            <a:r>
              <a:rPr lang="en-GB" sz="1600" dirty="0"/>
              <a:t>distributors </a:t>
            </a:r>
            <a:r>
              <a:rPr lang="en-GB" sz="1600" dirty="0" smtClean="0"/>
              <a:t>and retail </a:t>
            </a:r>
            <a:r>
              <a:rPr lang="en-GB" sz="1600" dirty="0"/>
              <a:t>energy sales </a:t>
            </a:r>
            <a:r>
              <a:rPr lang="en-GB" sz="1600" dirty="0" smtClean="0"/>
              <a:t>companies have to implement new </a:t>
            </a:r>
            <a:r>
              <a:rPr lang="en-GB" sz="1600" dirty="0"/>
              <a:t>savings each year of 1.5% of the annual energy sales to final </a:t>
            </a:r>
            <a:r>
              <a:rPr lang="en-GB" sz="1600" dirty="0" smtClean="0"/>
              <a:t>customers or pay a fine </a:t>
            </a:r>
            <a:endParaRPr lang="en-GB" sz="1600" dirty="0"/>
          </a:p>
          <a:p>
            <a:pPr marL="324000" lvl="1" indent="-324000"/>
            <a:endParaRPr lang="en-GB" sz="1600" dirty="0"/>
          </a:p>
        </p:txBody>
      </p:sp>
    </p:spTree>
    <p:extLst>
      <p:ext uri="{BB962C8B-B14F-4D97-AF65-F5344CB8AC3E}">
        <p14:creationId xmlns:p14="http://schemas.microsoft.com/office/powerpoint/2010/main" val="29339868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45958" y="764704"/>
            <a:ext cx="8229600" cy="1144800"/>
          </a:xfrm>
        </p:spPr>
        <p:txBody>
          <a:bodyPr/>
          <a:lstStyle/>
          <a:p>
            <a:r>
              <a:rPr lang="en-GB" dirty="0" smtClean="0"/>
              <a:t>Contact &amp; Information</a:t>
            </a:r>
            <a:endParaRPr lang="en-GB" dirty="0"/>
          </a:p>
        </p:txBody>
      </p:sp>
      <p:sp>
        <p:nvSpPr>
          <p:cNvPr id="3" name="Untertitel 2"/>
          <p:cNvSpPr>
            <a:spLocks noGrp="1"/>
          </p:cNvSpPr>
          <p:nvPr>
            <p:ph type="subTitle" idx="1"/>
          </p:nvPr>
        </p:nvSpPr>
        <p:spPr>
          <a:xfrm>
            <a:off x="445958" y="2188799"/>
            <a:ext cx="8229600" cy="2636294"/>
          </a:xfrm>
        </p:spPr>
        <p:txBody>
          <a:bodyPr/>
          <a:lstStyle/>
          <a:p>
            <a:r>
              <a:rPr lang="en-GB" dirty="0"/>
              <a:t>Georg </a:t>
            </a:r>
            <a:r>
              <a:rPr lang="en-GB" dirty="0" err="1" smtClean="0"/>
              <a:t>Rebernig</a:t>
            </a:r>
            <a:endParaRPr lang="en-GB" dirty="0" smtClean="0"/>
          </a:p>
          <a:p>
            <a:r>
              <a:rPr lang="en-GB" dirty="0" smtClean="0"/>
              <a:t>+43 </a:t>
            </a:r>
            <a:r>
              <a:rPr lang="en-GB" dirty="0"/>
              <a:t>1 </a:t>
            </a:r>
            <a:r>
              <a:rPr lang="en-GB" dirty="0" smtClean="0"/>
              <a:t>31304-5424</a:t>
            </a:r>
          </a:p>
          <a:p>
            <a:r>
              <a:rPr lang="en-GB" dirty="0" smtClean="0"/>
              <a:t>georg.rebernig@umweltbundesamt.at</a:t>
            </a:r>
          </a:p>
          <a:p>
            <a:endParaRPr lang="en-GB" dirty="0" smtClean="0"/>
          </a:p>
          <a:p>
            <a:endParaRPr lang="en-GB" dirty="0" smtClean="0"/>
          </a:p>
        </p:txBody>
      </p:sp>
      <p:sp>
        <p:nvSpPr>
          <p:cNvPr id="4" name="Foliennummernplatzhalter 3"/>
          <p:cNvSpPr>
            <a:spLocks noGrp="1"/>
          </p:cNvSpPr>
          <p:nvPr>
            <p:ph type="sldNum" sz="quarter" idx="12"/>
          </p:nvPr>
        </p:nvSpPr>
        <p:spPr>
          <a:xfrm>
            <a:off x="6540758" y="6363314"/>
            <a:ext cx="2134800" cy="255600"/>
          </a:xfrm>
        </p:spPr>
        <p:txBody>
          <a:bodyPr/>
          <a:lstStyle/>
          <a:p>
            <a:fld id="{2E6046F0-BA93-4699-83A0-D6120B23834D}" type="slidenum">
              <a:rPr lang="de-DE" smtClean="0">
                <a:solidFill>
                  <a:prstClr val="black">
                    <a:tint val="75000"/>
                  </a:prstClr>
                </a:solidFill>
              </a:rPr>
              <a:pPr/>
              <a:t>13</a:t>
            </a:fld>
            <a:endParaRPr lang="de-DE">
              <a:solidFill>
                <a:prstClr val="black">
                  <a:tint val="75000"/>
                </a:prstClr>
              </a:solidFill>
            </a:endParaRPr>
          </a:p>
        </p:txBody>
      </p:sp>
      <p:sp>
        <p:nvSpPr>
          <p:cNvPr id="5" name="Untertitel 2"/>
          <p:cNvSpPr txBox="1">
            <a:spLocks/>
          </p:cNvSpPr>
          <p:nvPr/>
        </p:nvSpPr>
        <p:spPr>
          <a:xfrm>
            <a:off x="445958" y="5580000"/>
            <a:ext cx="3396201" cy="601385"/>
          </a:xfrm>
          <a:prstGeom prst="rect">
            <a:avLst/>
          </a:prstGeom>
        </p:spPr>
        <p:txBody>
          <a:bodyPr vert="horz" lIns="91440" tIns="45720" rIns="91440" bIns="45720" rtlCol="0">
            <a:normAutofit lnSpcReduction="10000"/>
          </a:bodyPr>
          <a:lstStyle/>
          <a:p>
            <a:pPr>
              <a:lnSpc>
                <a:spcPct val="110000"/>
              </a:lnSpc>
              <a:spcBef>
                <a:spcPts val="600"/>
              </a:spcBef>
              <a:buClr>
                <a:srgbClr val="008080"/>
              </a:buClr>
              <a:buSzPct val="90000"/>
              <a:buFont typeface="Wingdings" pitchFamily="2" charset="2"/>
              <a:buNone/>
              <a:defRPr/>
            </a:pPr>
            <a:r>
              <a:rPr lang="de-DE" sz="1600">
                <a:solidFill>
                  <a:prstClr val="black"/>
                </a:solidFill>
              </a:rPr>
              <a:t>Umweltbundesamt</a:t>
            </a:r>
            <a:br>
              <a:rPr lang="de-DE" sz="1600">
                <a:solidFill>
                  <a:prstClr val="black"/>
                </a:solidFill>
              </a:rPr>
            </a:br>
            <a:r>
              <a:rPr lang="de-DE" sz="1600">
                <a:solidFill>
                  <a:srgbClr val="008080"/>
                </a:solidFill>
              </a:rPr>
              <a:t>www.umweltbundesamt.at</a:t>
            </a:r>
          </a:p>
        </p:txBody>
      </p:sp>
      <p:sp>
        <p:nvSpPr>
          <p:cNvPr id="6" name="Untertitel 2"/>
          <p:cNvSpPr txBox="1">
            <a:spLocks/>
          </p:cNvSpPr>
          <p:nvPr/>
        </p:nvSpPr>
        <p:spPr>
          <a:xfrm>
            <a:off x="3842159" y="5580000"/>
            <a:ext cx="4833400" cy="601385"/>
          </a:xfrm>
          <a:prstGeom prst="rect">
            <a:avLst/>
          </a:prstGeom>
        </p:spPr>
        <p:txBody>
          <a:bodyPr vert="horz" lIns="91440" tIns="45720" rIns="91440" bIns="45720" rtlCol="0">
            <a:normAutofit fontScale="77500" lnSpcReduction="20000"/>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10000"/>
              </a:lnSpc>
              <a:spcBef>
                <a:spcPts val="600"/>
              </a:spcBef>
              <a:buClr>
                <a:srgbClr val="008080"/>
              </a:buClr>
              <a:buSzPct val="90000"/>
              <a:defRPr/>
            </a:pPr>
            <a:r>
              <a:rPr lang="en-GB" sz="1600" dirty="0" smtClean="0">
                <a:solidFill>
                  <a:prstClr val="black"/>
                </a:solidFill>
              </a:rPr>
              <a:t>Sustainable Energy Development in Southeast Europe</a:t>
            </a:r>
            <a:br>
              <a:rPr lang="en-GB" sz="1600" dirty="0" smtClean="0">
                <a:solidFill>
                  <a:prstClr val="black"/>
                </a:solidFill>
              </a:rPr>
            </a:br>
            <a:r>
              <a:rPr lang="en-GB" sz="1600" dirty="0" smtClean="0">
                <a:solidFill>
                  <a:prstClr val="black"/>
                </a:solidFill>
              </a:rPr>
              <a:t>Belgrade </a:t>
            </a:r>
            <a:r>
              <a:rPr lang="en-GB" sz="1600" dirty="0" smtClean="0">
                <a:solidFill>
                  <a:srgbClr val="008080"/>
                </a:solidFill>
              </a:rPr>
              <a:t>■</a:t>
            </a:r>
            <a:r>
              <a:rPr lang="en-GB" sz="1600" dirty="0" smtClean="0">
                <a:solidFill>
                  <a:prstClr val="black"/>
                </a:solidFill>
              </a:rPr>
              <a:t> 20</a:t>
            </a:r>
            <a:r>
              <a:rPr lang="en-GB" sz="1600" baseline="30000" dirty="0" smtClean="0">
                <a:solidFill>
                  <a:prstClr val="black"/>
                </a:solidFill>
              </a:rPr>
              <a:t>th</a:t>
            </a:r>
            <a:r>
              <a:rPr lang="en-GB" sz="1600" dirty="0" smtClean="0">
                <a:solidFill>
                  <a:prstClr val="black"/>
                </a:solidFill>
              </a:rPr>
              <a:t> February 2015</a:t>
            </a:r>
          </a:p>
        </p:txBody>
      </p:sp>
    </p:spTree>
    <p:extLst>
      <p:ext uri="{BB962C8B-B14F-4D97-AF65-F5344CB8AC3E}">
        <p14:creationId xmlns:p14="http://schemas.microsoft.com/office/powerpoint/2010/main" val="1017581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64704"/>
            <a:ext cx="8229600" cy="1143000"/>
          </a:xfrm>
        </p:spPr>
        <p:txBody>
          <a:bodyPr/>
          <a:lstStyle/>
          <a:p>
            <a:r>
              <a:rPr lang="en-GB" dirty="0" smtClean="0"/>
              <a:t>EU Climate Strategy </a:t>
            </a:r>
            <a:endParaRPr lang="de-AT" dirty="0"/>
          </a:p>
        </p:txBody>
      </p:sp>
      <p:sp>
        <p:nvSpPr>
          <p:cNvPr id="3" name="Foliennummernplatzhalter 2"/>
          <p:cNvSpPr>
            <a:spLocks noGrp="1"/>
          </p:cNvSpPr>
          <p:nvPr>
            <p:ph type="sldNum" sz="quarter" idx="10"/>
          </p:nvPr>
        </p:nvSpPr>
        <p:spPr/>
        <p:txBody>
          <a:bodyPr/>
          <a:lstStyle/>
          <a:p>
            <a:fld id="{2E6046F0-BA93-4699-83A0-D6120B23834D}" type="slidenum">
              <a:rPr lang="de-DE" smtClean="0">
                <a:solidFill>
                  <a:prstClr val="black">
                    <a:tint val="75000"/>
                  </a:prstClr>
                </a:solidFill>
              </a:rPr>
              <a:pPr/>
              <a:t>2</a:t>
            </a:fld>
            <a:endParaRPr lang="de-DE">
              <a:solidFill>
                <a:prstClr val="black">
                  <a:tint val="75000"/>
                </a:prstClr>
              </a:solidFill>
            </a:endParaRPr>
          </a:p>
        </p:txBody>
      </p:sp>
      <p:sp>
        <p:nvSpPr>
          <p:cNvPr id="4" name="Textplatzhalter 3"/>
          <p:cNvSpPr>
            <a:spLocks noGrp="1"/>
          </p:cNvSpPr>
          <p:nvPr>
            <p:ph type="body" sz="quarter" idx="11"/>
          </p:nvPr>
        </p:nvSpPr>
        <p:spPr>
          <a:xfrm>
            <a:off x="457200" y="1772816"/>
            <a:ext cx="8229599" cy="4600984"/>
          </a:xfrm>
        </p:spPr>
        <p:txBody>
          <a:bodyPr>
            <a:noAutofit/>
          </a:bodyPr>
          <a:lstStyle/>
          <a:p>
            <a:r>
              <a:rPr lang="en-US" sz="1800" dirty="0" smtClean="0"/>
              <a:t>2020 </a:t>
            </a:r>
            <a:r>
              <a:rPr lang="en-US" sz="1800" dirty="0"/>
              <a:t>climate and energy </a:t>
            </a:r>
            <a:r>
              <a:rPr lang="en-US" sz="1800" dirty="0" smtClean="0"/>
              <a:t>package</a:t>
            </a:r>
          </a:p>
          <a:p>
            <a:pPr lvl="1"/>
            <a:r>
              <a:rPr lang="en-US" sz="1800" dirty="0" smtClean="0"/>
              <a:t>20</a:t>
            </a:r>
            <a:r>
              <a:rPr lang="en-US" sz="1800" dirty="0"/>
              <a:t>% reduction in EU greenhouse gas emissions from 1990 </a:t>
            </a:r>
            <a:r>
              <a:rPr lang="en-US" sz="1800" dirty="0" smtClean="0"/>
              <a:t>levels</a:t>
            </a:r>
            <a:endParaRPr lang="en-US" sz="1800" dirty="0"/>
          </a:p>
          <a:p>
            <a:pPr lvl="1"/>
            <a:r>
              <a:rPr lang="en-US" sz="1800" dirty="0"/>
              <a:t>Raising the share of EU energy consumption produced from </a:t>
            </a:r>
            <a:r>
              <a:rPr lang="en-US" sz="1800" dirty="0" smtClean="0"/>
              <a:t>Renewable </a:t>
            </a:r>
            <a:r>
              <a:rPr lang="en-US" sz="1800" dirty="0"/>
              <a:t>E</a:t>
            </a:r>
            <a:r>
              <a:rPr lang="en-US" sz="1800" dirty="0" smtClean="0"/>
              <a:t>nergy </a:t>
            </a:r>
            <a:r>
              <a:rPr lang="en-US" sz="1800" dirty="0"/>
              <a:t>S</a:t>
            </a:r>
            <a:r>
              <a:rPr lang="en-US" sz="1800" dirty="0" smtClean="0"/>
              <a:t>ources (“RES”) to </a:t>
            </a:r>
            <a:r>
              <a:rPr lang="en-US" sz="1800" dirty="0"/>
              <a:t>20</a:t>
            </a:r>
            <a:r>
              <a:rPr lang="en-US" sz="1800" dirty="0" smtClean="0"/>
              <a:t>%</a:t>
            </a:r>
            <a:endParaRPr lang="en-US" sz="1800" dirty="0"/>
          </a:p>
          <a:p>
            <a:pPr lvl="1"/>
            <a:r>
              <a:rPr lang="en-US" sz="1800" dirty="0" smtClean="0"/>
              <a:t>20</a:t>
            </a:r>
            <a:r>
              <a:rPr lang="en-US" sz="1800" dirty="0"/>
              <a:t>% improvement in the EU's energy efficiency</a:t>
            </a:r>
            <a:r>
              <a:rPr lang="en-US" sz="1800" dirty="0" smtClean="0"/>
              <a:t>.</a:t>
            </a:r>
          </a:p>
          <a:p>
            <a:pPr lvl="1"/>
            <a:endParaRPr lang="en-US" sz="600" dirty="0"/>
          </a:p>
          <a:p>
            <a:pPr marL="324000" lvl="1" indent="-324000"/>
            <a:r>
              <a:rPr lang="en-US" sz="1800" dirty="0"/>
              <a:t>2030 framework for climate and energy policies</a:t>
            </a:r>
          </a:p>
          <a:p>
            <a:pPr lvl="1"/>
            <a:r>
              <a:rPr lang="en-US" sz="1800" dirty="0" smtClean="0"/>
              <a:t>Reducing </a:t>
            </a:r>
            <a:r>
              <a:rPr lang="en-US" sz="1800" dirty="0"/>
              <a:t>greenhouse gas emissions by at least 40%</a:t>
            </a:r>
          </a:p>
          <a:p>
            <a:pPr lvl="1"/>
            <a:r>
              <a:rPr lang="en-US" sz="1800" dirty="0"/>
              <a:t>Increasing the share of renewable energy to at least 27%</a:t>
            </a:r>
          </a:p>
          <a:p>
            <a:pPr lvl="1"/>
            <a:r>
              <a:rPr lang="en-US" sz="1800" dirty="0"/>
              <a:t>Increasing energy efficiency by at least 27%</a:t>
            </a:r>
          </a:p>
          <a:p>
            <a:pPr lvl="1"/>
            <a:r>
              <a:rPr lang="en-US" sz="1800" dirty="0"/>
              <a:t>Reform of the EU emissions trading </a:t>
            </a:r>
            <a:r>
              <a:rPr lang="en-US" sz="1800" dirty="0" smtClean="0"/>
              <a:t>system</a:t>
            </a:r>
          </a:p>
          <a:p>
            <a:pPr lvl="2"/>
            <a:r>
              <a:rPr lang="en-US" sz="1800" dirty="0" smtClean="0"/>
              <a:t>Industry: allocation</a:t>
            </a:r>
          </a:p>
          <a:p>
            <a:pPr lvl="2"/>
            <a:r>
              <a:rPr lang="en-US" sz="1800" dirty="0" smtClean="0"/>
              <a:t>Power generation: auctioning</a:t>
            </a:r>
            <a:endParaRPr lang="de-AT" sz="1800" dirty="0"/>
          </a:p>
        </p:txBody>
      </p:sp>
      <p:sp>
        <p:nvSpPr>
          <p:cNvPr id="5" name="Textfeld 4"/>
          <p:cNvSpPr txBox="1"/>
          <p:nvPr/>
        </p:nvSpPr>
        <p:spPr>
          <a:xfrm>
            <a:off x="251520" y="6423139"/>
            <a:ext cx="7901508" cy="246221"/>
          </a:xfrm>
          <a:prstGeom prst="rect">
            <a:avLst/>
          </a:prstGeom>
          <a:noFill/>
        </p:spPr>
        <p:txBody>
          <a:bodyPr wrap="square" rtlCol="0">
            <a:spAutoFit/>
          </a:bodyPr>
          <a:lstStyle/>
          <a:p>
            <a:r>
              <a:rPr lang="de-AT" sz="1000" dirty="0" smtClean="0"/>
              <a:t>Source: </a:t>
            </a:r>
            <a:r>
              <a:rPr lang="de-AT" sz="1000" dirty="0"/>
              <a:t>http://ec.europa.eu/clima/policies/</a:t>
            </a:r>
          </a:p>
        </p:txBody>
      </p:sp>
    </p:spTree>
    <p:extLst>
      <p:ext uri="{BB962C8B-B14F-4D97-AF65-F5344CB8AC3E}">
        <p14:creationId xmlns:p14="http://schemas.microsoft.com/office/powerpoint/2010/main" val="2226919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2E6046F0-BA93-4699-83A0-D6120B23834D}" type="slidenum">
              <a:rPr lang="de-DE" smtClean="0">
                <a:solidFill>
                  <a:prstClr val="black">
                    <a:tint val="75000"/>
                  </a:prstClr>
                </a:solidFill>
              </a:rPr>
              <a:pPr/>
              <a:t>3</a:t>
            </a:fld>
            <a:endParaRPr lang="de-DE">
              <a:solidFill>
                <a:prstClr val="black">
                  <a:tint val="75000"/>
                </a:prstClr>
              </a:solidFill>
            </a:endParaRPr>
          </a:p>
        </p:txBody>
      </p:sp>
      <p:sp>
        <p:nvSpPr>
          <p:cNvPr id="4" name="Textplatzhalter 3"/>
          <p:cNvSpPr>
            <a:spLocks noGrp="1"/>
          </p:cNvSpPr>
          <p:nvPr>
            <p:ph type="body" sz="quarter" idx="11"/>
          </p:nvPr>
        </p:nvSpPr>
        <p:spPr/>
        <p:txBody>
          <a:bodyPr/>
          <a:lstStyle/>
          <a:p>
            <a:endParaRPr lang="en-GB" dirty="0" smtClean="0"/>
          </a:p>
          <a:p>
            <a:r>
              <a:rPr lang="en-GB" dirty="0" smtClean="0"/>
              <a:t>National Renewable Action Plan </a:t>
            </a:r>
          </a:p>
          <a:p>
            <a:r>
              <a:rPr lang="en-GB" dirty="0" smtClean="0"/>
              <a:t>Increase </a:t>
            </a:r>
            <a:r>
              <a:rPr lang="en-GB" dirty="0"/>
              <a:t>overall use of RES to 27%</a:t>
            </a:r>
          </a:p>
          <a:p>
            <a:r>
              <a:rPr lang="en-GB" dirty="0"/>
              <a:t>Gross Electricity Consumption: 35 </a:t>
            </a:r>
            <a:r>
              <a:rPr lang="en-GB" dirty="0" err="1"/>
              <a:t>TWh</a:t>
            </a:r>
            <a:r>
              <a:rPr lang="en-GB" dirty="0"/>
              <a:t> </a:t>
            </a:r>
            <a:r>
              <a:rPr lang="en-GB" dirty="0">
                <a:sym typeface="Wingdings" panose="05000000000000000000" pitchFamily="2" charset="2"/>
              </a:rPr>
              <a:t> </a:t>
            </a:r>
          </a:p>
          <a:p>
            <a:pPr marL="288000" lvl="1" indent="0">
              <a:buNone/>
            </a:pPr>
            <a:r>
              <a:rPr lang="en-GB" sz="2000" dirty="0"/>
              <a:t>additional 3.7 </a:t>
            </a:r>
            <a:r>
              <a:rPr lang="en-GB" sz="2000" dirty="0" err="1"/>
              <a:t>TWh</a:t>
            </a:r>
            <a:r>
              <a:rPr lang="en-GB" sz="2000" dirty="0"/>
              <a:t> from RES (additional installation: 1.1 GW)</a:t>
            </a:r>
          </a:p>
          <a:p>
            <a:r>
              <a:rPr lang="en-GB" dirty="0"/>
              <a:t>Heating and cooling sector </a:t>
            </a:r>
            <a:r>
              <a:rPr lang="en-GB" dirty="0">
                <a:sym typeface="Wingdings" panose="05000000000000000000" pitchFamily="2" charset="2"/>
              </a:rPr>
              <a:t> </a:t>
            </a:r>
            <a:r>
              <a:rPr lang="en-GB" dirty="0"/>
              <a:t>additional 1.7 </a:t>
            </a:r>
            <a:r>
              <a:rPr lang="en-GB" dirty="0" err="1"/>
              <a:t>TWh</a:t>
            </a:r>
            <a:r>
              <a:rPr lang="en-GB" dirty="0"/>
              <a:t> from RES</a:t>
            </a:r>
          </a:p>
          <a:p>
            <a:r>
              <a:rPr lang="en-GB" dirty="0"/>
              <a:t>Increase use of RES in transport sector to 2.9 </a:t>
            </a:r>
            <a:r>
              <a:rPr lang="en-GB" dirty="0" err="1" smtClean="0"/>
              <a:t>TWh</a:t>
            </a:r>
            <a:endParaRPr lang="en-GB" dirty="0" smtClean="0"/>
          </a:p>
          <a:p>
            <a:endParaRPr lang="en-GB" dirty="0"/>
          </a:p>
          <a:p>
            <a:endParaRPr lang="de-AT" dirty="0"/>
          </a:p>
        </p:txBody>
      </p:sp>
      <p:sp>
        <p:nvSpPr>
          <p:cNvPr id="5" name="Titel 1"/>
          <p:cNvSpPr>
            <a:spLocks noGrp="1"/>
          </p:cNvSpPr>
          <p:nvPr>
            <p:ph type="title"/>
          </p:nvPr>
        </p:nvSpPr>
        <p:spPr/>
        <p:txBody>
          <a:bodyPr/>
          <a:lstStyle/>
          <a:p>
            <a:r>
              <a:rPr lang="en-GB" dirty="0" smtClean="0"/>
              <a:t>Serbia's RES Strategy for 2020</a:t>
            </a:r>
            <a:endParaRPr lang="en-GB" dirty="0"/>
          </a:p>
        </p:txBody>
      </p:sp>
    </p:spTree>
    <p:extLst>
      <p:ext uri="{BB962C8B-B14F-4D97-AF65-F5344CB8AC3E}">
        <p14:creationId xmlns:p14="http://schemas.microsoft.com/office/powerpoint/2010/main" val="1202163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2E6046F0-BA93-4699-83A0-D6120B23834D}" type="slidenum">
              <a:rPr lang="de-DE" smtClean="0">
                <a:solidFill>
                  <a:prstClr val="black">
                    <a:tint val="75000"/>
                  </a:prstClr>
                </a:solidFill>
              </a:rPr>
              <a:pPr/>
              <a:t>4</a:t>
            </a:fld>
            <a:endParaRPr lang="de-DE">
              <a:solidFill>
                <a:prstClr val="black">
                  <a:tint val="75000"/>
                </a:prstClr>
              </a:solidFill>
            </a:endParaRPr>
          </a:p>
        </p:txBody>
      </p:sp>
      <p:sp>
        <p:nvSpPr>
          <p:cNvPr id="4" name="Textplatzhalter 3"/>
          <p:cNvSpPr>
            <a:spLocks noGrp="1"/>
          </p:cNvSpPr>
          <p:nvPr>
            <p:ph type="body" sz="quarter" idx="11"/>
          </p:nvPr>
        </p:nvSpPr>
        <p:spPr>
          <a:xfrm>
            <a:off x="457200" y="1628800"/>
            <a:ext cx="8229599" cy="2016224"/>
          </a:xfrm>
        </p:spPr>
        <p:txBody>
          <a:bodyPr>
            <a:normAutofit/>
          </a:bodyPr>
          <a:lstStyle/>
          <a:p>
            <a:endParaRPr lang="en-GB" dirty="0" smtClean="0"/>
          </a:p>
          <a:p>
            <a:endParaRPr lang="en-GB" dirty="0"/>
          </a:p>
        </p:txBody>
      </p:sp>
      <p:pic>
        <p:nvPicPr>
          <p:cNvPr id="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9093" t="13783" r="11039" b="11170"/>
          <a:stretch/>
        </p:blipFill>
        <p:spPr bwMode="auto">
          <a:xfrm>
            <a:off x="524086" y="2280284"/>
            <a:ext cx="8095827" cy="38584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feld 6"/>
          <p:cNvSpPr txBox="1"/>
          <p:nvPr/>
        </p:nvSpPr>
        <p:spPr>
          <a:xfrm>
            <a:off x="395536" y="6423139"/>
            <a:ext cx="7901508" cy="246221"/>
          </a:xfrm>
          <a:prstGeom prst="rect">
            <a:avLst/>
          </a:prstGeom>
          <a:noFill/>
        </p:spPr>
        <p:txBody>
          <a:bodyPr wrap="square" rtlCol="0">
            <a:spAutoFit/>
          </a:bodyPr>
          <a:lstStyle/>
          <a:p>
            <a:r>
              <a:rPr lang="de-AT" sz="1000" dirty="0" smtClean="0"/>
              <a:t>Source: National </a:t>
            </a:r>
            <a:r>
              <a:rPr lang="de-AT" sz="1000" dirty="0" err="1" smtClean="0"/>
              <a:t>renewable</a:t>
            </a:r>
            <a:r>
              <a:rPr lang="de-AT" sz="1000" dirty="0" smtClean="0"/>
              <a:t> </a:t>
            </a:r>
            <a:r>
              <a:rPr lang="de-AT" sz="1000" dirty="0" err="1" smtClean="0"/>
              <a:t>energy</a:t>
            </a:r>
            <a:r>
              <a:rPr lang="de-AT" sz="1000" dirty="0" smtClean="0"/>
              <a:t> </a:t>
            </a:r>
            <a:r>
              <a:rPr lang="de-AT" sz="1000" dirty="0" err="1" smtClean="0"/>
              <a:t>action</a:t>
            </a:r>
            <a:r>
              <a:rPr lang="de-AT" sz="1000" dirty="0" smtClean="0"/>
              <a:t> plan </a:t>
            </a:r>
            <a:r>
              <a:rPr lang="de-AT" sz="1000" dirty="0" err="1" smtClean="0"/>
              <a:t>of</a:t>
            </a:r>
            <a:r>
              <a:rPr lang="de-AT" sz="1000" dirty="0" smtClean="0"/>
              <a:t> </a:t>
            </a:r>
            <a:r>
              <a:rPr lang="de-AT" sz="1000" dirty="0" err="1" smtClean="0"/>
              <a:t>the</a:t>
            </a:r>
            <a:r>
              <a:rPr lang="de-AT" sz="1000" dirty="0" smtClean="0"/>
              <a:t> </a:t>
            </a:r>
            <a:r>
              <a:rPr lang="de-AT" sz="1000" dirty="0" err="1" smtClean="0"/>
              <a:t>Republic</a:t>
            </a:r>
            <a:r>
              <a:rPr lang="de-AT" sz="1000" dirty="0" smtClean="0"/>
              <a:t> </a:t>
            </a:r>
            <a:r>
              <a:rPr lang="de-AT" sz="1000" dirty="0" err="1" smtClean="0"/>
              <a:t>of</a:t>
            </a:r>
            <a:r>
              <a:rPr lang="de-AT" sz="1000" dirty="0" smtClean="0"/>
              <a:t> </a:t>
            </a:r>
            <a:r>
              <a:rPr lang="de-AT" sz="1000" dirty="0" err="1" smtClean="0"/>
              <a:t>Serbia</a:t>
            </a:r>
            <a:r>
              <a:rPr lang="de-AT" sz="1000" dirty="0" smtClean="0"/>
              <a:t>; </a:t>
            </a:r>
            <a:r>
              <a:rPr lang="de-AT" sz="1000" dirty="0"/>
              <a:t>https://www.energy-community.org/</a:t>
            </a:r>
          </a:p>
        </p:txBody>
      </p:sp>
      <p:sp>
        <p:nvSpPr>
          <p:cNvPr id="8" name="Titel 7"/>
          <p:cNvSpPr>
            <a:spLocks noGrp="1"/>
          </p:cNvSpPr>
          <p:nvPr>
            <p:ph type="title"/>
          </p:nvPr>
        </p:nvSpPr>
        <p:spPr/>
        <p:txBody>
          <a:bodyPr/>
          <a:lstStyle/>
          <a:p>
            <a:r>
              <a:rPr lang="de-AT" dirty="0" err="1" smtClean="0"/>
              <a:t>Renewable</a:t>
            </a:r>
            <a:r>
              <a:rPr lang="de-AT" dirty="0" smtClean="0"/>
              <a:t> </a:t>
            </a:r>
            <a:r>
              <a:rPr lang="de-AT" dirty="0" err="1" smtClean="0"/>
              <a:t>Energy</a:t>
            </a:r>
            <a:r>
              <a:rPr lang="de-AT" dirty="0" smtClean="0"/>
              <a:t> </a:t>
            </a:r>
            <a:r>
              <a:rPr lang="de-AT" dirty="0" err="1" smtClean="0"/>
              <a:t>Sources</a:t>
            </a:r>
            <a:r>
              <a:rPr lang="de-AT" dirty="0" smtClean="0"/>
              <a:t> in </a:t>
            </a:r>
            <a:r>
              <a:rPr lang="de-AT" dirty="0" err="1" smtClean="0"/>
              <a:t>Serbia</a:t>
            </a:r>
            <a:endParaRPr lang="de-AT" dirty="0"/>
          </a:p>
        </p:txBody>
      </p:sp>
    </p:spTree>
    <p:extLst>
      <p:ext uri="{BB962C8B-B14F-4D97-AF65-F5344CB8AC3E}">
        <p14:creationId xmlns:p14="http://schemas.microsoft.com/office/powerpoint/2010/main" val="23502531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64704"/>
            <a:ext cx="8229600" cy="648072"/>
          </a:xfrm>
        </p:spPr>
        <p:txBody>
          <a:bodyPr/>
          <a:lstStyle/>
          <a:p>
            <a:r>
              <a:rPr lang="en-GB" dirty="0" smtClean="0"/>
              <a:t>Status Quo in Serbia</a:t>
            </a:r>
            <a:endParaRPr lang="en-GB" dirty="0"/>
          </a:p>
        </p:txBody>
      </p:sp>
      <p:sp>
        <p:nvSpPr>
          <p:cNvPr id="3" name="Foliennummernplatzhalter 2"/>
          <p:cNvSpPr>
            <a:spLocks noGrp="1"/>
          </p:cNvSpPr>
          <p:nvPr>
            <p:ph type="sldNum" sz="quarter" idx="10"/>
          </p:nvPr>
        </p:nvSpPr>
        <p:spPr/>
        <p:txBody>
          <a:bodyPr/>
          <a:lstStyle/>
          <a:p>
            <a:fld id="{2E6046F0-BA93-4699-83A0-D6120B23834D}" type="slidenum">
              <a:rPr lang="de-DE" smtClean="0">
                <a:solidFill>
                  <a:prstClr val="black">
                    <a:tint val="75000"/>
                  </a:prstClr>
                </a:solidFill>
              </a:rPr>
              <a:pPr/>
              <a:t>5</a:t>
            </a:fld>
            <a:endParaRPr lang="de-DE">
              <a:solidFill>
                <a:prstClr val="black">
                  <a:tint val="75000"/>
                </a:prstClr>
              </a:solidFill>
            </a:endParaRPr>
          </a:p>
        </p:txBody>
      </p:sp>
      <p:sp>
        <p:nvSpPr>
          <p:cNvPr id="4" name="Textplatzhalter 3"/>
          <p:cNvSpPr>
            <a:spLocks noGrp="1"/>
          </p:cNvSpPr>
          <p:nvPr>
            <p:ph type="body" sz="quarter" idx="11"/>
          </p:nvPr>
        </p:nvSpPr>
        <p:spPr>
          <a:xfrm>
            <a:off x="457200" y="1412776"/>
            <a:ext cx="8229599" cy="4961024"/>
          </a:xfrm>
        </p:spPr>
        <p:txBody>
          <a:bodyPr>
            <a:normAutofit/>
          </a:bodyPr>
          <a:lstStyle/>
          <a:p>
            <a:r>
              <a:rPr lang="en-GB" sz="1600" dirty="0" smtClean="0"/>
              <a:t>Energy from renewable energy sources (RES) &lt;20%</a:t>
            </a:r>
          </a:p>
          <a:p>
            <a:r>
              <a:rPr lang="en-GB" sz="1600" dirty="0" smtClean="0"/>
              <a:t>Biomass is mainly used as firewood in households</a:t>
            </a:r>
          </a:p>
          <a:p>
            <a:r>
              <a:rPr lang="en-GB" sz="1600" dirty="0" smtClean="0"/>
              <a:t>~4 GW capacity in large combustion plants older than 30 years using lignite without effective flue gas treatment</a:t>
            </a:r>
            <a:endParaRPr lang="en-GB" sz="1600" dirty="0"/>
          </a:p>
        </p:txBody>
      </p:sp>
      <p:sp>
        <p:nvSpPr>
          <p:cNvPr id="9" name="Textfeld 8"/>
          <p:cNvSpPr txBox="1"/>
          <p:nvPr/>
        </p:nvSpPr>
        <p:spPr>
          <a:xfrm>
            <a:off x="251520" y="6269250"/>
            <a:ext cx="7901508" cy="400110"/>
          </a:xfrm>
          <a:prstGeom prst="rect">
            <a:avLst/>
          </a:prstGeom>
          <a:noFill/>
        </p:spPr>
        <p:txBody>
          <a:bodyPr wrap="square" rtlCol="0">
            <a:spAutoFit/>
          </a:bodyPr>
          <a:lstStyle/>
          <a:p>
            <a:r>
              <a:rPr lang="de-AT" sz="1000" dirty="0" smtClean="0"/>
              <a:t>Source: National </a:t>
            </a:r>
            <a:r>
              <a:rPr lang="de-AT" sz="1000" dirty="0" err="1" smtClean="0"/>
              <a:t>renewable</a:t>
            </a:r>
            <a:r>
              <a:rPr lang="de-AT" sz="1000" dirty="0" smtClean="0"/>
              <a:t> </a:t>
            </a:r>
            <a:r>
              <a:rPr lang="de-AT" sz="1000" dirty="0" err="1" smtClean="0"/>
              <a:t>energy</a:t>
            </a:r>
            <a:r>
              <a:rPr lang="de-AT" sz="1000" dirty="0" smtClean="0"/>
              <a:t> </a:t>
            </a:r>
            <a:r>
              <a:rPr lang="de-AT" sz="1000" dirty="0" err="1" smtClean="0"/>
              <a:t>action</a:t>
            </a:r>
            <a:r>
              <a:rPr lang="de-AT" sz="1000" dirty="0" smtClean="0"/>
              <a:t> plan </a:t>
            </a:r>
            <a:r>
              <a:rPr lang="de-AT" sz="1000" dirty="0" err="1" smtClean="0"/>
              <a:t>of</a:t>
            </a:r>
            <a:r>
              <a:rPr lang="de-AT" sz="1000" dirty="0" smtClean="0"/>
              <a:t> </a:t>
            </a:r>
            <a:r>
              <a:rPr lang="de-AT" sz="1000" dirty="0" err="1" smtClean="0"/>
              <a:t>the</a:t>
            </a:r>
            <a:r>
              <a:rPr lang="de-AT" sz="1000" dirty="0" smtClean="0"/>
              <a:t> </a:t>
            </a:r>
            <a:r>
              <a:rPr lang="de-AT" sz="1000" dirty="0" err="1" smtClean="0"/>
              <a:t>Republic</a:t>
            </a:r>
            <a:r>
              <a:rPr lang="de-AT" sz="1000" dirty="0" smtClean="0"/>
              <a:t> </a:t>
            </a:r>
            <a:r>
              <a:rPr lang="de-AT" sz="1000" dirty="0" err="1" smtClean="0"/>
              <a:t>of</a:t>
            </a:r>
            <a:r>
              <a:rPr lang="de-AT" sz="1000" dirty="0" smtClean="0"/>
              <a:t> </a:t>
            </a:r>
            <a:r>
              <a:rPr lang="de-AT" sz="1000" dirty="0" err="1" smtClean="0"/>
              <a:t>Serbia</a:t>
            </a:r>
            <a:r>
              <a:rPr lang="de-AT" sz="1000" dirty="0" smtClean="0"/>
              <a:t>, </a:t>
            </a:r>
            <a:r>
              <a:rPr lang="de-AT" sz="1000" dirty="0" err="1" smtClean="0"/>
              <a:t>Biomass</a:t>
            </a:r>
            <a:r>
              <a:rPr lang="de-AT" sz="1000" dirty="0" smtClean="0"/>
              <a:t> </a:t>
            </a:r>
            <a:r>
              <a:rPr lang="de-AT" sz="1000" dirty="0" err="1" smtClean="0"/>
              <a:t>consumption</a:t>
            </a:r>
            <a:r>
              <a:rPr lang="de-AT" sz="1000" dirty="0" smtClean="0"/>
              <a:t> </a:t>
            </a:r>
            <a:r>
              <a:rPr lang="de-AT" sz="1000" dirty="0" err="1" smtClean="0"/>
              <a:t>survey</a:t>
            </a:r>
            <a:r>
              <a:rPr lang="de-AT" sz="1000" dirty="0" smtClean="0"/>
              <a:t> </a:t>
            </a:r>
            <a:r>
              <a:rPr lang="de-AT" sz="1000" dirty="0" err="1" smtClean="0"/>
              <a:t>for</a:t>
            </a:r>
            <a:r>
              <a:rPr lang="de-AT" sz="1000" dirty="0" smtClean="0"/>
              <a:t> </a:t>
            </a:r>
            <a:r>
              <a:rPr lang="de-AT" sz="1000" dirty="0" err="1" smtClean="0"/>
              <a:t>energy</a:t>
            </a:r>
            <a:r>
              <a:rPr lang="de-AT" sz="1000" dirty="0" smtClean="0"/>
              <a:t> </a:t>
            </a:r>
            <a:r>
              <a:rPr lang="de-AT" sz="1000" dirty="0" err="1" smtClean="0"/>
              <a:t>purpooses</a:t>
            </a:r>
            <a:r>
              <a:rPr lang="de-AT" sz="1000" dirty="0" smtClean="0"/>
              <a:t> in </a:t>
            </a:r>
            <a:r>
              <a:rPr lang="de-AT" sz="1000" dirty="0" err="1" smtClean="0"/>
              <a:t>the</a:t>
            </a:r>
            <a:r>
              <a:rPr lang="de-AT" sz="1000" dirty="0" smtClean="0"/>
              <a:t> </a:t>
            </a:r>
            <a:r>
              <a:rPr lang="de-AT" sz="1000" dirty="0" err="1" smtClean="0"/>
              <a:t>energy</a:t>
            </a:r>
            <a:r>
              <a:rPr lang="de-AT" sz="1000" dirty="0" smtClean="0"/>
              <a:t> </a:t>
            </a:r>
            <a:r>
              <a:rPr lang="de-AT" sz="1000" dirty="0" err="1" smtClean="0"/>
              <a:t>community</a:t>
            </a:r>
            <a:r>
              <a:rPr lang="de-AT" sz="1000" dirty="0" smtClean="0"/>
              <a:t>, </a:t>
            </a:r>
            <a:r>
              <a:rPr lang="de-AT" sz="1000" dirty="0"/>
              <a:t>www.energy-community.org</a:t>
            </a:r>
          </a:p>
        </p:txBody>
      </p:sp>
      <p:pic>
        <p:nvPicPr>
          <p:cNvPr id="8" name="Grafi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2636912"/>
            <a:ext cx="7151301" cy="3663666"/>
          </a:xfrm>
          <a:prstGeom prst="rect">
            <a:avLst/>
          </a:prstGeom>
        </p:spPr>
      </p:pic>
    </p:spTree>
    <p:extLst>
      <p:ext uri="{BB962C8B-B14F-4D97-AF65-F5344CB8AC3E}">
        <p14:creationId xmlns:p14="http://schemas.microsoft.com/office/powerpoint/2010/main" val="15067059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64704"/>
            <a:ext cx="8229600" cy="1143000"/>
          </a:xfrm>
        </p:spPr>
        <p:txBody>
          <a:bodyPr/>
          <a:lstStyle/>
          <a:p>
            <a:r>
              <a:rPr lang="en-GB" dirty="0" smtClean="0"/>
              <a:t>Options to enhance RES in Power Generation</a:t>
            </a:r>
            <a:endParaRPr lang="en-GB" dirty="0"/>
          </a:p>
        </p:txBody>
      </p:sp>
      <p:sp>
        <p:nvSpPr>
          <p:cNvPr id="3" name="Foliennummernplatzhalter 2"/>
          <p:cNvSpPr>
            <a:spLocks noGrp="1"/>
          </p:cNvSpPr>
          <p:nvPr>
            <p:ph type="sldNum" sz="quarter" idx="10"/>
          </p:nvPr>
        </p:nvSpPr>
        <p:spPr/>
        <p:txBody>
          <a:bodyPr/>
          <a:lstStyle/>
          <a:p>
            <a:fld id="{2E6046F0-BA93-4699-83A0-D6120B23834D}" type="slidenum">
              <a:rPr lang="de-DE" smtClean="0">
                <a:solidFill>
                  <a:prstClr val="black">
                    <a:tint val="75000"/>
                  </a:prstClr>
                </a:solidFill>
              </a:rPr>
              <a:pPr/>
              <a:t>6</a:t>
            </a:fld>
            <a:endParaRPr lang="de-DE">
              <a:solidFill>
                <a:prstClr val="black">
                  <a:tint val="75000"/>
                </a:prstClr>
              </a:solidFill>
            </a:endParaRPr>
          </a:p>
        </p:txBody>
      </p:sp>
      <p:sp>
        <p:nvSpPr>
          <p:cNvPr id="4" name="Textplatzhalter 3"/>
          <p:cNvSpPr>
            <a:spLocks noGrp="1"/>
          </p:cNvSpPr>
          <p:nvPr>
            <p:ph type="body" sz="quarter" idx="11"/>
          </p:nvPr>
        </p:nvSpPr>
        <p:spPr>
          <a:xfrm>
            <a:off x="457200" y="1916832"/>
            <a:ext cx="8229599" cy="4506306"/>
          </a:xfrm>
        </p:spPr>
        <p:txBody>
          <a:bodyPr>
            <a:normAutofit fontScale="92500" lnSpcReduction="10000"/>
          </a:bodyPr>
          <a:lstStyle/>
          <a:p>
            <a:r>
              <a:rPr lang="en-GB" sz="2400" dirty="0" smtClean="0"/>
              <a:t>Investment costs for flue gas treatment for existing lignite-fired power plants estimated to 700 mil.€ </a:t>
            </a:r>
            <a:r>
              <a:rPr lang="en-GB" sz="2400" dirty="0" smtClean="0">
                <a:sym typeface="Wingdings" panose="05000000000000000000" pitchFamily="2" charset="2"/>
              </a:rPr>
              <a:t></a:t>
            </a:r>
          </a:p>
          <a:p>
            <a:endParaRPr lang="en-GB" sz="600" dirty="0" smtClean="0"/>
          </a:p>
          <a:p>
            <a:r>
              <a:rPr lang="en-GB" sz="2400" dirty="0" smtClean="0"/>
              <a:t>Replacement of old lignite-fired power plants that have low energy efficiency by power generated from renewable energy</a:t>
            </a:r>
          </a:p>
          <a:p>
            <a:endParaRPr lang="en-GB" sz="500" dirty="0" smtClean="0"/>
          </a:p>
          <a:p>
            <a:r>
              <a:rPr lang="en-GB" sz="2400" dirty="0" smtClean="0"/>
              <a:t>Use funding for</a:t>
            </a:r>
          </a:p>
          <a:p>
            <a:pPr lvl="1"/>
            <a:r>
              <a:rPr lang="en-GB" sz="2200" dirty="0" smtClean="0"/>
              <a:t>Wind energy</a:t>
            </a:r>
          </a:p>
          <a:p>
            <a:pPr lvl="1"/>
            <a:r>
              <a:rPr lang="en-GB" sz="2200" dirty="0" smtClean="0"/>
              <a:t>Solar energy for heating and photovoltaic</a:t>
            </a:r>
          </a:p>
          <a:p>
            <a:pPr lvl="1"/>
            <a:r>
              <a:rPr lang="en-GB" sz="2200" dirty="0" smtClean="0"/>
              <a:t>District heating and cooling</a:t>
            </a:r>
          </a:p>
          <a:p>
            <a:pPr lvl="1"/>
            <a:r>
              <a:rPr lang="en-GB" sz="2200" dirty="0" smtClean="0"/>
              <a:t>Combined heat and power plants</a:t>
            </a:r>
          </a:p>
          <a:p>
            <a:pPr lvl="1"/>
            <a:r>
              <a:rPr lang="en-GB" sz="2200" dirty="0"/>
              <a:t>Hydro power </a:t>
            </a:r>
            <a:r>
              <a:rPr lang="en-GB" sz="2200" dirty="0" smtClean="0"/>
              <a:t>plants</a:t>
            </a:r>
            <a:endParaRPr lang="en-GB" sz="1900" dirty="0"/>
          </a:p>
        </p:txBody>
      </p:sp>
      <p:sp>
        <p:nvSpPr>
          <p:cNvPr id="6" name="Textfeld 5"/>
          <p:cNvSpPr txBox="1"/>
          <p:nvPr/>
        </p:nvSpPr>
        <p:spPr>
          <a:xfrm>
            <a:off x="342900" y="6423139"/>
            <a:ext cx="6643165" cy="246221"/>
          </a:xfrm>
          <a:prstGeom prst="rect">
            <a:avLst/>
          </a:prstGeom>
          <a:noFill/>
        </p:spPr>
        <p:txBody>
          <a:bodyPr wrap="none" rtlCol="0">
            <a:spAutoFit/>
          </a:bodyPr>
          <a:lstStyle/>
          <a:p>
            <a:r>
              <a:rPr lang="de-AT" sz="1000" dirty="0" smtClean="0"/>
              <a:t>Source: </a:t>
            </a:r>
            <a:r>
              <a:rPr lang="en-US" sz="1000" dirty="0"/>
              <a:t>Study on the Need for </a:t>
            </a:r>
            <a:r>
              <a:rPr lang="en-US" sz="1000" dirty="0" smtClean="0"/>
              <a:t>Modernization of </a:t>
            </a:r>
            <a:r>
              <a:rPr lang="en-US" sz="1000" dirty="0"/>
              <a:t>Large Combustion Plants in </a:t>
            </a:r>
            <a:r>
              <a:rPr lang="en-US" sz="1000" dirty="0" smtClean="0"/>
              <a:t>the Energy </a:t>
            </a:r>
            <a:r>
              <a:rPr lang="en-US" sz="1000" dirty="0"/>
              <a:t>Community</a:t>
            </a:r>
            <a:endParaRPr lang="de-AT" sz="1000" dirty="0"/>
          </a:p>
        </p:txBody>
      </p:sp>
    </p:spTree>
    <p:extLst>
      <p:ext uri="{BB962C8B-B14F-4D97-AF65-F5344CB8AC3E}">
        <p14:creationId xmlns:p14="http://schemas.microsoft.com/office/powerpoint/2010/main" val="3220141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764704"/>
            <a:ext cx="8640960" cy="792088"/>
          </a:xfrm>
        </p:spPr>
        <p:txBody>
          <a:bodyPr/>
          <a:lstStyle/>
          <a:p>
            <a:r>
              <a:rPr lang="en-GB" dirty="0" smtClean="0"/>
              <a:t>Considerations for </a:t>
            </a:r>
            <a:r>
              <a:rPr lang="en-GB" dirty="0"/>
              <a:t>U</a:t>
            </a:r>
            <a:r>
              <a:rPr lang="en-GB" dirty="0" smtClean="0"/>
              <a:t>se of RES</a:t>
            </a:r>
            <a:endParaRPr lang="en-GB" dirty="0"/>
          </a:p>
        </p:txBody>
      </p:sp>
      <p:sp>
        <p:nvSpPr>
          <p:cNvPr id="3" name="Foliennummernplatzhalter 2"/>
          <p:cNvSpPr>
            <a:spLocks noGrp="1"/>
          </p:cNvSpPr>
          <p:nvPr>
            <p:ph type="sldNum" sz="quarter" idx="10"/>
          </p:nvPr>
        </p:nvSpPr>
        <p:spPr/>
        <p:txBody>
          <a:bodyPr/>
          <a:lstStyle/>
          <a:p>
            <a:fld id="{2E6046F0-BA93-4699-83A0-D6120B23834D}" type="slidenum">
              <a:rPr lang="de-DE" smtClean="0">
                <a:solidFill>
                  <a:prstClr val="black">
                    <a:tint val="75000"/>
                  </a:prstClr>
                </a:solidFill>
              </a:rPr>
              <a:pPr/>
              <a:t>7</a:t>
            </a:fld>
            <a:endParaRPr lang="de-DE">
              <a:solidFill>
                <a:prstClr val="black">
                  <a:tint val="75000"/>
                </a:prstClr>
              </a:solidFill>
            </a:endParaRPr>
          </a:p>
        </p:txBody>
      </p:sp>
      <p:sp>
        <p:nvSpPr>
          <p:cNvPr id="4" name="Textplatzhalter 3"/>
          <p:cNvSpPr>
            <a:spLocks noGrp="1"/>
          </p:cNvSpPr>
          <p:nvPr>
            <p:ph type="body" sz="quarter" idx="11"/>
          </p:nvPr>
        </p:nvSpPr>
        <p:spPr>
          <a:xfrm>
            <a:off x="457200" y="1556792"/>
            <a:ext cx="8229599" cy="5040560"/>
          </a:xfrm>
        </p:spPr>
        <p:txBody>
          <a:bodyPr>
            <a:normAutofit fontScale="92500" lnSpcReduction="20000"/>
          </a:bodyPr>
          <a:lstStyle/>
          <a:p>
            <a:r>
              <a:rPr lang="en-GB" sz="1800" u="sng" dirty="0" smtClean="0"/>
              <a:t>Local and </a:t>
            </a:r>
            <a:r>
              <a:rPr lang="en-GB" sz="1800" dirty="0" smtClean="0"/>
              <a:t>regional needs and potentials</a:t>
            </a:r>
          </a:p>
          <a:p>
            <a:pPr lvl="1"/>
            <a:r>
              <a:rPr lang="en-GB" sz="1800" dirty="0" smtClean="0"/>
              <a:t>Local economic structure (agriculture, industry, tourism, urban areas,…)</a:t>
            </a:r>
          </a:p>
          <a:p>
            <a:pPr lvl="1"/>
            <a:r>
              <a:rPr lang="en-GB" sz="1800" dirty="0" smtClean="0"/>
              <a:t>Local resources (sun, wind, forests, biomass from agriculture, rivers, mountains, soil,…)</a:t>
            </a:r>
          </a:p>
          <a:p>
            <a:pPr lvl="1"/>
            <a:r>
              <a:rPr lang="en-GB" sz="1800" dirty="0" smtClean="0"/>
              <a:t>Creation of new jobs</a:t>
            </a:r>
          </a:p>
          <a:p>
            <a:pPr marL="0" indent="0">
              <a:buNone/>
            </a:pPr>
            <a:endParaRPr lang="en-GB" sz="600" dirty="0" smtClean="0"/>
          </a:p>
          <a:p>
            <a:pPr marL="324000" lvl="1" indent="-324000"/>
            <a:r>
              <a:rPr lang="en-GB" sz="1800" dirty="0" smtClean="0"/>
              <a:t>Feasibility and future </a:t>
            </a:r>
            <a:r>
              <a:rPr lang="en-GB" sz="1800" u="sng" dirty="0"/>
              <a:t>cost </a:t>
            </a:r>
            <a:r>
              <a:rPr lang="en-GB" sz="1800" u="sng" dirty="0" smtClean="0"/>
              <a:t>effectiveness</a:t>
            </a:r>
          </a:p>
          <a:p>
            <a:pPr marL="612000" lvl="2" indent="-324000"/>
            <a:r>
              <a:rPr lang="en-GB" sz="1800" dirty="0" smtClean="0"/>
              <a:t>Cost &amp; advantages for energy from RES</a:t>
            </a:r>
          </a:p>
          <a:p>
            <a:pPr marL="612000" lvl="2" indent="-324000"/>
            <a:r>
              <a:rPr lang="en-GB" sz="1800" dirty="0" smtClean="0"/>
              <a:t>Funding to bring RES into market</a:t>
            </a:r>
          </a:p>
          <a:p>
            <a:pPr marL="612000" lvl="2" indent="-324000"/>
            <a:r>
              <a:rPr lang="en-GB" sz="1800" dirty="0" smtClean="0"/>
              <a:t>Goal: marketable energy from RES </a:t>
            </a:r>
            <a:r>
              <a:rPr lang="en-GB" sz="1800" dirty="0" smtClean="0">
                <a:sym typeface="Wingdings" panose="05000000000000000000" pitchFamily="2" charset="2"/>
              </a:rPr>
              <a:t> viable business models</a:t>
            </a:r>
          </a:p>
          <a:p>
            <a:pPr marL="612000" lvl="2" indent="-324000"/>
            <a:endParaRPr lang="en-GB" sz="900" dirty="0" smtClean="0"/>
          </a:p>
          <a:p>
            <a:pPr lvl="0">
              <a:buClr>
                <a:srgbClr val="008080"/>
              </a:buClr>
            </a:pPr>
            <a:r>
              <a:rPr lang="en-GB" sz="1800" dirty="0" smtClean="0">
                <a:solidFill>
                  <a:prstClr val="black"/>
                </a:solidFill>
              </a:rPr>
              <a:t>investment </a:t>
            </a:r>
            <a:r>
              <a:rPr lang="en-GB" sz="1800" dirty="0">
                <a:solidFill>
                  <a:prstClr val="black"/>
                </a:solidFill>
              </a:rPr>
              <a:t>climate &amp; </a:t>
            </a:r>
            <a:r>
              <a:rPr lang="en-GB" sz="1800" u="sng" dirty="0">
                <a:solidFill>
                  <a:prstClr val="black"/>
                </a:solidFill>
              </a:rPr>
              <a:t>legal </a:t>
            </a:r>
            <a:r>
              <a:rPr lang="en-GB" sz="1800" u="sng" dirty="0" smtClean="0">
                <a:solidFill>
                  <a:prstClr val="black"/>
                </a:solidFill>
              </a:rPr>
              <a:t>certainty</a:t>
            </a:r>
            <a:endParaRPr lang="en-GB" sz="1800" dirty="0">
              <a:solidFill>
                <a:prstClr val="black"/>
              </a:solidFill>
            </a:endParaRPr>
          </a:p>
          <a:p>
            <a:pPr marL="324000" lvl="1" indent="-324000"/>
            <a:endParaRPr lang="en-GB" sz="800" dirty="0" smtClean="0"/>
          </a:p>
          <a:p>
            <a:pPr marL="324000" lvl="1" indent="-324000"/>
            <a:r>
              <a:rPr lang="en-GB" sz="1800" dirty="0" smtClean="0"/>
              <a:t>Higher demands on </a:t>
            </a:r>
            <a:r>
              <a:rPr lang="en-GB" sz="1800" dirty="0"/>
              <a:t>the </a:t>
            </a:r>
            <a:r>
              <a:rPr lang="en-GB" sz="1800" u="sng" dirty="0"/>
              <a:t>electricity </a:t>
            </a:r>
            <a:r>
              <a:rPr lang="en-GB" sz="1800" u="sng" dirty="0" smtClean="0"/>
              <a:t>grid (technical, management)</a:t>
            </a:r>
          </a:p>
          <a:p>
            <a:pPr marL="612000" lvl="2" indent="-324000"/>
            <a:r>
              <a:rPr lang="en-GB" sz="1800" dirty="0" smtClean="0"/>
              <a:t>More energy from RES</a:t>
            </a:r>
          </a:p>
          <a:p>
            <a:pPr marL="612000" lvl="2" indent="-324000"/>
            <a:r>
              <a:rPr lang="en-GB" sz="1800" dirty="0" smtClean="0"/>
              <a:t>Decentralized power generation (solar, wind, SHPP, buildings…)</a:t>
            </a:r>
          </a:p>
          <a:p>
            <a:pPr marL="612000" lvl="2" indent="-324000"/>
            <a:r>
              <a:rPr lang="en-GB" sz="1800" dirty="0" smtClean="0"/>
              <a:t>Volatility in production (wind, solar)</a:t>
            </a:r>
            <a:endParaRPr lang="en-GB" sz="1800" dirty="0"/>
          </a:p>
          <a:p>
            <a:pPr lvl="1"/>
            <a:endParaRPr lang="en-GB" dirty="0"/>
          </a:p>
        </p:txBody>
      </p:sp>
      <p:sp>
        <p:nvSpPr>
          <p:cNvPr id="12" name="Rechteck 11"/>
          <p:cNvSpPr/>
          <p:nvPr/>
        </p:nvSpPr>
        <p:spPr>
          <a:xfrm>
            <a:off x="7308304" y="4941168"/>
            <a:ext cx="432048" cy="216024"/>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8956265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764704"/>
            <a:ext cx="8229600" cy="1143000"/>
          </a:xfrm>
        </p:spPr>
        <p:txBody>
          <a:bodyPr>
            <a:noAutofit/>
          </a:bodyPr>
          <a:lstStyle/>
          <a:p>
            <a:r>
              <a:rPr lang="en-GB" sz="2800" dirty="0" smtClean="0"/>
              <a:t>Austria - Output of Green Electricity</a:t>
            </a:r>
            <a:endParaRPr lang="en-GB" sz="2800" dirty="0"/>
          </a:p>
        </p:txBody>
      </p:sp>
      <p:sp>
        <p:nvSpPr>
          <p:cNvPr id="3" name="Foliennummernplatzhalter 2"/>
          <p:cNvSpPr>
            <a:spLocks noGrp="1"/>
          </p:cNvSpPr>
          <p:nvPr>
            <p:ph type="sldNum" sz="quarter" idx="10"/>
          </p:nvPr>
        </p:nvSpPr>
        <p:spPr/>
        <p:txBody>
          <a:bodyPr/>
          <a:lstStyle/>
          <a:p>
            <a:fld id="{2E6046F0-BA93-4699-83A0-D6120B23834D}" type="slidenum">
              <a:rPr lang="de-DE" smtClean="0">
                <a:solidFill>
                  <a:prstClr val="black">
                    <a:tint val="75000"/>
                  </a:prstClr>
                </a:solidFill>
              </a:rPr>
              <a:pPr/>
              <a:t>8</a:t>
            </a:fld>
            <a:endParaRPr lang="de-DE">
              <a:solidFill>
                <a:prstClr val="black">
                  <a:tint val="75000"/>
                </a:prstClr>
              </a:solidFill>
            </a:endParaRPr>
          </a:p>
        </p:txBody>
      </p:sp>
      <p:graphicFrame>
        <p:nvGraphicFramePr>
          <p:cNvPr id="5" name="Diagramm 4"/>
          <p:cNvGraphicFramePr/>
          <p:nvPr>
            <p:extLst>
              <p:ext uri="{D42A27DB-BD31-4B8C-83A1-F6EECF244321}">
                <p14:modId xmlns:p14="http://schemas.microsoft.com/office/powerpoint/2010/main" val="2877058231"/>
              </p:ext>
            </p:extLst>
          </p:nvPr>
        </p:nvGraphicFramePr>
        <p:xfrm>
          <a:off x="251520" y="1844824"/>
          <a:ext cx="8640960" cy="45365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70891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980728"/>
            <a:ext cx="8229600" cy="864096"/>
          </a:xfrm>
        </p:spPr>
        <p:txBody>
          <a:bodyPr/>
          <a:lstStyle/>
          <a:p>
            <a:r>
              <a:rPr lang="en-GB" dirty="0" smtClean="0"/>
              <a:t>Austria – </a:t>
            </a:r>
            <a:r>
              <a:rPr lang="en-GB" sz="3200" dirty="0" smtClean="0"/>
              <a:t>Green </a:t>
            </a:r>
            <a:r>
              <a:rPr lang="en-GB" sz="3200" dirty="0"/>
              <a:t>Electricity Law</a:t>
            </a:r>
            <a:r>
              <a:rPr lang="en-GB" dirty="0" smtClean="0"/>
              <a:t/>
            </a:r>
            <a:br>
              <a:rPr lang="en-GB" dirty="0" smtClean="0"/>
            </a:br>
            <a:r>
              <a:rPr lang="en-GB" sz="1600" dirty="0"/>
              <a:t>(</a:t>
            </a:r>
            <a:r>
              <a:rPr lang="en-GB" sz="1600" dirty="0" err="1" smtClean="0"/>
              <a:t>Ökostromgesetz</a:t>
            </a:r>
            <a:r>
              <a:rPr lang="en-GB" sz="1600" dirty="0" smtClean="0"/>
              <a:t> 2012)</a:t>
            </a:r>
            <a:endParaRPr lang="en-GB" dirty="0"/>
          </a:p>
        </p:txBody>
      </p:sp>
      <p:sp>
        <p:nvSpPr>
          <p:cNvPr id="3" name="Foliennummernplatzhalter 2"/>
          <p:cNvSpPr>
            <a:spLocks noGrp="1"/>
          </p:cNvSpPr>
          <p:nvPr>
            <p:ph type="sldNum" sz="quarter" idx="10"/>
          </p:nvPr>
        </p:nvSpPr>
        <p:spPr/>
        <p:txBody>
          <a:bodyPr/>
          <a:lstStyle/>
          <a:p>
            <a:fld id="{2E6046F0-BA93-4699-83A0-D6120B23834D}" type="slidenum">
              <a:rPr lang="de-DE" smtClean="0">
                <a:solidFill>
                  <a:prstClr val="black">
                    <a:tint val="75000"/>
                  </a:prstClr>
                </a:solidFill>
              </a:rPr>
              <a:pPr/>
              <a:t>9</a:t>
            </a:fld>
            <a:endParaRPr lang="de-DE">
              <a:solidFill>
                <a:prstClr val="black">
                  <a:tint val="75000"/>
                </a:prstClr>
              </a:solidFill>
            </a:endParaRPr>
          </a:p>
        </p:txBody>
      </p:sp>
      <p:sp>
        <p:nvSpPr>
          <p:cNvPr id="4" name="Textplatzhalter 3"/>
          <p:cNvSpPr>
            <a:spLocks noGrp="1"/>
          </p:cNvSpPr>
          <p:nvPr>
            <p:ph type="body" sz="quarter" idx="11"/>
          </p:nvPr>
        </p:nvSpPr>
        <p:spPr>
          <a:xfrm>
            <a:off x="457201" y="1844824"/>
            <a:ext cx="8229599" cy="4608512"/>
          </a:xfrm>
        </p:spPr>
        <p:txBody>
          <a:bodyPr anchor="ctr">
            <a:noAutofit/>
          </a:bodyPr>
          <a:lstStyle/>
          <a:p>
            <a:r>
              <a:rPr lang="en-GB" sz="1800" dirty="0" smtClean="0"/>
              <a:t>Enacted 2003, several amendments since then</a:t>
            </a:r>
            <a:endParaRPr lang="en-GB" sz="1800" dirty="0"/>
          </a:p>
          <a:p>
            <a:r>
              <a:rPr lang="en-GB" sz="1800" dirty="0"/>
              <a:t>Eliminate imports of electricity generated by nuclear power by 2015</a:t>
            </a:r>
          </a:p>
          <a:p>
            <a:r>
              <a:rPr lang="en-GB" sz="1800" dirty="0"/>
              <a:t>Increase </a:t>
            </a:r>
            <a:r>
              <a:rPr lang="en-GB" sz="1800" dirty="0" smtClean="0"/>
              <a:t>capacity/production </a:t>
            </a:r>
            <a:r>
              <a:rPr lang="en-GB" sz="1800" dirty="0"/>
              <a:t>from 2010 to 2020 by 4.4 </a:t>
            </a:r>
            <a:r>
              <a:rPr lang="en-GB" sz="1800" dirty="0" smtClean="0"/>
              <a:t>GW/</a:t>
            </a:r>
            <a:r>
              <a:rPr lang="en-GB" sz="1800" b="1" dirty="0" smtClean="0"/>
              <a:t>10.5 </a:t>
            </a:r>
            <a:r>
              <a:rPr lang="en-GB" sz="1800" b="1" dirty="0" err="1" smtClean="0"/>
              <a:t>TWh</a:t>
            </a:r>
            <a:r>
              <a:rPr lang="en-GB" sz="1800" dirty="0" smtClean="0"/>
              <a:t> </a:t>
            </a:r>
            <a:r>
              <a:rPr lang="en-GB" sz="1800" i="1" dirty="0" smtClean="0"/>
              <a:t>(current </a:t>
            </a:r>
            <a:r>
              <a:rPr lang="en-GB" sz="1800" i="1" dirty="0"/>
              <a:t>capacity: ~24 GW; gross</a:t>
            </a:r>
            <a:r>
              <a:rPr lang="de-AT" sz="1800" i="1" dirty="0"/>
              <a:t> </a:t>
            </a:r>
            <a:r>
              <a:rPr lang="en-GB" sz="1800" i="1" dirty="0"/>
              <a:t>national electricity </a:t>
            </a:r>
            <a:r>
              <a:rPr lang="en-GB" sz="1800" i="1" dirty="0" smtClean="0"/>
              <a:t>consumption</a:t>
            </a:r>
            <a:r>
              <a:rPr lang="de-AT" sz="1800" i="1" dirty="0" smtClean="0"/>
              <a:t>: </a:t>
            </a:r>
            <a:r>
              <a:rPr lang="de-AT" sz="1800" i="1" dirty="0"/>
              <a:t>74 </a:t>
            </a:r>
            <a:r>
              <a:rPr lang="en-GB" sz="1800" i="1" dirty="0" err="1" smtClean="0"/>
              <a:t>TWh</a:t>
            </a:r>
            <a:r>
              <a:rPr lang="en-GB" sz="1800" i="1" dirty="0" smtClean="0"/>
              <a:t>):</a:t>
            </a:r>
            <a:endParaRPr lang="en-GB" sz="1800" i="1" dirty="0"/>
          </a:p>
          <a:p>
            <a:pPr marL="35850" indent="0">
              <a:buNone/>
              <a:tabLst>
                <a:tab pos="628650" algn="l"/>
              </a:tabLst>
            </a:pPr>
            <a:endParaRPr lang="en-GB" sz="900" dirty="0" smtClean="0"/>
          </a:p>
          <a:p>
            <a:pPr>
              <a:tabLst>
                <a:tab pos="628650" algn="l"/>
              </a:tabLst>
            </a:pPr>
            <a:r>
              <a:rPr lang="en-GB" sz="1800" dirty="0" smtClean="0"/>
              <a:t>Hydropower</a:t>
            </a:r>
            <a:r>
              <a:rPr lang="en-GB" sz="1800" dirty="0"/>
              <a:t>: </a:t>
            </a:r>
            <a:r>
              <a:rPr lang="en-GB" sz="1800" dirty="0" smtClean="0"/>
              <a:t>		1,000 </a:t>
            </a:r>
            <a:r>
              <a:rPr lang="en-GB" sz="1800" dirty="0"/>
              <a:t>MW (≙4 </a:t>
            </a:r>
            <a:r>
              <a:rPr lang="en-GB" sz="1800" dirty="0" err="1"/>
              <a:t>TWh</a:t>
            </a:r>
            <a:r>
              <a:rPr lang="en-GB" sz="1800" dirty="0"/>
              <a:t>)</a:t>
            </a:r>
          </a:p>
          <a:p>
            <a:r>
              <a:rPr lang="en-GB" sz="1800" dirty="0"/>
              <a:t>Wind: </a:t>
            </a:r>
            <a:r>
              <a:rPr lang="en-GB" sz="1800" dirty="0" smtClean="0"/>
              <a:t>		</a:t>
            </a:r>
            <a:r>
              <a:rPr lang="en-GB" sz="1800" dirty="0" smtClean="0"/>
              <a:t>	2,000 </a:t>
            </a:r>
            <a:r>
              <a:rPr lang="en-GB" sz="1800" dirty="0"/>
              <a:t>MW (≙4 </a:t>
            </a:r>
            <a:r>
              <a:rPr lang="en-GB" sz="1800" dirty="0" err="1"/>
              <a:t>TWh</a:t>
            </a:r>
            <a:r>
              <a:rPr lang="en-GB" sz="1800" dirty="0"/>
              <a:t>)</a:t>
            </a:r>
          </a:p>
          <a:p>
            <a:r>
              <a:rPr lang="en-GB" sz="1800" dirty="0"/>
              <a:t>Biomass and biogas: </a:t>
            </a:r>
            <a:r>
              <a:rPr lang="en-GB" sz="1800" dirty="0" smtClean="0"/>
              <a:t>	   200 </a:t>
            </a:r>
            <a:r>
              <a:rPr lang="en-GB" sz="1800" dirty="0"/>
              <a:t>MW (≙1.3 </a:t>
            </a:r>
            <a:r>
              <a:rPr lang="en-GB" sz="1800" dirty="0" err="1"/>
              <a:t>TWh</a:t>
            </a:r>
            <a:r>
              <a:rPr lang="en-GB" sz="1800" dirty="0"/>
              <a:t>)</a:t>
            </a:r>
          </a:p>
          <a:p>
            <a:r>
              <a:rPr lang="en-GB" sz="1800" dirty="0"/>
              <a:t>Solar energy: </a:t>
            </a:r>
            <a:r>
              <a:rPr lang="en-GB" sz="1800" dirty="0" smtClean="0"/>
              <a:t>		1,200 </a:t>
            </a:r>
            <a:r>
              <a:rPr lang="en-GB" sz="1800" dirty="0"/>
              <a:t>MW(≙1.2 </a:t>
            </a:r>
            <a:r>
              <a:rPr lang="en-GB" sz="1800" dirty="0" err="1"/>
              <a:t>TWh</a:t>
            </a:r>
            <a:r>
              <a:rPr lang="en-GB" sz="1800" dirty="0" smtClean="0"/>
              <a:t>)</a:t>
            </a:r>
            <a:endParaRPr lang="en-GB" sz="1800" dirty="0"/>
          </a:p>
        </p:txBody>
      </p:sp>
    </p:spTree>
    <p:extLst>
      <p:ext uri="{BB962C8B-B14F-4D97-AF65-F5344CB8AC3E}">
        <p14:creationId xmlns:p14="http://schemas.microsoft.com/office/powerpoint/2010/main" val="1310141625"/>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Umweltbundesamt ohne Fremdlogos">
  <a:themeElements>
    <a:clrScheme name="Umweltbundesamt">
      <a:dk1>
        <a:sysClr val="windowText" lastClr="000000"/>
      </a:dk1>
      <a:lt1>
        <a:sysClr val="window" lastClr="FFFFFF"/>
      </a:lt1>
      <a:dk2>
        <a:srgbClr val="008080"/>
      </a:dk2>
      <a:lt2>
        <a:srgbClr val="BFDFDF"/>
      </a:lt2>
      <a:accent1>
        <a:srgbClr val="7FBFBF"/>
      </a:accent1>
      <a:accent2>
        <a:srgbClr val="40A0A0"/>
      </a:accent2>
      <a:accent3>
        <a:srgbClr val="B2011D"/>
      </a:accent3>
      <a:accent4>
        <a:srgbClr val="722635"/>
      </a:accent4>
      <a:accent5>
        <a:srgbClr val="00A3DA"/>
      </a:accent5>
      <a:accent6>
        <a:srgbClr val="025277"/>
      </a:accent6>
      <a:hlink>
        <a:srgbClr val="008080"/>
      </a:hlink>
      <a:folHlink>
        <a:srgbClr val="008080"/>
      </a:folHlink>
    </a:clrScheme>
    <a:fontScheme name="Umweltbundesamt">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PT-Umweltbundesamt ohne Fremdlogos">
  <a:themeElements>
    <a:clrScheme name="Umweltbundesamt">
      <a:dk1>
        <a:sysClr val="windowText" lastClr="000000"/>
      </a:dk1>
      <a:lt1>
        <a:sysClr val="window" lastClr="FFFFFF"/>
      </a:lt1>
      <a:dk2>
        <a:srgbClr val="008080"/>
      </a:dk2>
      <a:lt2>
        <a:srgbClr val="BFDFDF"/>
      </a:lt2>
      <a:accent1>
        <a:srgbClr val="7FBFBF"/>
      </a:accent1>
      <a:accent2>
        <a:srgbClr val="40A0A0"/>
      </a:accent2>
      <a:accent3>
        <a:srgbClr val="B2011D"/>
      </a:accent3>
      <a:accent4>
        <a:srgbClr val="722635"/>
      </a:accent4>
      <a:accent5>
        <a:srgbClr val="00A3DA"/>
      </a:accent5>
      <a:accent6>
        <a:srgbClr val="025277"/>
      </a:accent6>
      <a:hlink>
        <a:srgbClr val="008080"/>
      </a:hlink>
      <a:folHlink>
        <a:srgbClr val="008080"/>
      </a:folHlink>
    </a:clrScheme>
    <a:fontScheme name="Umweltbundesamt">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PPT-Umweltbundesamt ohne Fremdlogos">
  <a:themeElements>
    <a:clrScheme name="Umweltbundesamt">
      <a:dk1>
        <a:sysClr val="windowText" lastClr="000000"/>
      </a:dk1>
      <a:lt1>
        <a:sysClr val="window" lastClr="FFFFFF"/>
      </a:lt1>
      <a:dk2>
        <a:srgbClr val="008080"/>
      </a:dk2>
      <a:lt2>
        <a:srgbClr val="BFDFDF"/>
      </a:lt2>
      <a:accent1>
        <a:srgbClr val="7FBFBF"/>
      </a:accent1>
      <a:accent2>
        <a:srgbClr val="40A0A0"/>
      </a:accent2>
      <a:accent3>
        <a:srgbClr val="B2011D"/>
      </a:accent3>
      <a:accent4>
        <a:srgbClr val="722635"/>
      </a:accent4>
      <a:accent5>
        <a:srgbClr val="00A3DA"/>
      </a:accent5>
      <a:accent6>
        <a:srgbClr val="025277"/>
      </a:accent6>
      <a:hlink>
        <a:srgbClr val="008080"/>
      </a:hlink>
      <a:folHlink>
        <a:srgbClr val="008080"/>
      </a:folHlink>
    </a:clrScheme>
    <a:fontScheme name="Umweltbundesamt">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PPT-Umweltbundesamt mit Fremdlogos">
  <a:themeElements>
    <a:clrScheme name="Umweltbundesamt">
      <a:dk1>
        <a:sysClr val="windowText" lastClr="000000"/>
      </a:dk1>
      <a:lt1>
        <a:sysClr val="window" lastClr="FFFFFF"/>
      </a:lt1>
      <a:dk2>
        <a:srgbClr val="008080"/>
      </a:dk2>
      <a:lt2>
        <a:srgbClr val="BFDFDF"/>
      </a:lt2>
      <a:accent1>
        <a:srgbClr val="7FBFBF"/>
      </a:accent1>
      <a:accent2>
        <a:srgbClr val="40A0A0"/>
      </a:accent2>
      <a:accent3>
        <a:srgbClr val="B2011D"/>
      </a:accent3>
      <a:accent4>
        <a:srgbClr val="722635"/>
      </a:accent4>
      <a:accent5>
        <a:srgbClr val="00A3DA"/>
      </a:accent5>
      <a:accent6>
        <a:srgbClr val="025277"/>
      </a:accent6>
      <a:hlink>
        <a:srgbClr val="008080"/>
      </a:hlink>
      <a:folHlink>
        <a:srgbClr val="008080"/>
      </a:folHlink>
    </a:clrScheme>
    <a:fontScheme name="Umweltbundesamt">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PPT-Umweltbundesamt mit Fremdlogos">
  <a:themeElements>
    <a:clrScheme name="Umweltbundesamt">
      <a:dk1>
        <a:sysClr val="windowText" lastClr="000000"/>
      </a:dk1>
      <a:lt1>
        <a:sysClr val="window" lastClr="FFFFFF"/>
      </a:lt1>
      <a:dk2>
        <a:srgbClr val="008080"/>
      </a:dk2>
      <a:lt2>
        <a:srgbClr val="BFDFDF"/>
      </a:lt2>
      <a:accent1>
        <a:srgbClr val="7FBFBF"/>
      </a:accent1>
      <a:accent2>
        <a:srgbClr val="40A0A0"/>
      </a:accent2>
      <a:accent3>
        <a:srgbClr val="B2011D"/>
      </a:accent3>
      <a:accent4>
        <a:srgbClr val="722635"/>
      </a:accent4>
      <a:accent5>
        <a:srgbClr val="00A3DA"/>
      </a:accent5>
      <a:accent6>
        <a:srgbClr val="025277"/>
      </a:accent6>
      <a:hlink>
        <a:srgbClr val="008080"/>
      </a:hlink>
      <a:folHlink>
        <a:srgbClr val="008080"/>
      </a:folHlink>
    </a:clrScheme>
    <a:fontScheme name="Umweltbundesamt">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2_PPT-Umweltbundesamt mit Fremdlogos">
  <a:themeElements>
    <a:clrScheme name="Umweltbundesamt">
      <a:dk1>
        <a:sysClr val="windowText" lastClr="000000"/>
      </a:dk1>
      <a:lt1>
        <a:sysClr val="window" lastClr="FFFFFF"/>
      </a:lt1>
      <a:dk2>
        <a:srgbClr val="008080"/>
      </a:dk2>
      <a:lt2>
        <a:srgbClr val="BFDFDF"/>
      </a:lt2>
      <a:accent1>
        <a:srgbClr val="7FBFBF"/>
      </a:accent1>
      <a:accent2>
        <a:srgbClr val="40A0A0"/>
      </a:accent2>
      <a:accent3>
        <a:srgbClr val="B2011D"/>
      </a:accent3>
      <a:accent4>
        <a:srgbClr val="722635"/>
      </a:accent4>
      <a:accent5>
        <a:srgbClr val="00A3DA"/>
      </a:accent5>
      <a:accent6>
        <a:srgbClr val="025277"/>
      </a:accent6>
      <a:hlink>
        <a:srgbClr val="008080"/>
      </a:hlink>
      <a:folHlink>
        <a:srgbClr val="008080"/>
      </a:folHlink>
    </a:clrScheme>
    <a:fontScheme name="Umweltbundesamt">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1140</Words>
  <Application>Microsoft Office PowerPoint</Application>
  <PresentationFormat>Bildschirmpräsentation (4:3)</PresentationFormat>
  <Paragraphs>190</Paragraphs>
  <Slides>13</Slides>
  <Notes>13</Notes>
  <HiddenSlides>0</HiddenSlides>
  <MMClips>0</MMClips>
  <ScaleCrop>false</ScaleCrop>
  <HeadingPairs>
    <vt:vector size="4" baseType="variant">
      <vt:variant>
        <vt:lpstr>Design</vt:lpstr>
      </vt:variant>
      <vt:variant>
        <vt:i4>6</vt:i4>
      </vt:variant>
      <vt:variant>
        <vt:lpstr>Folientitel</vt:lpstr>
      </vt:variant>
      <vt:variant>
        <vt:i4>13</vt:i4>
      </vt:variant>
    </vt:vector>
  </HeadingPairs>
  <TitlesOfParts>
    <vt:vector size="19" baseType="lpstr">
      <vt:lpstr>PPT-Umweltbundesamt ohne Fremdlogos</vt:lpstr>
      <vt:lpstr>1_PPT-Umweltbundesamt ohne Fremdlogos</vt:lpstr>
      <vt:lpstr>3_PPT-Umweltbundesamt ohne Fremdlogos</vt:lpstr>
      <vt:lpstr>PPT-Umweltbundesamt mit Fremdlogos</vt:lpstr>
      <vt:lpstr>1_PPT-Umweltbundesamt mit Fremdlogos</vt:lpstr>
      <vt:lpstr>2_PPT-Umweltbundesamt mit Fremdlogos</vt:lpstr>
      <vt:lpstr>Options for climate friendly technologies for power generation and their related costs and potential environmental impacts</vt:lpstr>
      <vt:lpstr>EU Climate Strategy </vt:lpstr>
      <vt:lpstr>Serbia's RES Strategy for 2020</vt:lpstr>
      <vt:lpstr>Renewable Energy Sources in Serbia</vt:lpstr>
      <vt:lpstr>Status Quo in Serbia</vt:lpstr>
      <vt:lpstr>Options to enhance RES in Power Generation</vt:lpstr>
      <vt:lpstr>Considerations for Use of RES</vt:lpstr>
      <vt:lpstr>Austria - Output of Green Electricity</vt:lpstr>
      <vt:lpstr>Austria – Green Electricity Law (Ökostromgesetz 2012)</vt:lpstr>
      <vt:lpstr>Austria - Funding</vt:lpstr>
      <vt:lpstr>Support for Energy Production</vt:lpstr>
      <vt:lpstr>Increase in energy efficiency</vt:lpstr>
      <vt:lpstr>Contact &amp;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Options for climate friendly technologies for power generation and their related costs and potentional environmental impacts</dc:title>
  <dc:creator>Michael Kellner</dc:creator>
  <cp:lastModifiedBy>Rebernig Georg</cp:lastModifiedBy>
  <cp:revision>227</cp:revision>
  <cp:lastPrinted>2015-02-17T13:39:55Z</cp:lastPrinted>
  <dcterms:created xsi:type="dcterms:W3CDTF">2015-02-02T14:46:34Z</dcterms:created>
  <dcterms:modified xsi:type="dcterms:W3CDTF">2015-02-20T07:58:07Z</dcterms:modified>
</cp:coreProperties>
</file>