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72" r:id="rId4"/>
    <p:sldId id="258" r:id="rId5"/>
    <p:sldId id="261" r:id="rId6"/>
    <p:sldId id="264" r:id="rId7"/>
    <p:sldId id="269" r:id="rId8"/>
    <p:sldId id="263" r:id="rId9"/>
    <p:sldId id="271" r:id="rId10"/>
  </p:sldIdLst>
  <p:sldSz cx="9144000" cy="6858000" type="screen4x3"/>
  <p:notesSz cx="7053263" cy="93091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FF4343"/>
    <a:srgbClr val="FFB7B7"/>
    <a:srgbClr val="FFFF99"/>
    <a:srgbClr val="FFFFCC"/>
    <a:srgbClr val="318F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>
        <p:scale>
          <a:sx n="104" d="100"/>
          <a:sy n="104" d="100"/>
        </p:scale>
        <p:origin x="-9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2500000000000001E-2"/>
          <c:y val="0.10148789734616506"/>
          <c:w val="0.66074435695538059"/>
          <c:h val="0.8985121026538350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9"/>
          <c:dLbls>
            <c:spPr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scene3d>
                <a:camera prst="orthographicFront"/>
                <a:lightRig rig="threePt" dir="t"/>
              </a:scene3d>
              <a:sp3d prstMaterial="softEdge"/>
            </c:sp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Sheet1!$A$2:$A$8</c:f>
              <c:strCache>
                <c:ptCount val="7"/>
                <c:pt idx="0">
                  <c:v>Електроенергетски сектор</c:v>
                </c:pt>
                <c:pt idx="1">
                  <c:v>Сектор угља</c:v>
                </c:pt>
                <c:pt idx="2">
                  <c:v>Сектор гаса</c:v>
                </c:pt>
                <c:pt idx="3">
                  <c:v>Нафтни сектор</c:v>
                </c:pt>
                <c:pt idx="4">
                  <c:v>Сектор даљинског гријања</c:v>
                </c:pt>
                <c:pt idx="5">
                  <c:v>Обновљиви извори енергије</c:v>
                </c:pt>
                <c:pt idx="6">
                  <c:v>Енергетска ефикасност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48</c:v>
                </c:pt>
                <c:pt idx="1">
                  <c:v>6</c:v>
                </c:pt>
                <c:pt idx="2">
                  <c:v>4</c:v>
                </c:pt>
                <c:pt idx="3">
                  <c:v>11</c:v>
                </c:pt>
                <c:pt idx="4">
                  <c:v>5</c:v>
                </c:pt>
                <c:pt idx="5">
                  <c:v>15</c:v>
                </c:pt>
                <c:pt idx="6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082220059571205"/>
          <c:y val="0.23990342751273741"/>
          <c:w val="0.33794184434810814"/>
          <c:h val="0.6701931449745252"/>
        </c:manualLayout>
      </c:layout>
      <c:overlay val="0"/>
      <c:txPr>
        <a:bodyPr/>
        <a:lstStyle/>
        <a:p>
          <a:pPr>
            <a:defRPr sz="1400">
              <a:solidFill>
                <a:srgbClr val="0066CC"/>
              </a:solidFill>
            </a:defRPr>
          </a:pPr>
          <a:endParaRPr lang="en-US"/>
        </a:p>
      </c:txPr>
    </c:legend>
    <c:plotVisOnly val="1"/>
    <c:dispBlanksAs val="gap"/>
    <c:showDLblsOverMax val="0"/>
  </c:chart>
  <c:spPr>
    <a:ln cap="rnd"/>
    <a:effectLst>
      <a:glow rad="63500">
        <a:schemeClr val="accent1">
          <a:satMod val="175000"/>
          <a:alpha val="40000"/>
        </a:schemeClr>
      </a:glow>
    </a:effectLst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2277194019689548E-2"/>
          <c:y val="0.12991301959348694"/>
          <c:w val="0.86790483100880111"/>
          <c:h val="0.49102906581122396"/>
        </c:manualLayout>
      </c:layout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Бруто потрошња </c:v>
                </c:pt>
              </c:strCache>
            </c:strRef>
          </c:tx>
          <c:spPr>
            <a:ln w="25399"/>
          </c:spPr>
          <c:marker>
            <c:symbol val="none"/>
          </c:marker>
          <c:cat>
            <c:strRef>
              <c:f>List1!$A$2:$A$21</c:f>
              <c:strCache>
                <c:ptCount val="20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 2014</c:v>
                </c:pt>
                <c:pt idx="19">
                  <c:v>Биланс 2015</c:v>
                </c:pt>
              </c:strCache>
            </c:strRef>
          </c:cat>
          <c:val>
            <c:numRef>
              <c:f>List1!$B$2:$B$21</c:f>
              <c:numCache>
                <c:formatCode>General</c:formatCode>
                <c:ptCount val="20"/>
                <c:pt idx="0">
                  <c:v>2552</c:v>
                </c:pt>
                <c:pt idx="1">
                  <c:v>2652</c:v>
                </c:pt>
                <c:pt idx="2">
                  <c:v>2883</c:v>
                </c:pt>
                <c:pt idx="3">
                  <c:v>2949</c:v>
                </c:pt>
                <c:pt idx="4">
                  <c:v>2996</c:v>
                </c:pt>
                <c:pt idx="5">
                  <c:v>2870</c:v>
                </c:pt>
                <c:pt idx="6">
                  <c:v>2882</c:v>
                </c:pt>
                <c:pt idx="7">
                  <c:v>2977</c:v>
                </c:pt>
                <c:pt idx="8">
                  <c:v>3126</c:v>
                </c:pt>
                <c:pt idx="9">
                  <c:v>3275</c:v>
                </c:pt>
                <c:pt idx="10">
                  <c:v>3261</c:v>
                </c:pt>
                <c:pt idx="11">
                  <c:v>3378.66</c:v>
                </c:pt>
                <c:pt idx="12">
                  <c:v>3472.46</c:v>
                </c:pt>
                <c:pt idx="13">
                  <c:v>3539.52</c:v>
                </c:pt>
                <c:pt idx="14">
                  <c:v>3646.3100000000022</c:v>
                </c:pt>
                <c:pt idx="15">
                  <c:v>3695.4</c:v>
                </c:pt>
                <c:pt idx="16">
                  <c:v>3684</c:v>
                </c:pt>
                <c:pt idx="17">
                  <c:v>3707</c:v>
                </c:pt>
                <c:pt idx="18">
                  <c:v>3653.8100000000022</c:v>
                </c:pt>
                <c:pt idx="19">
                  <c:v>3731.8700000000022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Производња (на прагу)</c:v>
                </c:pt>
              </c:strCache>
            </c:strRef>
          </c:tx>
          <c:spPr>
            <a:ln w="25399"/>
          </c:spPr>
          <c:marker>
            <c:symbol val="none"/>
          </c:marker>
          <c:cat>
            <c:strRef>
              <c:f>List1!$A$2:$A$21</c:f>
              <c:strCache>
                <c:ptCount val="20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 2014</c:v>
                </c:pt>
                <c:pt idx="19">
                  <c:v>Биланс 2015</c:v>
                </c:pt>
              </c:strCache>
            </c:strRef>
          </c:cat>
          <c:val>
            <c:numRef>
              <c:f>List1!$C$2:$C$21</c:f>
              <c:numCache>
                <c:formatCode>General</c:formatCode>
                <c:ptCount val="20"/>
                <c:pt idx="0">
                  <c:v>3957</c:v>
                </c:pt>
                <c:pt idx="1">
                  <c:v>4080</c:v>
                </c:pt>
                <c:pt idx="2">
                  <c:v>4317</c:v>
                </c:pt>
                <c:pt idx="3">
                  <c:v>5005</c:v>
                </c:pt>
                <c:pt idx="4">
                  <c:v>4394</c:v>
                </c:pt>
                <c:pt idx="5">
                  <c:v>4676</c:v>
                </c:pt>
                <c:pt idx="6">
                  <c:v>4677</c:v>
                </c:pt>
                <c:pt idx="7">
                  <c:v>4657</c:v>
                </c:pt>
                <c:pt idx="8">
                  <c:v>4960</c:v>
                </c:pt>
                <c:pt idx="9">
                  <c:v>5200</c:v>
                </c:pt>
                <c:pt idx="10">
                  <c:v>5413</c:v>
                </c:pt>
                <c:pt idx="11">
                  <c:v>4464</c:v>
                </c:pt>
                <c:pt idx="12">
                  <c:v>5088.1100000000024</c:v>
                </c:pt>
                <c:pt idx="13">
                  <c:v>5630.42</c:v>
                </c:pt>
                <c:pt idx="14">
                  <c:v>6174.03</c:v>
                </c:pt>
                <c:pt idx="15">
                  <c:v>5297.59</c:v>
                </c:pt>
                <c:pt idx="16">
                  <c:v>5123.74</c:v>
                </c:pt>
                <c:pt idx="17">
                  <c:v>6364.1900000000014</c:v>
                </c:pt>
                <c:pt idx="18">
                  <c:v>5668.78</c:v>
                </c:pt>
                <c:pt idx="19">
                  <c:v>5547.39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052352"/>
        <c:axId val="32053888"/>
      </c:lineChart>
      <c:catAx>
        <c:axId val="32052352"/>
        <c:scaling>
          <c:orientation val="minMax"/>
        </c:scaling>
        <c:delete val="0"/>
        <c:axPos val="b"/>
        <c:minorGridlines/>
        <c:numFmt formatCode="General" sourceLinked="1"/>
        <c:majorTickMark val="out"/>
        <c:minorTickMark val="none"/>
        <c:tickLblPos val="nextTo"/>
        <c:txPr>
          <a:bodyPr rot="-2700000"/>
          <a:lstStyle/>
          <a:p>
            <a:pPr>
              <a:defRPr lang="bs-Cyrl-BA" sz="1100"/>
            </a:pPr>
            <a:endParaRPr lang="en-US"/>
          </a:p>
        </c:txPr>
        <c:crossAx val="32053888"/>
        <c:crosses val="autoZero"/>
        <c:auto val="1"/>
        <c:lblAlgn val="ctr"/>
        <c:lblOffset val="100"/>
        <c:noMultiLvlLbl val="0"/>
      </c:catAx>
      <c:valAx>
        <c:axId val="32053888"/>
        <c:scaling>
          <c:orientation val="minMax"/>
        </c:scaling>
        <c:delete val="0"/>
        <c:axPos val="l"/>
        <c:min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bs-Cyrl-BA" sz="1100"/>
            </a:pPr>
            <a:endParaRPr lang="en-US"/>
          </a:p>
        </c:txPr>
        <c:crossAx val="32052352"/>
        <c:crosses val="autoZero"/>
        <c:crossBetween val="between"/>
      </c:valAx>
      <c:spPr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plotArea>
    <c:legend>
      <c:legendPos val="r"/>
      <c:layout>
        <c:manualLayout>
          <c:xMode val="edge"/>
          <c:yMode val="edge"/>
          <c:x val="1.7315434018734411E-2"/>
          <c:y val="0.85956859531628338"/>
          <c:w val="0.56902985074626866"/>
          <c:h val="0.1134294885617997"/>
        </c:manualLayout>
      </c:layout>
      <c:overlay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  <c:txPr>
        <a:bodyPr/>
        <a:lstStyle/>
        <a:p>
          <a:pPr>
            <a:defRPr lang="bs-Cyrl-BA" sz="1100"/>
          </a:pPr>
          <a:endParaRPr lang="en-US"/>
        </a:p>
      </c:txPr>
    </c:legend>
    <c:plotVisOnly val="1"/>
    <c:dispBlanksAs val="gap"/>
    <c:showDLblsOverMax val="0"/>
  </c:chart>
  <c:spPr>
    <a:ln>
      <a:solidFill>
        <a:sysClr val="windowText" lastClr="000000"/>
      </a:solidFill>
    </a:ln>
    <a:effectLst>
      <a:outerShdw blurRad="50800" dist="38100" dir="2700000" algn="tl" rotWithShape="0">
        <a:prstClr val="black">
          <a:alpha val="40000"/>
        </a:prstClr>
      </a:outerShdw>
    </a:effectLst>
  </c:sp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0.11517</cdr:x>
      <cdr:y>0.0933</cdr:y>
    </cdr:to>
    <cdr:sp macro="" textlink="">
      <cdr:nvSpPr>
        <cdr:cNvPr id="2" name="Okvir za tekst 1"/>
        <cdr:cNvSpPr txBox="1"/>
      </cdr:nvSpPr>
      <cdr:spPr>
        <a:xfrm xmlns:a="http://schemas.openxmlformats.org/drawingml/2006/main">
          <a:off x="0" y="-3573016"/>
          <a:ext cx="678147" cy="2418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000"/>
            <a:t>[GWh]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sr-Latn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62212CC3-F087-4A9F-BC97-408D1322116A}" type="datetimeFigureOut">
              <a:rPr lang="sr-Latn-BA" smtClean="0"/>
              <a:pPr/>
              <a:t>18.2.2015</a:t>
            </a:fld>
            <a:endParaRPr lang="sr-Latn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sr-Latn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863016CD-4E94-4275-8473-61D97E64E1F3}" type="slidenum">
              <a:rPr lang="sr-Latn-BA" smtClean="0"/>
              <a:pPr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547253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naslo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s-Latn-BA" smtClean="0"/>
              <a:t>Kliknite da uredite stilove prototipa naslova</a:t>
            </a:r>
            <a:endParaRPr lang="bs-Latn-BA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s-Latn-BA" smtClean="0"/>
              <a:t>Kliknite da dodate stil podnaslova prototipa</a:t>
            </a:r>
            <a:endParaRPr lang="bs-Latn-BA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6B9F-778E-4B04-97B4-E98DBB2C2023}" type="datetime1">
              <a:rPr lang="sr-Latn-BA" smtClean="0"/>
              <a:pPr/>
              <a:t>18.2.2015</a:t>
            </a:fld>
            <a:endParaRPr lang="sr-Latn-BA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Министарство индустрије, енергетике и рударства Републике Српске</a:t>
            </a:r>
            <a:endParaRPr lang="sr-Latn-BA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D90F-1EB6-459C-89AB-FA27FD3549F4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uredite stilove prototipa naslova</a:t>
            </a:r>
            <a:endParaRPr lang="bs-Latn-BA"/>
          </a:p>
        </p:txBody>
      </p:sp>
      <p:sp>
        <p:nvSpPr>
          <p:cNvPr id="3" name="Čuvar mjesta vertikaln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bs-Latn-BA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EBB3C-34FB-4486-953A-F49F809DDB21}" type="datetime1">
              <a:rPr lang="sr-Latn-BA" smtClean="0"/>
              <a:pPr/>
              <a:t>18.2.2015</a:t>
            </a:fld>
            <a:endParaRPr lang="sr-Latn-BA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Министарство индустрије, енергетике и рударства Републике Српске</a:t>
            </a:r>
            <a:endParaRPr lang="sr-Latn-BA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D90F-1EB6-459C-89AB-FA27FD3549F4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s-Latn-BA" smtClean="0"/>
              <a:t>Kliknite da uredite stilove prototipa naslova</a:t>
            </a:r>
            <a:endParaRPr lang="bs-Latn-BA"/>
          </a:p>
        </p:txBody>
      </p:sp>
      <p:sp>
        <p:nvSpPr>
          <p:cNvPr id="3" name="Čuvar mjesta vertikaln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bs-Latn-BA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BA5F-3129-468F-95CB-0F1C6FBF66BF}" type="datetime1">
              <a:rPr lang="sr-Latn-BA" smtClean="0"/>
              <a:pPr/>
              <a:t>18.2.2015</a:t>
            </a:fld>
            <a:endParaRPr lang="sr-Latn-BA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Министарство индустрије, енергетике и рударства Републике Српске</a:t>
            </a:r>
            <a:endParaRPr lang="sr-Latn-BA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D90F-1EB6-459C-89AB-FA27FD3549F4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uredite stilove prototipa naslova</a:t>
            </a:r>
            <a:endParaRPr lang="bs-Latn-BA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bs-Latn-BA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740B5-D024-443D-AFA4-F31732894BDF}" type="datetime1">
              <a:rPr lang="sr-Latn-BA" smtClean="0"/>
              <a:pPr/>
              <a:t>18.2.2015</a:t>
            </a:fld>
            <a:endParaRPr lang="sr-Latn-BA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Министарство индустрије, енергетике и рударства Републике Српске</a:t>
            </a:r>
            <a:endParaRPr lang="sr-Latn-BA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D90F-1EB6-459C-89AB-FA27FD3549F4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lo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s-Latn-BA" smtClean="0"/>
              <a:t>Kliknite da uredite stilove prototipa naslova</a:t>
            </a:r>
            <a:endParaRPr lang="bs-Latn-BA"/>
          </a:p>
        </p:txBody>
      </p:sp>
      <p:sp>
        <p:nvSpPr>
          <p:cNvPr id="3" name="Čuvar mjesta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s-Latn-BA" smtClean="0"/>
              <a:t>Kliknite da uredite stilove teksta prototipa</a:t>
            </a:r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6E190-FD9D-492D-8BB1-52353D2B0F53}" type="datetime1">
              <a:rPr lang="sr-Latn-BA" smtClean="0"/>
              <a:pPr/>
              <a:t>18.2.2015</a:t>
            </a:fld>
            <a:endParaRPr lang="sr-Latn-BA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Министарство индустрије, енергетике и рударства Републике Српске</a:t>
            </a:r>
            <a:endParaRPr lang="sr-Latn-BA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D90F-1EB6-459C-89AB-FA27FD3549F4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Naslov i 2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uredite stilove prototipa naslova</a:t>
            </a:r>
            <a:endParaRPr lang="bs-Latn-BA"/>
          </a:p>
        </p:txBody>
      </p:sp>
      <p:sp>
        <p:nvSpPr>
          <p:cNvPr id="3" name="Čuvar mjesta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bs-Latn-BA"/>
          </a:p>
        </p:txBody>
      </p:sp>
      <p:sp>
        <p:nvSpPr>
          <p:cNvPr id="4" name="Čuvar mjesta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bs-Latn-BA"/>
          </a:p>
        </p:txBody>
      </p:sp>
      <p:sp>
        <p:nvSpPr>
          <p:cNvPr id="5" name="Čuvar mjesta podata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11234-E2E1-4AFC-986E-F2C6B901584B}" type="datetime1">
              <a:rPr lang="sr-Latn-BA" smtClean="0"/>
              <a:pPr/>
              <a:t>18.2.2015</a:t>
            </a:fld>
            <a:endParaRPr lang="sr-Latn-BA"/>
          </a:p>
        </p:txBody>
      </p:sp>
      <p:sp>
        <p:nvSpPr>
          <p:cNvPr id="6" name="Čuvar mjesta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Министарство индустрије, енергетике и рударства Републике Српске</a:t>
            </a:r>
            <a:endParaRPr lang="sr-Latn-BA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D90F-1EB6-459C-89AB-FA27FD3549F4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s-Latn-BA" smtClean="0"/>
              <a:t>Kliknite da uredite stilove prototipa naslova</a:t>
            </a:r>
            <a:endParaRPr lang="bs-Latn-BA"/>
          </a:p>
        </p:txBody>
      </p:sp>
      <p:sp>
        <p:nvSpPr>
          <p:cNvPr id="3" name="Čuvar mjesta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s-Latn-BA" smtClean="0"/>
              <a:t>Kliknite da uredite stilove teksta prototipa</a:t>
            </a:r>
          </a:p>
        </p:txBody>
      </p:sp>
      <p:sp>
        <p:nvSpPr>
          <p:cNvPr id="4" name="Čuvar mjesta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bs-Latn-BA"/>
          </a:p>
        </p:txBody>
      </p:sp>
      <p:sp>
        <p:nvSpPr>
          <p:cNvPr id="5" name="Čuvar mjesta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s-Latn-BA" smtClean="0"/>
              <a:t>Kliknite da uredite stilove teksta prototipa</a:t>
            </a:r>
          </a:p>
        </p:txBody>
      </p:sp>
      <p:sp>
        <p:nvSpPr>
          <p:cNvPr id="6" name="Čuvar mjesta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bs-Latn-BA"/>
          </a:p>
        </p:txBody>
      </p:sp>
      <p:sp>
        <p:nvSpPr>
          <p:cNvPr id="7" name="Čuvar mjesta podatak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7586-86BB-497B-B5AA-49EDE9FD9FD4}" type="datetime1">
              <a:rPr lang="sr-Latn-BA" smtClean="0"/>
              <a:pPr/>
              <a:t>18.2.2015</a:t>
            </a:fld>
            <a:endParaRPr lang="sr-Latn-BA"/>
          </a:p>
        </p:txBody>
      </p:sp>
      <p:sp>
        <p:nvSpPr>
          <p:cNvPr id="8" name="Čuvar mjesta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Министарство индустрије, енергетике и рударства Републике Српске</a:t>
            </a:r>
            <a:endParaRPr lang="sr-Latn-BA"/>
          </a:p>
        </p:txBody>
      </p:sp>
      <p:sp>
        <p:nvSpPr>
          <p:cNvPr id="9" name="Čuvar mjesta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D90F-1EB6-459C-89AB-FA27FD3549F4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uredite stilove prototipa naslova</a:t>
            </a:r>
            <a:endParaRPr lang="bs-Latn-BA"/>
          </a:p>
        </p:txBody>
      </p:sp>
      <p:sp>
        <p:nvSpPr>
          <p:cNvPr id="3" name="Čuvar mjesta podatak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60D0-8FDF-4F37-A6D9-AE5E728C8586}" type="datetime1">
              <a:rPr lang="sr-Latn-BA" smtClean="0"/>
              <a:pPr/>
              <a:t>18.2.2015</a:t>
            </a:fld>
            <a:endParaRPr lang="sr-Latn-BA"/>
          </a:p>
        </p:txBody>
      </p:sp>
      <p:sp>
        <p:nvSpPr>
          <p:cNvPr id="4" name="Čuvar mjesta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Министарство индустрије, енергетике и рударства Републике Српске</a:t>
            </a:r>
            <a:endParaRPr lang="sr-Latn-BA"/>
          </a:p>
        </p:txBody>
      </p:sp>
      <p:sp>
        <p:nvSpPr>
          <p:cNvPr id="5" name="Čuvar mjesta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D90F-1EB6-459C-89AB-FA27FD3549F4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jesta podatak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532C-33F8-4A5F-BA15-CE451511F607}" type="datetime1">
              <a:rPr lang="sr-Latn-BA" smtClean="0"/>
              <a:pPr/>
              <a:t>18.2.2015</a:t>
            </a:fld>
            <a:endParaRPr lang="sr-Latn-BA"/>
          </a:p>
        </p:txBody>
      </p:sp>
      <p:sp>
        <p:nvSpPr>
          <p:cNvPr id="3" name="Čuvar mjesta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Министарство индустрије, енергетике и рударства Републике Српске</a:t>
            </a:r>
            <a:endParaRPr lang="sr-Latn-BA"/>
          </a:p>
        </p:txBody>
      </p:sp>
      <p:sp>
        <p:nvSpPr>
          <p:cNvPr id="4" name="Čuvar mjesta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D90F-1EB6-459C-89AB-FA27FD3549F4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s-Latn-BA" smtClean="0"/>
              <a:t>Kliknite da uredite stilove prototipa naslova</a:t>
            </a:r>
            <a:endParaRPr lang="bs-Latn-BA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bs-Latn-BA"/>
          </a:p>
        </p:txBody>
      </p:sp>
      <p:sp>
        <p:nvSpPr>
          <p:cNvPr id="4" name="Čuvar mjesta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s-Latn-BA" smtClean="0"/>
              <a:t>Kliknite da uredite stilove teksta prototipa</a:t>
            </a:r>
          </a:p>
        </p:txBody>
      </p:sp>
      <p:sp>
        <p:nvSpPr>
          <p:cNvPr id="5" name="Čuvar mjesta podata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3FDF7-CC58-4F4D-9AF8-39873BBD480A}" type="datetime1">
              <a:rPr lang="sr-Latn-BA" smtClean="0"/>
              <a:pPr/>
              <a:t>18.2.2015</a:t>
            </a:fld>
            <a:endParaRPr lang="sr-Latn-BA"/>
          </a:p>
        </p:txBody>
      </p:sp>
      <p:sp>
        <p:nvSpPr>
          <p:cNvPr id="6" name="Čuvar mjesta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Министарство индустрије, енергетике и рударства Републике Српске</a:t>
            </a:r>
            <a:endParaRPr lang="sr-Latn-BA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D90F-1EB6-459C-89AB-FA27FD3549F4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s-Latn-BA" smtClean="0"/>
              <a:t>Kliknite da uredite stilove prototipa naslova</a:t>
            </a:r>
            <a:endParaRPr lang="bs-Latn-BA"/>
          </a:p>
        </p:txBody>
      </p:sp>
      <p:sp>
        <p:nvSpPr>
          <p:cNvPr id="3" name="Čuvar mjesta z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s-Latn-BA" smtClean="0"/>
              <a:t>Klinite na ikonu da dodate sliku</a:t>
            </a:r>
            <a:endParaRPr lang="bs-Latn-BA"/>
          </a:p>
        </p:txBody>
      </p:sp>
      <p:sp>
        <p:nvSpPr>
          <p:cNvPr id="4" name="Čuvar mjesta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s-Latn-BA" smtClean="0"/>
              <a:t>Kliknite da uredite stilove teksta prototipa</a:t>
            </a:r>
          </a:p>
        </p:txBody>
      </p:sp>
      <p:sp>
        <p:nvSpPr>
          <p:cNvPr id="5" name="Čuvar mjesta podata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BEDE4-BB4B-49A7-8844-75F6B5C5D0C3}" type="datetime1">
              <a:rPr lang="sr-Latn-BA" smtClean="0"/>
              <a:pPr/>
              <a:t>18.2.2015</a:t>
            </a:fld>
            <a:endParaRPr lang="sr-Latn-BA"/>
          </a:p>
        </p:txBody>
      </p:sp>
      <p:sp>
        <p:nvSpPr>
          <p:cNvPr id="6" name="Čuvar mjesta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Министарство индустрије, енергетике и рударства Републике Српске</a:t>
            </a:r>
            <a:endParaRPr lang="sr-Latn-BA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D90F-1EB6-459C-89AB-FA27FD3549F4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jest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s-Latn-BA" smtClean="0"/>
              <a:t>Kliknite da uredite stilove prototipa naslova</a:t>
            </a:r>
            <a:endParaRPr lang="bs-Latn-BA"/>
          </a:p>
        </p:txBody>
      </p:sp>
      <p:sp>
        <p:nvSpPr>
          <p:cNvPr id="3" name="Čuvar mjesta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bs-Latn-BA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8703A-F90C-4F35-9A8A-581A549CEBFD}" type="datetime1">
              <a:rPr lang="sr-Latn-BA" smtClean="0"/>
              <a:pPr/>
              <a:t>18.2.2015</a:t>
            </a:fld>
            <a:endParaRPr lang="sr-Latn-BA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Министарство индустрије, енергетике и рударства Републике Српске</a:t>
            </a:r>
            <a:endParaRPr lang="sr-Latn-BA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1D90F-1EB6-459C-89AB-FA27FD3549F4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r"/>
  </p:transition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>
            <a:spLocks noGrp="1"/>
          </p:cNvSpPr>
          <p:nvPr>
            <p:ph type="ctrTitle"/>
          </p:nvPr>
        </p:nvSpPr>
        <p:spPr>
          <a:xfrm>
            <a:off x="-927231" y="168600"/>
            <a:ext cx="9144000" cy="1500188"/>
          </a:xfrm>
          <a:noFill/>
        </p:spPr>
        <p:txBody>
          <a:bodyPr rtlCol="0">
            <a:normAutofit/>
          </a:bodyPr>
          <a:lstStyle/>
          <a:p>
            <a:pPr algn="l" defTabSz="1003300" eaLnBrk="1" fontAlgn="auto" hangingPunct="1">
              <a:spcAft>
                <a:spcPts val="0"/>
              </a:spcAft>
              <a:defRPr/>
            </a:pPr>
            <a:r>
              <a:rPr lang="sr-Cyrl-CS" sz="1800" dirty="0" smtClean="0"/>
              <a:t>		</a:t>
            </a:r>
            <a:endParaRPr lang="sr-Cyrl-CS" sz="1800" b="1" dirty="0" smtClean="0">
              <a:solidFill>
                <a:srgbClr val="0070C0"/>
              </a:solidFill>
              <a:effectLst>
                <a:outerShdw blurRad="50800" dist="38100" sx="1000" sy="1000" algn="l" rotWithShape="0">
                  <a:prstClr val="black"/>
                </a:outerShdw>
              </a:effectLst>
              <a:latin typeface="Cambria" pitchFamily="18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6572250"/>
            <a:ext cx="9144000" cy="28575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BA" sz="1400" b="1" dirty="0" smtClean="0">
                <a:latin typeface="+mj-lt"/>
              </a:rPr>
              <a:t>                                  </a:t>
            </a: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www.vladars.net                                                             </a:t>
            </a:r>
            <a:r>
              <a:rPr lang="sr-Latn-BA" sz="14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                             </a:t>
            </a: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sr-Latn-BA" sz="14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sr-Cyrl-BA" sz="14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е-</a:t>
            </a: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mail</a:t>
            </a:r>
            <a:r>
              <a:rPr lang="sr-Latn-BA" sz="14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: </a:t>
            </a: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Arial" pitchFamily="34" charset="0"/>
              </a:rPr>
              <a:t>mier@mier.vladars.net</a:t>
            </a:r>
            <a:endParaRPr lang="sr-Cyrl-CS" sz="1400" b="1" dirty="0">
              <a:solidFill>
                <a:schemeClr val="tx2">
                  <a:lumMod val="75000"/>
                </a:schemeClr>
              </a:solidFill>
              <a:latin typeface="+mj-lt"/>
              <a:cs typeface="Arial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899592" y="6525344"/>
            <a:ext cx="8100392" cy="0"/>
          </a:xfrm>
          <a:prstGeom prst="line">
            <a:avLst/>
          </a:prstGeom>
          <a:ln w="63500" cmpd="sng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3"/>
          <p:cNvSpPr txBox="1">
            <a:spLocks noChangeArrowheads="1"/>
          </p:cNvSpPr>
          <p:nvPr/>
        </p:nvSpPr>
        <p:spPr>
          <a:xfrm flipH="1">
            <a:off x="1340006" y="3717032"/>
            <a:ext cx="6876763" cy="100811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sr-Cyrl-CS" sz="2000" b="1" dirty="0" smtClean="0">
                <a:solidFill>
                  <a:srgbClr val="0066CC"/>
                </a:solidFill>
                <a:latin typeface="Cambria" pitchFamily="18" charset="0"/>
              </a:rPr>
              <a:t>КАКО ПОБОЉШАТИ </a:t>
            </a:r>
          </a:p>
          <a:p>
            <a:pPr>
              <a:spcBef>
                <a:spcPts val="0"/>
              </a:spcBef>
            </a:pPr>
            <a:endParaRPr lang="sr-Cyrl-CS" sz="1000" b="1" dirty="0" smtClean="0">
              <a:solidFill>
                <a:srgbClr val="0066CC"/>
              </a:solidFill>
              <a:latin typeface="Cambria" pitchFamily="18" charset="0"/>
            </a:endParaRPr>
          </a:p>
          <a:p>
            <a:pPr>
              <a:spcBef>
                <a:spcPts val="0"/>
              </a:spcBef>
            </a:pPr>
            <a:r>
              <a:rPr lang="sr-Cyrl-CS" sz="2000" b="1" dirty="0" smtClean="0">
                <a:solidFill>
                  <a:srgbClr val="0066CC"/>
                </a:solidFill>
                <a:latin typeface="Cambria" pitchFamily="18" charset="0"/>
              </a:rPr>
              <a:t>СИГУРНОСТ </a:t>
            </a:r>
            <a:r>
              <a:rPr lang="sr-Cyrl-CS" sz="2000" b="1" dirty="0">
                <a:solidFill>
                  <a:srgbClr val="0066CC"/>
                </a:solidFill>
                <a:latin typeface="Cambria" pitchFamily="18" charset="0"/>
              </a:rPr>
              <a:t>СНАБДИЈЕВАЊА </a:t>
            </a:r>
            <a:r>
              <a:rPr lang="sr-Cyrl-CS" sz="2000" b="1" dirty="0" smtClean="0">
                <a:solidFill>
                  <a:srgbClr val="0066CC"/>
                </a:solidFill>
                <a:latin typeface="Cambria" pitchFamily="18" charset="0"/>
              </a:rPr>
              <a:t>ЕНЕРГИЈОМ У РЕГИОНУ?</a:t>
            </a:r>
            <a:endParaRPr lang="sr-Latn-BA" sz="2000" dirty="0">
              <a:solidFill>
                <a:srgbClr val="0066CC"/>
              </a:solidFill>
              <a:latin typeface="Cambria" pitchFamily="18" charset="0"/>
            </a:endParaRPr>
          </a:p>
        </p:txBody>
      </p:sp>
      <p:sp>
        <p:nvSpPr>
          <p:cNvPr id="15" name="Pravougaonik 14"/>
          <p:cNvSpPr/>
          <p:nvPr/>
        </p:nvSpPr>
        <p:spPr>
          <a:xfrm>
            <a:off x="2123729" y="653125"/>
            <a:ext cx="6093040" cy="10156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sr-Cyrl-BA" sz="2000" b="1" dirty="0">
                <a:solidFill>
                  <a:srgbClr val="0066CC"/>
                </a:solidFill>
              </a:rPr>
              <a:t>Влада </a:t>
            </a:r>
            <a:r>
              <a:rPr lang="sr-Cyrl-CS" sz="2000" b="1" dirty="0">
                <a:solidFill>
                  <a:srgbClr val="0066CC"/>
                </a:solidFill>
              </a:rPr>
              <a:t>Републике Српске</a:t>
            </a:r>
            <a:br>
              <a:rPr lang="sr-Cyrl-CS" sz="2000" b="1" dirty="0">
                <a:solidFill>
                  <a:srgbClr val="0066CC"/>
                </a:solidFill>
              </a:rPr>
            </a:br>
            <a:r>
              <a:rPr lang="sr-Cyrl-CS" sz="2000" b="1" dirty="0">
                <a:solidFill>
                  <a:srgbClr val="0066CC"/>
                </a:solidFill>
              </a:rPr>
              <a:t>МИНИСТАРСТВО ИНДУСТРИЈЕ, ЕНЕРГЕТИКЕ И </a:t>
            </a:r>
            <a:r>
              <a:rPr lang="sr-Cyrl-CS" sz="2000" b="1" dirty="0" smtClean="0">
                <a:solidFill>
                  <a:srgbClr val="0066CC"/>
                </a:solidFill>
              </a:rPr>
              <a:t>РУДАРСТВА</a:t>
            </a:r>
            <a:endParaRPr lang="bs-Latn-BA" sz="2000" b="1" dirty="0">
              <a:latin typeface="Cambria" pitchFamily="18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 flipH="1">
            <a:off x="2153135" y="2674482"/>
            <a:ext cx="5318955" cy="504056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sr-Cyrl-CS" sz="2400" b="1" dirty="0" smtClean="0">
                <a:solidFill>
                  <a:srgbClr val="C00000"/>
                </a:solidFill>
                <a:latin typeface="Cambria" pitchFamily="18" charset="0"/>
              </a:rPr>
              <a:t>ОДРЖИВИ РАЗВОЈ ЕНЕРГЕТИКЕ</a:t>
            </a:r>
            <a:endParaRPr lang="sr-Latn-BA" sz="2400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03848" y="5949280"/>
            <a:ext cx="3024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b="1" dirty="0" smtClean="0"/>
              <a:t>      </a:t>
            </a:r>
            <a:r>
              <a:rPr lang="sr-Cyrl-BA" sz="1400" b="1" i="1" dirty="0" smtClean="0">
                <a:solidFill>
                  <a:srgbClr val="0066CC"/>
                </a:solidFill>
              </a:rPr>
              <a:t>Београд, 20.02.2015</a:t>
            </a:r>
            <a:r>
              <a:rPr lang="sr-Latn-BA" sz="1400" b="1" i="1" dirty="0" smtClean="0">
                <a:solidFill>
                  <a:srgbClr val="0066CC"/>
                </a:solidFill>
              </a:rPr>
              <a:t>. </a:t>
            </a:r>
            <a:r>
              <a:rPr lang="sr-Cyrl-BA" sz="1400" b="1" i="1" dirty="0" smtClean="0">
                <a:solidFill>
                  <a:srgbClr val="0066CC"/>
                </a:solidFill>
              </a:rPr>
              <a:t>године</a:t>
            </a:r>
            <a:endParaRPr lang="sr-Latn-BA" sz="1400" b="1" i="1" dirty="0">
              <a:solidFill>
                <a:srgbClr val="0066CC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959" y="476672"/>
            <a:ext cx="1373781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73806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539552" y="476672"/>
            <a:ext cx="8352928" cy="0"/>
          </a:xfrm>
          <a:prstGeom prst="line">
            <a:avLst/>
          </a:prstGeom>
          <a:ln w="95250" cmpd="sng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9552" y="6165304"/>
            <a:ext cx="8352928" cy="0"/>
          </a:xfrm>
          <a:prstGeom prst="line">
            <a:avLst/>
          </a:prstGeom>
          <a:ln w="63500" cmpd="sng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7544" y="6165304"/>
            <a:ext cx="432048" cy="569738"/>
          </a:xfrm>
        </p:spPr>
        <p:txBody>
          <a:bodyPr/>
          <a:lstStyle/>
          <a:p>
            <a:pPr algn="l">
              <a:defRPr/>
            </a:pPr>
            <a:fld id="{54D7BB8E-D950-4607-953A-23497CB9431E}" type="slidenum">
              <a:rPr lang="fr-FR" sz="1600" b="1" smtClean="0">
                <a:solidFill>
                  <a:schemeClr val="accent1">
                    <a:lumMod val="75000"/>
                  </a:schemeClr>
                </a:solidFill>
              </a:rPr>
              <a:pPr algn="l">
                <a:defRPr/>
              </a:pPr>
              <a:t>2</a:t>
            </a:fld>
            <a:endParaRPr lang="fr-FR" sz="16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838950" y="6165850"/>
            <a:ext cx="2305050" cy="652463"/>
          </a:xfrm>
        </p:spPr>
        <p:txBody>
          <a:bodyPr/>
          <a:lstStyle/>
          <a:p>
            <a:pPr algn="l">
              <a:defRPr/>
            </a:pPr>
            <a:r>
              <a:rPr lang="sr-Cyrl-BA" sz="1300" b="1" dirty="0" smtClean="0">
                <a:solidFill>
                  <a:schemeClr val="tx2">
                    <a:lumMod val="75000"/>
                  </a:schemeClr>
                </a:solidFill>
              </a:rPr>
              <a:t>Министарство индустрије, енергетике и рударства</a:t>
            </a:r>
            <a:r>
              <a:rPr lang="bs-Latn-BA" sz="13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CS" sz="1300" b="1" dirty="0" smtClean="0">
                <a:solidFill>
                  <a:schemeClr val="tx2">
                    <a:lumMod val="75000"/>
                  </a:schemeClr>
                </a:solidFill>
              </a:rPr>
              <a:t>Републике Српске</a:t>
            </a:r>
            <a:endParaRPr lang="fr-FR" sz="13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67544" y="692696"/>
            <a:ext cx="4772254" cy="531492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US" sz="1800" dirty="0" smtClean="0">
              <a:solidFill>
                <a:srgbClr val="0070C0"/>
              </a:solidFill>
            </a:endParaRPr>
          </a:p>
          <a:p>
            <a:pPr algn="just"/>
            <a:r>
              <a:rPr lang="sr-Cyrl-CS" sz="2000" dirty="0" smtClean="0">
                <a:solidFill>
                  <a:srgbClr val="0066CC"/>
                </a:solidFill>
              </a:rPr>
              <a:t>„</a:t>
            </a:r>
            <a:r>
              <a:rPr lang="sr-Cyrl-CS" sz="2000" dirty="0">
                <a:solidFill>
                  <a:srgbClr val="0066CC"/>
                </a:solidFill>
              </a:rPr>
              <a:t>Одрживи развој јесте развој који задовољава потребе садашњице, при чему не угрожава способност будућих генерација да </a:t>
            </a:r>
            <a:r>
              <a:rPr lang="sr-Cyrl-CS" sz="2000" dirty="0" smtClean="0">
                <a:solidFill>
                  <a:srgbClr val="0066CC"/>
                </a:solidFill>
              </a:rPr>
              <a:t>задовољи </a:t>
            </a:r>
            <a:r>
              <a:rPr lang="sr-Cyrl-CS" sz="2000" dirty="0">
                <a:solidFill>
                  <a:srgbClr val="0066CC"/>
                </a:solidFill>
              </a:rPr>
              <a:t>своје потребе.“</a:t>
            </a:r>
            <a:endParaRPr lang="sr-Latn-BA" sz="2000" dirty="0">
              <a:solidFill>
                <a:srgbClr val="0066CC"/>
              </a:solidFill>
            </a:endParaRPr>
          </a:p>
          <a:p>
            <a:pPr algn="r">
              <a:lnSpc>
                <a:spcPct val="120000"/>
              </a:lnSpc>
            </a:pPr>
            <a:r>
              <a:rPr lang="sr-Cyrl-CS" sz="1600" i="1" dirty="0">
                <a:solidFill>
                  <a:srgbClr val="0066CC"/>
                </a:solidFill>
              </a:rPr>
              <a:t>(</a:t>
            </a:r>
            <a:r>
              <a:rPr lang="sr-Cyrl-CS" sz="1600" i="1" dirty="0" err="1">
                <a:solidFill>
                  <a:srgbClr val="0066CC"/>
                </a:solidFill>
              </a:rPr>
              <a:t>Брунтландова</a:t>
            </a:r>
            <a:r>
              <a:rPr lang="sr-Cyrl-CS" sz="1600" i="1" dirty="0">
                <a:solidFill>
                  <a:srgbClr val="0066CC"/>
                </a:solidFill>
              </a:rPr>
              <a:t> комисија, 1987. године)</a:t>
            </a:r>
            <a:endParaRPr lang="sr-Latn-BA" sz="1600" i="1" dirty="0">
              <a:solidFill>
                <a:srgbClr val="0066CC"/>
              </a:solidFill>
            </a:endParaRPr>
          </a:p>
          <a:p>
            <a:pPr algn="r">
              <a:lnSpc>
                <a:spcPct val="120000"/>
              </a:lnSpc>
            </a:pPr>
            <a:endParaRPr lang="sr-Latn-BA" sz="2000" b="1" dirty="0" smtClean="0">
              <a:solidFill>
                <a:srgbClr val="0070C0"/>
              </a:solidFill>
            </a:endParaRPr>
          </a:p>
          <a:p>
            <a:pPr algn="r">
              <a:lnSpc>
                <a:spcPct val="120000"/>
              </a:lnSpc>
            </a:pPr>
            <a:endParaRPr lang="sr-Latn-BA" sz="2000" b="1" dirty="0" smtClean="0">
              <a:solidFill>
                <a:srgbClr val="0070C0"/>
              </a:solidFill>
            </a:endParaRPr>
          </a:p>
          <a:p>
            <a:pPr algn="r">
              <a:lnSpc>
                <a:spcPct val="120000"/>
              </a:lnSpc>
            </a:pPr>
            <a:endParaRPr lang="sr-Cyrl-CS" sz="2000" b="1" dirty="0" smtClean="0">
              <a:solidFill>
                <a:srgbClr val="0070C0"/>
              </a:solidFill>
            </a:endParaRPr>
          </a:p>
          <a:p>
            <a:pPr algn="just"/>
            <a:r>
              <a:rPr lang="sr-Cyrl-CS" sz="2000" dirty="0" smtClean="0">
                <a:solidFill>
                  <a:srgbClr val="0066CC"/>
                </a:solidFill>
              </a:rPr>
              <a:t>Одржива </a:t>
            </a:r>
            <a:r>
              <a:rPr lang="sr-Cyrl-CS" sz="2000" dirty="0">
                <a:solidFill>
                  <a:srgbClr val="0066CC"/>
                </a:solidFill>
              </a:rPr>
              <a:t>енергија - ефикасан начин производње и коришћења енергије који има за циљ што мањи утицај на животну околину.</a:t>
            </a:r>
            <a:endParaRPr lang="sr-Latn-BA" sz="2000" dirty="0">
              <a:solidFill>
                <a:srgbClr val="0066CC"/>
              </a:solidFill>
            </a:endParaRPr>
          </a:p>
          <a:p>
            <a:pPr algn="just">
              <a:lnSpc>
                <a:spcPct val="120000"/>
              </a:lnSpc>
            </a:pPr>
            <a:endParaRPr lang="sr-Cyrl-CS" sz="1800" dirty="0" smtClean="0">
              <a:solidFill>
                <a:srgbClr val="0070C0"/>
              </a:solidFill>
            </a:endParaRPr>
          </a:p>
          <a:p>
            <a:pPr algn="just">
              <a:lnSpc>
                <a:spcPct val="120000"/>
              </a:lnSpc>
            </a:pPr>
            <a:endParaRPr lang="sr-Cyrl-CS" sz="1800" dirty="0" smtClean="0">
              <a:solidFill>
                <a:srgbClr val="0070C0"/>
              </a:solidFill>
            </a:endParaRPr>
          </a:p>
          <a:p>
            <a:pPr algn="just"/>
            <a:endParaRPr lang="sr-Cyrl-CS" sz="1800" dirty="0" smtClean="0">
              <a:solidFill>
                <a:srgbClr val="0070C0"/>
              </a:solidFill>
            </a:endParaRPr>
          </a:p>
          <a:p>
            <a:pPr algn="l"/>
            <a:endParaRPr lang="sr-Latn-BA" sz="1600" dirty="0">
              <a:solidFill>
                <a:srgbClr val="0070C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6212584"/>
            <a:ext cx="603264" cy="60079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9798" y="1595753"/>
            <a:ext cx="3888433" cy="356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68938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539552" y="476672"/>
            <a:ext cx="8352928" cy="0"/>
          </a:xfrm>
          <a:prstGeom prst="line">
            <a:avLst/>
          </a:prstGeom>
          <a:ln w="95250" cmpd="sng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9552" y="6165304"/>
            <a:ext cx="8352928" cy="0"/>
          </a:xfrm>
          <a:prstGeom prst="line">
            <a:avLst/>
          </a:prstGeom>
          <a:ln w="63500" cmpd="sng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67544" y="692696"/>
            <a:ext cx="8424936" cy="531492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Cyrl-CS" sz="2000" b="1" dirty="0" smtClean="0">
                <a:solidFill>
                  <a:srgbClr val="0066CC"/>
                </a:solidFill>
              </a:rPr>
              <a:t>Стратегија </a:t>
            </a:r>
            <a:r>
              <a:rPr lang="sr-Cyrl-CS" sz="2000" b="1" dirty="0">
                <a:solidFill>
                  <a:srgbClr val="0066CC"/>
                </a:solidFill>
              </a:rPr>
              <a:t>развоја енергетике Републике Српске до 2030. </a:t>
            </a:r>
            <a:r>
              <a:rPr lang="sr-Cyrl-CS" sz="2000" b="1" dirty="0" smtClean="0">
                <a:solidFill>
                  <a:srgbClr val="0066CC"/>
                </a:solidFill>
              </a:rPr>
              <a:t>године</a:t>
            </a:r>
            <a:endParaRPr lang="sr-Latn-BA" sz="2000" b="1" dirty="0" smtClean="0">
              <a:solidFill>
                <a:srgbClr val="0066CC"/>
              </a:solidFill>
            </a:endParaRPr>
          </a:p>
          <a:p>
            <a:endParaRPr lang="sr-Cyrl-BA" sz="1800" dirty="0" smtClean="0">
              <a:solidFill>
                <a:srgbClr val="0066CC"/>
              </a:solidFill>
            </a:endParaRPr>
          </a:p>
          <a:p>
            <a:endParaRPr lang="sr-Latn-BA" sz="1800" dirty="0">
              <a:solidFill>
                <a:srgbClr val="0066CC"/>
              </a:solidFill>
            </a:endParaRPr>
          </a:p>
          <a:p>
            <a:pPr marL="285750" lvl="0" indent="-285750" algn="just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ru-RU" sz="2000" dirty="0">
                <a:solidFill>
                  <a:srgbClr val="0066CC"/>
                </a:solidFill>
              </a:rPr>
              <a:t>Обезбиједити сигурност снабдијевања енергијом по економски одр</a:t>
            </a:r>
            <a:r>
              <a:rPr lang="sr-Cyrl-BA" sz="2000" dirty="0">
                <a:solidFill>
                  <a:srgbClr val="0066CC"/>
                </a:solidFill>
              </a:rPr>
              <a:t>ж</a:t>
            </a:r>
            <a:r>
              <a:rPr lang="ru-RU" sz="2000" dirty="0">
                <a:solidFill>
                  <a:srgbClr val="0066CC"/>
                </a:solidFill>
              </a:rPr>
              <a:t>ивим цијенама воде</a:t>
            </a:r>
            <a:r>
              <a:rPr lang="sr-Cyrl-BA" sz="2000" dirty="0">
                <a:solidFill>
                  <a:srgbClr val="0066CC"/>
                </a:solidFill>
              </a:rPr>
              <a:t>ћ</a:t>
            </a:r>
            <a:r>
              <a:rPr lang="ru-RU" sz="2000" dirty="0">
                <a:solidFill>
                  <a:srgbClr val="0066CC"/>
                </a:solidFill>
              </a:rPr>
              <a:t>и ра</a:t>
            </a:r>
            <a:r>
              <a:rPr lang="sr-Cyrl-BA" sz="2000" dirty="0">
                <a:solidFill>
                  <a:srgbClr val="0066CC"/>
                </a:solidFill>
              </a:rPr>
              <a:t>ч</a:t>
            </a:r>
            <a:r>
              <a:rPr lang="ru-RU" sz="2000" dirty="0">
                <a:solidFill>
                  <a:srgbClr val="0066CC"/>
                </a:solidFill>
              </a:rPr>
              <a:t>уна о проблему енергетског сирома</a:t>
            </a:r>
            <a:r>
              <a:rPr lang="sr-Cyrl-BA" sz="2000" dirty="0">
                <a:solidFill>
                  <a:srgbClr val="0066CC"/>
                </a:solidFill>
              </a:rPr>
              <a:t>ш</a:t>
            </a:r>
            <a:r>
              <a:rPr lang="ru-RU" sz="2000" dirty="0" smtClean="0">
                <a:solidFill>
                  <a:srgbClr val="0066CC"/>
                </a:solidFill>
              </a:rPr>
              <a:t>тва;</a:t>
            </a:r>
            <a:endParaRPr lang="sr-Latn-BA" sz="2000" dirty="0">
              <a:solidFill>
                <a:srgbClr val="0066CC"/>
              </a:solidFill>
            </a:endParaRPr>
          </a:p>
          <a:p>
            <a:pPr marL="285750" lvl="0" indent="-285750" algn="just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ru-RU" sz="2000" dirty="0">
                <a:solidFill>
                  <a:srgbClr val="0066CC"/>
                </a:solidFill>
              </a:rPr>
              <a:t>Пове</a:t>
            </a:r>
            <a:r>
              <a:rPr lang="sr-Cyrl-BA" sz="2000" dirty="0">
                <a:solidFill>
                  <a:srgbClr val="0066CC"/>
                </a:solidFill>
              </a:rPr>
              <a:t>ћ</a:t>
            </a:r>
            <a:r>
              <a:rPr lang="ru-RU" sz="2000" dirty="0">
                <a:solidFill>
                  <a:srgbClr val="0066CC"/>
                </a:solidFill>
              </a:rPr>
              <a:t>ати ефикасност производње</a:t>
            </a:r>
            <a:r>
              <a:rPr lang="sr-Cyrl-BA" sz="2000" dirty="0">
                <a:solidFill>
                  <a:srgbClr val="0066CC"/>
                </a:solidFill>
              </a:rPr>
              <a:t>, </a:t>
            </a:r>
            <a:r>
              <a:rPr lang="ru-RU" sz="2000" dirty="0">
                <a:solidFill>
                  <a:srgbClr val="0066CC"/>
                </a:solidFill>
              </a:rPr>
              <a:t>транспорта</a:t>
            </a:r>
            <a:r>
              <a:rPr lang="hr-HR" sz="2000" dirty="0">
                <a:solidFill>
                  <a:srgbClr val="0066CC"/>
                </a:solidFill>
              </a:rPr>
              <a:t>/</a:t>
            </a:r>
            <a:r>
              <a:rPr lang="ru-RU" sz="2000" dirty="0">
                <a:solidFill>
                  <a:srgbClr val="0066CC"/>
                </a:solidFill>
              </a:rPr>
              <a:t>преноса</a:t>
            </a:r>
            <a:r>
              <a:rPr lang="sr-Cyrl-BA" sz="2000" dirty="0">
                <a:solidFill>
                  <a:srgbClr val="0066CC"/>
                </a:solidFill>
              </a:rPr>
              <a:t>, </a:t>
            </a:r>
            <a:r>
              <a:rPr lang="ru-RU" sz="2000" dirty="0">
                <a:solidFill>
                  <a:srgbClr val="0066CC"/>
                </a:solidFill>
              </a:rPr>
              <a:t>дистрибуције и потро</a:t>
            </a:r>
            <a:r>
              <a:rPr lang="sr-Cyrl-BA" sz="2000" dirty="0">
                <a:solidFill>
                  <a:srgbClr val="0066CC"/>
                </a:solidFill>
              </a:rPr>
              <a:t>ш</a:t>
            </a:r>
            <a:r>
              <a:rPr lang="ru-RU" sz="2000" dirty="0">
                <a:solidFill>
                  <a:srgbClr val="0066CC"/>
                </a:solidFill>
              </a:rPr>
              <a:t>ње енергије</a:t>
            </a:r>
            <a:r>
              <a:rPr lang="sr-Cyrl-BA" sz="2000" dirty="0">
                <a:solidFill>
                  <a:srgbClr val="0066CC"/>
                </a:solidFill>
              </a:rPr>
              <a:t>;</a:t>
            </a:r>
            <a:endParaRPr lang="sr-Latn-BA" sz="2000" dirty="0">
              <a:solidFill>
                <a:srgbClr val="0066CC"/>
              </a:solidFill>
            </a:endParaRPr>
          </a:p>
          <a:p>
            <a:pPr marL="285750" lvl="0" indent="-285750" algn="just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sr-Cyrl-BA" sz="2000" dirty="0">
                <a:solidFill>
                  <a:srgbClr val="0066CC"/>
                </a:solidFill>
              </a:rPr>
              <a:t>С</a:t>
            </a:r>
            <a:r>
              <a:rPr lang="hr-HR" sz="2000" dirty="0">
                <a:solidFill>
                  <a:srgbClr val="0066CC"/>
                </a:solidFill>
              </a:rPr>
              <a:t>творити услове за </a:t>
            </a:r>
            <a:r>
              <a:rPr lang="ru-RU" sz="2000" dirty="0">
                <a:solidFill>
                  <a:srgbClr val="0066CC"/>
                </a:solidFill>
              </a:rPr>
              <a:t>улагање у енергетски сектор;</a:t>
            </a:r>
            <a:endParaRPr lang="sr-Latn-BA" sz="2000" dirty="0">
              <a:solidFill>
                <a:srgbClr val="0066CC"/>
              </a:solidFill>
            </a:endParaRPr>
          </a:p>
          <a:p>
            <a:pPr marL="285750" lvl="0" indent="-285750" algn="just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ru-RU" sz="2000" dirty="0">
                <a:solidFill>
                  <a:srgbClr val="0066CC"/>
                </a:solidFill>
              </a:rPr>
              <a:t>Успоставити ефикасан систем подстицања </a:t>
            </a:r>
            <a:endParaRPr lang="ru-RU" sz="2000" dirty="0" smtClean="0">
              <a:solidFill>
                <a:srgbClr val="0066CC"/>
              </a:solidFill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ru-RU" sz="2000" dirty="0">
                <a:solidFill>
                  <a:srgbClr val="0066CC"/>
                </a:solidFill>
              </a:rPr>
              <a:t> </a:t>
            </a:r>
            <a:r>
              <a:rPr lang="ru-RU" sz="2000" dirty="0" smtClean="0">
                <a:solidFill>
                  <a:srgbClr val="0066CC"/>
                </a:solidFill>
              </a:rPr>
              <a:t>    енергетске </a:t>
            </a:r>
            <a:r>
              <a:rPr lang="ru-RU" sz="2000" dirty="0">
                <a:solidFill>
                  <a:srgbClr val="0066CC"/>
                </a:solidFill>
              </a:rPr>
              <a:t>ефикасности и коришћења обновљивих </a:t>
            </a:r>
            <a:endParaRPr lang="ru-RU" sz="2000" dirty="0" smtClean="0">
              <a:solidFill>
                <a:srgbClr val="0066CC"/>
              </a:solidFill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ru-RU" sz="2000" dirty="0">
                <a:solidFill>
                  <a:srgbClr val="0066CC"/>
                </a:solidFill>
              </a:rPr>
              <a:t> </a:t>
            </a:r>
            <a:r>
              <a:rPr lang="ru-RU" sz="2000" dirty="0" smtClean="0">
                <a:solidFill>
                  <a:srgbClr val="0066CC"/>
                </a:solidFill>
              </a:rPr>
              <a:t>    извора енергије;</a:t>
            </a:r>
            <a:endParaRPr lang="sr-Latn-BA" sz="2000" dirty="0">
              <a:solidFill>
                <a:srgbClr val="0066CC"/>
              </a:solidFill>
            </a:endParaRPr>
          </a:p>
          <a:p>
            <a:pPr marL="285750" lvl="0" indent="-285750" algn="just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ru-RU" sz="2000" dirty="0">
                <a:solidFill>
                  <a:srgbClr val="0066CC"/>
                </a:solidFill>
              </a:rPr>
              <a:t>Усклађивати законодавство са правн</a:t>
            </a:r>
            <a:r>
              <a:rPr lang="hr-HR" sz="2000" dirty="0">
                <a:solidFill>
                  <a:srgbClr val="0066CC"/>
                </a:solidFill>
              </a:rPr>
              <a:t>им наслијеђем </a:t>
            </a:r>
            <a:r>
              <a:rPr lang="ru-RU" sz="2000" dirty="0">
                <a:solidFill>
                  <a:srgbClr val="0066CC"/>
                </a:solidFill>
              </a:rPr>
              <a:t>Европске уније.</a:t>
            </a:r>
            <a:endParaRPr lang="sr-Latn-BA" sz="2000" dirty="0">
              <a:solidFill>
                <a:srgbClr val="0066CC"/>
              </a:solidFill>
            </a:endParaRPr>
          </a:p>
          <a:p>
            <a:pPr algn="just">
              <a:lnSpc>
                <a:spcPct val="114000"/>
              </a:lnSpc>
              <a:spcBef>
                <a:spcPts val="1800"/>
              </a:spcBef>
            </a:pPr>
            <a:endParaRPr lang="sr-Cyrl-CS" sz="1800" dirty="0" smtClean="0">
              <a:solidFill>
                <a:srgbClr val="0070C0"/>
              </a:solidFill>
            </a:endParaRPr>
          </a:p>
          <a:p>
            <a:pPr algn="just">
              <a:lnSpc>
                <a:spcPct val="114000"/>
              </a:lnSpc>
              <a:spcBef>
                <a:spcPts val="1800"/>
              </a:spcBef>
            </a:pPr>
            <a:endParaRPr lang="bs-Latn-BA" sz="1800" dirty="0" smtClean="0">
              <a:solidFill>
                <a:srgbClr val="0070C0"/>
              </a:solidFill>
            </a:endParaRPr>
          </a:p>
          <a:p>
            <a:pPr algn="l"/>
            <a:endParaRPr lang="sr-Latn-BA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Footer Placeholder 3"/>
          <p:cNvSpPr txBox="1">
            <a:spLocks/>
          </p:cNvSpPr>
          <p:nvPr/>
        </p:nvSpPr>
        <p:spPr>
          <a:xfrm>
            <a:off x="6838950" y="6165850"/>
            <a:ext cx="2305050" cy="652463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BA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Министарство индустрије, енергетике и рударства</a:t>
            </a:r>
            <a:r>
              <a:rPr kumimoji="0" lang="bs-Latn-BA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r-Cyrl-CS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Републике Српске</a:t>
            </a:r>
            <a:endParaRPr kumimoji="0" lang="fr-FR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7544" y="6165304"/>
            <a:ext cx="432048" cy="569738"/>
          </a:xfrm>
        </p:spPr>
        <p:txBody>
          <a:bodyPr/>
          <a:lstStyle/>
          <a:p>
            <a:pPr algn="l">
              <a:defRPr/>
            </a:pPr>
            <a:fld id="{54D7BB8E-D950-4607-953A-23497CB9431E}" type="slidenum">
              <a:rPr lang="fr-FR" sz="1600" b="1" smtClean="0">
                <a:solidFill>
                  <a:schemeClr val="accent1">
                    <a:lumMod val="75000"/>
                  </a:schemeClr>
                </a:solidFill>
              </a:rPr>
              <a:pPr algn="l">
                <a:defRPr/>
              </a:pPr>
              <a:t>3</a:t>
            </a:fld>
            <a:endParaRPr lang="fr-FR" sz="16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6212584"/>
            <a:ext cx="603264" cy="600792"/>
          </a:xfrm>
          <a:prstGeom prst="rect">
            <a:avLst/>
          </a:prstGeom>
        </p:spPr>
      </p:pic>
      <p:pic>
        <p:nvPicPr>
          <p:cNvPr id="9" name="Picture 8" descr="Clipboard-1013.TIF"/>
          <p:cNvPicPr/>
          <p:nvPr/>
        </p:nvPicPr>
        <p:blipFill>
          <a:blip r:embed="rId3" cstate="print"/>
          <a:srcRect t="1685" b="1871"/>
          <a:stretch>
            <a:fillRect/>
          </a:stretch>
        </p:blipFill>
        <p:spPr bwMode="auto">
          <a:xfrm>
            <a:off x="6876256" y="3861048"/>
            <a:ext cx="2016224" cy="20745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6302789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323528" y="1124744"/>
            <a:ext cx="8784976" cy="4968552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gamma/>
                  <a:tint val="0"/>
                  <a:invGamma/>
                  <a:alpha val="75000"/>
                </a:schemeClr>
              </a:gs>
            </a:gsLst>
            <a:lin ang="0" scaled="1"/>
          </a:gra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sr-Cyrl-BA" sz="1600" dirty="0" smtClean="0">
              <a:solidFill>
                <a:srgbClr val="0070C0"/>
              </a:solidFill>
            </a:endParaRPr>
          </a:p>
          <a:p>
            <a:pPr algn="l"/>
            <a:endParaRPr lang="sr-Cyrl-CS" sz="1600" b="1" dirty="0" smtClean="0">
              <a:solidFill>
                <a:srgbClr val="0066CC"/>
              </a:solidFill>
            </a:endParaRPr>
          </a:p>
          <a:p>
            <a:pPr algn="l"/>
            <a:r>
              <a:rPr lang="sr-Cyrl-CS" sz="1800" b="1" dirty="0" smtClean="0">
                <a:solidFill>
                  <a:srgbClr val="0066CC"/>
                </a:solidFill>
              </a:rPr>
              <a:t>Планиране </a:t>
            </a:r>
            <a:r>
              <a:rPr lang="sr-Cyrl-CS" sz="1800" b="1" dirty="0">
                <a:solidFill>
                  <a:srgbClr val="0066CC"/>
                </a:solidFill>
              </a:rPr>
              <a:t>инвестиције у енергетски сектор до 2030. године – око 11 милијарди КМ</a:t>
            </a:r>
            <a:endParaRPr lang="sr-Latn-BA" sz="1800" dirty="0">
              <a:solidFill>
                <a:srgbClr val="0066CC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9552" y="476672"/>
            <a:ext cx="8352928" cy="0"/>
          </a:xfrm>
          <a:prstGeom prst="line">
            <a:avLst/>
          </a:prstGeom>
          <a:ln w="95250" cmpd="sng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9552" y="6165304"/>
            <a:ext cx="8352928" cy="0"/>
          </a:xfrm>
          <a:prstGeom prst="line">
            <a:avLst/>
          </a:prstGeom>
          <a:ln w="63500" cmpd="sng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755576" y="609600"/>
            <a:ext cx="8064896" cy="587152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algn="l"/>
            <a:r>
              <a:rPr lang="sr-Cyrl-CS" sz="2000" b="1" dirty="0" smtClean="0">
                <a:solidFill>
                  <a:srgbClr val="0066CC"/>
                </a:solidFill>
                <a:latin typeface="Calibri" panose="020F0502020204030204" pitchFamily="34" charset="0"/>
              </a:rPr>
              <a:t>РЕПУБЛИКА СРПСКА - </a:t>
            </a:r>
            <a:r>
              <a:rPr lang="sr-Cyrl-BA" sz="2000" b="1" dirty="0" smtClean="0">
                <a:solidFill>
                  <a:srgbClr val="0066CC"/>
                </a:solidFill>
                <a:latin typeface="Calibri" panose="020F0502020204030204" pitchFamily="34" charset="0"/>
              </a:rPr>
              <a:t>НОВЕ ИНВЕСТИЦИЈЕ КАО </a:t>
            </a:r>
            <a:r>
              <a:rPr lang="sr-Cyrl-CS" sz="2000" b="1" dirty="0" smtClean="0">
                <a:solidFill>
                  <a:srgbClr val="0066CC"/>
                </a:solidFill>
                <a:latin typeface="Calibri" panose="020F0502020204030204" pitchFamily="34" charset="0"/>
              </a:rPr>
              <a:t>ПОТЕНЦИЈАЛ  ЗА  БОЉУ ЕНЕРГЕТСКУ  СИГУРНОСТ  РЕГИЈЕ</a:t>
            </a:r>
            <a:endParaRPr lang="sr-Latn-BA" sz="2000" dirty="0">
              <a:solidFill>
                <a:srgbClr val="0066CC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Footer Placeholder 3"/>
          <p:cNvSpPr txBox="1">
            <a:spLocks/>
          </p:cNvSpPr>
          <p:nvPr/>
        </p:nvSpPr>
        <p:spPr>
          <a:xfrm>
            <a:off x="6838950" y="6165850"/>
            <a:ext cx="2305050" cy="652463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BA" sz="13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Министарство индустрије, енергетике и рударства</a:t>
            </a:r>
            <a:r>
              <a:rPr kumimoji="0" lang="bs-Latn-BA" sz="13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r-Cyrl-CS" sz="13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Републике Српске</a:t>
            </a:r>
            <a:endParaRPr kumimoji="0" lang="fr-FR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val="2511640923"/>
              </p:ext>
            </p:extLst>
          </p:nvPr>
        </p:nvGraphicFramePr>
        <p:xfrm>
          <a:off x="755576" y="2420888"/>
          <a:ext cx="7620000" cy="3294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7544" y="6165304"/>
            <a:ext cx="432048" cy="569738"/>
          </a:xfrm>
        </p:spPr>
        <p:txBody>
          <a:bodyPr/>
          <a:lstStyle/>
          <a:p>
            <a:pPr algn="l">
              <a:defRPr/>
            </a:pPr>
            <a:fld id="{54D7BB8E-D950-4607-953A-23497CB9431E}" type="slidenum">
              <a:rPr lang="fr-FR" sz="1600" b="1" smtClean="0">
                <a:solidFill>
                  <a:schemeClr val="accent1">
                    <a:lumMod val="75000"/>
                  </a:schemeClr>
                </a:solidFill>
              </a:rPr>
              <a:pPr algn="l">
                <a:defRPr/>
              </a:pPr>
              <a:t>4</a:t>
            </a:fld>
            <a:endParaRPr lang="fr-FR" sz="16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6212584"/>
            <a:ext cx="603264" cy="600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37584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539552" y="764704"/>
            <a:ext cx="8352928" cy="5400600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gamma/>
                  <a:tint val="0"/>
                  <a:invGamma/>
                  <a:alpha val="75000"/>
                </a:schemeClr>
              </a:gs>
            </a:gsLst>
            <a:lin ang="0" scaled="1"/>
          </a:gra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Cyrl-BA" sz="2000" b="1" dirty="0" smtClean="0">
                <a:solidFill>
                  <a:srgbClr val="0066CC"/>
                </a:solidFill>
              </a:rPr>
              <a:t>РЕПУБЛИКА СРПСКА - ИЗВОЗНИК ЕЛЕКТРИЧНЕ ЕНЕРГИЈЕ </a:t>
            </a:r>
            <a:endParaRPr lang="sr-Latn-BA" sz="2000" dirty="0" smtClean="0">
              <a:solidFill>
                <a:srgbClr val="0066CC"/>
              </a:solidFill>
            </a:endParaRPr>
          </a:p>
          <a:p>
            <a:pPr algn="l"/>
            <a:endParaRPr lang="sr-Cyrl-BA" sz="1800" dirty="0">
              <a:solidFill>
                <a:schemeClr val="tx1"/>
              </a:solidFill>
            </a:endParaRPr>
          </a:p>
          <a:p>
            <a:pPr algn="l"/>
            <a:endParaRPr lang="sr-Cyrl-BA" sz="1800" dirty="0" smtClean="0">
              <a:solidFill>
                <a:schemeClr val="tx1"/>
              </a:solidFill>
            </a:endParaRPr>
          </a:p>
          <a:p>
            <a:pPr algn="l"/>
            <a:endParaRPr lang="sr-Cyrl-BA" sz="1800" dirty="0">
              <a:solidFill>
                <a:schemeClr val="tx1"/>
              </a:solidFill>
            </a:endParaRPr>
          </a:p>
          <a:p>
            <a:pPr algn="l"/>
            <a:endParaRPr lang="sr-Cyrl-BA" sz="1800" dirty="0" smtClean="0">
              <a:solidFill>
                <a:schemeClr val="tx1"/>
              </a:solidFill>
            </a:endParaRPr>
          </a:p>
          <a:p>
            <a:pPr algn="l"/>
            <a:endParaRPr lang="sr-Cyrl-BA" sz="1800" dirty="0">
              <a:solidFill>
                <a:schemeClr val="tx1"/>
              </a:solidFill>
            </a:endParaRPr>
          </a:p>
          <a:p>
            <a:pPr algn="l"/>
            <a:endParaRPr lang="sr-Cyrl-BA" sz="1800" dirty="0" smtClean="0">
              <a:solidFill>
                <a:schemeClr val="tx1"/>
              </a:solidFill>
            </a:endParaRPr>
          </a:p>
          <a:p>
            <a:pPr algn="l"/>
            <a:endParaRPr lang="sr-Cyrl-BA" sz="1800" dirty="0">
              <a:solidFill>
                <a:schemeClr val="tx1"/>
              </a:solidFill>
            </a:endParaRPr>
          </a:p>
          <a:p>
            <a:pPr algn="l"/>
            <a:endParaRPr lang="sr-Cyrl-BA" sz="1800" dirty="0" smtClean="0">
              <a:solidFill>
                <a:schemeClr val="tx1"/>
              </a:solidFill>
            </a:endParaRPr>
          </a:p>
          <a:p>
            <a:pPr algn="l"/>
            <a:endParaRPr lang="sr-Cyrl-BA" sz="1800" dirty="0">
              <a:solidFill>
                <a:schemeClr val="tx1"/>
              </a:solidFill>
            </a:endParaRPr>
          </a:p>
          <a:p>
            <a:pPr algn="l"/>
            <a:endParaRPr lang="sr-Cyrl-BA" sz="1800" dirty="0">
              <a:solidFill>
                <a:schemeClr val="tx1"/>
              </a:solidFill>
            </a:endParaRPr>
          </a:p>
          <a:p>
            <a:pPr algn="l"/>
            <a:endParaRPr lang="sr-Cyrl-BA" sz="1200" dirty="0">
              <a:solidFill>
                <a:schemeClr val="tx1"/>
              </a:solidFill>
            </a:endParaRPr>
          </a:p>
          <a:p>
            <a:pPr algn="l"/>
            <a:r>
              <a:rPr lang="sr-Cyrl-CS" sz="1400" i="1" dirty="0" smtClean="0">
                <a:solidFill>
                  <a:schemeClr val="tx1"/>
                </a:solidFill>
              </a:rPr>
              <a:t>          </a:t>
            </a:r>
          </a:p>
          <a:p>
            <a:pPr algn="l"/>
            <a:r>
              <a:rPr lang="sr-Cyrl-CS" sz="1400" i="1" dirty="0" smtClean="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sr-Cyrl-CS" sz="1800" dirty="0" smtClean="0">
                <a:solidFill>
                  <a:srgbClr val="0066CC"/>
                </a:solidFill>
              </a:rPr>
              <a:t>Р</a:t>
            </a:r>
            <a:r>
              <a:rPr lang="bs-Latn-BA" sz="1800" dirty="0" err="1">
                <a:solidFill>
                  <a:srgbClr val="0066CC"/>
                </a:solidFill>
              </a:rPr>
              <a:t>епублика</a:t>
            </a:r>
            <a:r>
              <a:rPr lang="bs-Latn-BA" sz="1800" dirty="0">
                <a:solidFill>
                  <a:srgbClr val="0066CC"/>
                </a:solidFill>
              </a:rPr>
              <a:t> </a:t>
            </a:r>
            <a:r>
              <a:rPr lang="bs-Latn-BA" sz="1800" dirty="0" err="1">
                <a:solidFill>
                  <a:srgbClr val="0066CC"/>
                </a:solidFill>
              </a:rPr>
              <a:t>Српска</a:t>
            </a:r>
            <a:r>
              <a:rPr lang="bs-Latn-BA" sz="1800" dirty="0">
                <a:solidFill>
                  <a:srgbClr val="0066CC"/>
                </a:solidFill>
              </a:rPr>
              <a:t> </a:t>
            </a:r>
            <a:r>
              <a:rPr lang="sr-Cyrl-BA" sz="1800" dirty="0">
                <a:solidFill>
                  <a:srgbClr val="0066CC"/>
                </a:solidFill>
              </a:rPr>
              <a:t>располаже билансним </a:t>
            </a:r>
            <a:r>
              <a:rPr lang="sr-Cyrl-BA" sz="1800" b="1" dirty="0" err="1">
                <a:solidFill>
                  <a:srgbClr val="0066CC"/>
                </a:solidFill>
              </a:rPr>
              <a:t>вишковима</a:t>
            </a:r>
            <a:r>
              <a:rPr lang="sr-Cyrl-BA" sz="1800" b="1" dirty="0">
                <a:solidFill>
                  <a:srgbClr val="0066CC"/>
                </a:solidFill>
              </a:rPr>
              <a:t> електричне енергије који се крећу од 20% до 30% </a:t>
            </a:r>
            <a:r>
              <a:rPr lang="sr-Cyrl-BA" sz="1800" dirty="0">
                <a:solidFill>
                  <a:srgbClr val="0066CC"/>
                </a:solidFill>
              </a:rPr>
              <a:t>укупне производње на годишњем нивоу.</a:t>
            </a:r>
            <a:endParaRPr lang="sr-Latn-BA" sz="1800" dirty="0">
              <a:solidFill>
                <a:srgbClr val="0066CC"/>
              </a:solidFill>
            </a:endParaRPr>
          </a:p>
          <a:p>
            <a:pPr algn="l"/>
            <a:endParaRPr lang="sr-Cyrl-CS" sz="1400" i="1" dirty="0" smtClean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9552" y="476672"/>
            <a:ext cx="8352928" cy="0"/>
          </a:xfrm>
          <a:prstGeom prst="line">
            <a:avLst/>
          </a:prstGeom>
          <a:ln w="95250" cmpd="sng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9552" y="6165304"/>
            <a:ext cx="8352928" cy="0"/>
          </a:xfrm>
          <a:prstGeom prst="line">
            <a:avLst/>
          </a:prstGeom>
          <a:ln w="63500" cmpd="sng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ooter Placeholder 3"/>
          <p:cNvSpPr txBox="1">
            <a:spLocks/>
          </p:cNvSpPr>
          <p:nvPr/>
        </p:nvSpPr>
        <p:spPr>
          <a:xfrm>
            <a:off x="6838950" y="6165850"/>
            <a:ext cx="2305050" cy="652463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BA" sz="13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Министарство индустрије, енергетике и рударства</a:t>
            </a:r>
            <a:r>
              <a:rPr kumimoji="0" lang="bs-Latn-BA" sz="13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r-Cyrl-CS" sz="13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Републике Српске</a:t>
            </a:r>
            <a:endParaRPr kumimoji="0" lang="fr-FR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3722396031"/>
              </p:ext>
            </p:extLst>
          </p:nvPr>
        </p:nvGraphicFramePr>
        <p:xfrm>
          <a:off x="1331640" y="1628800"/>
          <a:ext cx="705678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7544" y="6165304"/>
            <a:ext cx="432048" cy="569738"/>
          </a:xfrm>
        </p:spPr>
        <p:txBody>
          <a:bodyPr/>
          <a:lstStyle/>
          <a:p>
            <a:pPr algn="l">
              <a:defRPr/>
            </a:pPr>
            <a:fld id="{54D7BB8E-D950-4607-953A-23497CB9431E}" type="slidenum">
              <a:rPr lang="fr-FR" sz="1600" b="1" smtClean="0">
                <a:solidFill>
                  <a:schemeClr val="accent1">
                    <a:lumMod val="75000"/>
                  </a:schemeClr>
                </a:solidFill>
              </a:rPr>
              <a:pPr algn="l">
                <a:defRPr/>
              </a:pPr>
              <a:t>5</a:t>
            </a:fld>
            <a:endParaRPr lang="fr-FR" sz="16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6212584"/>
            <a:ext cx="603264" cy="600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98871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55576" y="548680"/>
            <a:ext cx="8136904" cy="5458941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gamma/>
                  <a:tint val="0"/>
                  <a:invGamma/>
                  <a:alpha val="75000"/>
                </a:schemeClr>
              </a:gs>
            </a:gsLst>
            <a:lin ang="0" scaled="1"/>
          </a:gra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Cyrl-BA" sz="2000" b="1" dirty="0" smtClean="0">
                <a:solidFill>
                  <a:srgbClr val="0066CC"/>
                </a:solidFill>
              </a:rPr>
              <a:t>Сигурност снабдијевања осталим енергентима</a:t>
            </a:r>
            <a:endParaRPr lang="sr-Cyrl-BA" sz="2000" dirty="0" smtClean="0">
              <a:solidFill>
                <a:srgbClr val="0066CC"/>
              </a:solidFill>
            </a:endParaRPr>
          </a:p>
          <a:p>
            <a:r>
              <a:rPr lang="sr-Cyrl-BA" sz="2000" b="1" dirty="0" smtClean="0">
                <a:solidFill>
                  <a:srgbClr val="0066CC"/>
                </a:solidFill>
              </a:rPr>
              <a:t>–</a:t>
            </a:r>
            <a:r>
              <a:rPr lang="sr-Cyrl-BA" sz="2000" dirty="0" smtClean="0">
                <a:solidFill>
                  <a:srgbClr val="0066CC"/>
                </a:solidFill>
              </a:rPr>
              <a:t> </a:t>
            </a:r>
            <a:r>
              <a:rPr lang="sr-Cyrl-BA" sz="2000" b="1" dirty="0" smtClean="0">
                <a:solidFill>
                  <a:srgbClr val="0066CC"/>
                </a:solidFill>
              </a:rPr>
              <a:t>Нафта и нафтни деривати –</a:t>
            </a:r>
          </a:p>
          <a:p>
            <a:endParaRPr lang="sr-Cyrl-BA" sz="1600" dirty="0" smtClean="0">
              <a:solidFill>
                <a:srgbClr val="0066CC"/>
              </a:solidFill>
            </a:endParaRPr>
          </a:p>
          <a:p>
            <a:pPr marL="285750" lvl="0" indent="-285750" algn="l">
              <a:buFont typeface="Arial" pitchFamily="34" charset="0"/>
              <a:buChar char="•"/>
            </a:pPr>
            <a:r>
              <a:rPr lang="sr-Cyrl-BA" sz="1600" dirty="0" smtClean="0">
                <a:solidFill>
                  <a:srgbClr val="0066CC"/>
                </a:solidFill>
              </a:rPr>
              <a:t>Имплементација  Директиве 2009/119/ЕЦ  у Закон о нафтним дериватима Републике Српске; </a:t>
            </a:r>
          </a:p>
          <a:p>
            <a:pPr marL="285750" lvl="0" indent="-285750" algn="l">
              <a:buFont typeface="Arial" pitchFamily="34" charset="0"/>
              <a:buChar char="•"/>
            </a:pPr>
            <a:r>
              <a:rPr lang="sr-Cyrl-BA" sz="1600" dirty="0" smtClean="0">
                <a:solidFill>
                  <a:srgbClr val="0066CC"/>
                </a:solidFill>
              </a:rPr>
              <a:t>Циљ -  </a:t>
            </a:r>
            <a:r>
              <a:rPr lang="sr-Cyrl-BA" sz="1600" dirty="0" err="1" smtClean="0">
                <a:solidFill>
                  <a:srgbClr val="0066CC"/>
                </a:solidFill>
              </a:rPr>
              <a:t>обезбјеђење</a:t>
            </a:r>
            <a:r>
              <a:rPr lang="sr-Cyrl-BA" sz="1600" dirty="0" smtClean="0">
                <a:solidFill>
                  <a:srgbClr val="0066CC"/>
                </a:solidFill>
              </a:rPr>
              <a:t> снабдијевања нафтним дериватима у случају пријетње енергетској сигурности узрокованој ванредним поремећајима у снабдијевању; </a:t>
            </a:r>
          </a:p>
          <a:p>
            <a:pPr marL="285750" lvl="0" indent="-285750" algn="l">
              <a:buFont typeface="Arial" pitchFamily="34" charset="0"/>
              <a:buChar char="•"/>
            </a:pPr>
            <a:r>
              <a:rPr lang="sr-Cyrl-BA" sz="1600" dirty="0" smtClean="0">
                <a:solidFill>
                  <a:srgbClr val="0066CC"/>
                </a:solidFill>
              </a:rPr>
              <a:t>Надлежна институција - ЈП “Робне резерве Републике Српске” </a:t>
            </a:r>
            <a:r>
              <a:rPr lang="sr-Cyrl-BA" sz="1600" dirty="0" err="1" smtClean="0">
                <a:solidFill>
                  <a:srgbClr val="0066CC"/>
                </a:solidFill>
              </a:rPr>
              <a:t>а.д</a:t>
            </a:r>
            <a:r>
              <a:rPr lang="sr-Cyrl-BA" sz="1600" dirty="0" smtClean="0">
                <a:solidFill>
                  <a:srgbClr val="0066CC"/>
                </a:solidFill>
              </a:rPr>
              <a:t>. Бања Лука</a:t>
            </a:r>
          </a:p>
          <a:p>
            <a:pPr marL="285750" lvl="0" indent="-285750" algn="l">
              <a:buFont typeface="Arial" pitchFamily="34" charset="0"/>
              <a:buChar char="•"/>
            </a:pPr>
            <a:r>
              <a:rPr lang="sr-Cyrl-BA" sz="1600" dirty="0" smtClean="0">
                <a:solidFill>
                  <a:srgbClr val="0066CC"/>
                </a:solidFill>
              </a:rPr>
              <a:t>У току је изналажења модела </a:t>
            </a:r>
            <a:r>
              <a:rPr lang="sr-Cyrl-BA" sz="1600" dirty="0" err="1" smtClean="0">
                <a:solidFill>
                  <a:srgbClr val="0066CC"/>
                </a:solidFill>
              </a:rPr>
              <a:t>обезбјеђења</a:t>
            </a:r>
            <a:r>
              <a:rPr lang="sr-Cyrl-BA" sz="1600" dirty="0" smtClean="0">
                <a:solidFill>
                  <a:srgbClr val="0066CC"/>
                </a:solidFill>
              </a:rPr>
              <a:t> финансирања резерви нафте у Републици Српској;</a:t>
            </a:r>
          </a:p>
          <a:p>
            <a:pPr marL="285750" lvl="0" indent="-285750" algn="l">
              <a:buFont typeface="Arial" pitchFamily="34" charset="0"/>
              <a:buChar char="•"/>
            </a:pPr>
            <a:r>
              <a:rPr lang="sr-Cyrl-BA" sz="1600" dirty="0" smtClean="0">
                <a:solidFill>
                  <a:srgbClr val="0066CC"/>
                </a:solidFill>
              </a:rPr>
              <a:t>Потребна финансијска средства на нивоу Републике Српске  до 2021. године процјењују се на око 46,5 милиона евра.</a:t>
            </a:r>
          </a:p>
          <a:p>
            <a:pPr algn="just">
              <a:spcBef>
                <a:spcPts val="0"/>
              </a:spcBef>
            </a:pPr>
            <a:endParaRPr lang="sr-Latn-BA" sz="1600" dirty="0" smtClean="0"/>
          </a:p>
          <a:p>
            <a:pPr algn="just">
              <a:spcBef>
                <a:spcPts val="0"/>
              </a:spcBef>
            </a:pPr>
            <a:endParaRPr lang="sr-Latn-BA" sz="1600" dirty="0"/>
          </a:p>
          <a:p>
            <a:pPr algn="just">
              <a:spcBef>
                <a:spcPts val="0"/>
              </a:spcBef>
            </a:pPr>
            <a:endParaRPr lang="sr-Latn-BA" sz="1600" dirty="0" smtClean="0"/>
          </a:p>
          <a:p>
            <a:pPr algn="just">
              <a:spcBef>
                <a:spcPts val="0"/>
              </a:spcBef>
            </a:pPr>
            <a:endParaRPr lang="sr-Latn-BA" sz="1600" dirty="0"/>
          </a:p>
          <a:p>
            <a:pPr algn="just">
              <a:spcBef>
                <a:spcPts val="0"/>
              </a:spcBef>
            </a:pPr>
            <a:endParaRPr lang="sr-Latn-BA" sz="1600" dirty="0" smtClean="0"/>
          </a:p>
          <a:p>
            <a:pPr algn="just">
              <a:spcBef>
                <a:spcPts val="0"/>
              </a:spcBef>
            </a:pPr>
            <a:endParaRPr lang="sr-Latn-BA" sz="1600" dirty="0"/>
          </a:p>
          <a:p>
            <a:pPr algn="just">
              <a:spcBef>
                <a:spcPts val="0"/>
              </a:spcBef>
            </a:pPr>
            <a:endParaRPr lang="sr-Latn-BA" sz="1600" dirty="0" smtClean="0"/>
          </a:p>
          <a:p>
            <a:pPr algn="just">
              <a:spcBef>
                <a:spcPts val="0"/>
              </a:spcBef>
            </a:pPr>
            <a:endParaRPr lang="sr-Latn-BA" sz="1600" dirty="0" smtClean="0"/>
          </a:p>
          <a:p>
            <a:pPr algn="just">
              <a:spcBef>
                <a:spcPts val="0"/>
              </a:spcBef>
            </a:pPr>
            <a:endParaRPr lang="sr-Latn-BA" sz="1400" i="1" dirty="0" smtClean="0"/>
          </a:p>
          <a:p>
            <a:pPr algn="just">
              <a:spcBef>
                <a:spcPts val="0"/>
              </a:spcBef>
            </a:pPr>
            <a:r>
              <a:rPr lang="sr-Cyrl-BA" sz="1400" i="1" dirty="0" smtClean="0">
                <a:solidFill>
                  <a:srgbClr val="0066CC"/>
                </a:solidFill>
              </a:rPr>
              <a:t>Процјена потребних складишних капацитета и инвестиције у исте на нивоу </a:t>
            </a:r>
            <a:r>
              <a:rPr lang="sr-Cyrl-BA" sz="1400" i="1" dirty="0" err="1" smtClean="0">
                <a:solidFill>
                  <a:srgbClr val="0066CC"/>
                </a:solidFill>
              </a:rPr>
              <a:t>БиХ</a:t>
            </a:r>
            <a:r>
              <a:rPr lang="sr-Cyrl-BA" sz="1400" i="1" dirty="0" smtClean="0">
                <a:solidFill>
                  <a:srgbClr val="0066CC"/>
                </a:solidFill>
              </a:rPr>
              <a:t> до 2021. године</a:t>
            </a:r>
            <a:endParaRPr lang="sr-Latn-BA" sz="1400" i="1" dirty="0" smtClean="0">
              <a:solidFill>
                <a:srgbClr val="0066CC"/>
              </a:solidFill>
            </a:endParaRPr>
          </a:p>
          <a:p>
            <a:pPr algn="just">
              <a:spcBef>
                <a:spcPts val="0"/>
              </a:spcBef>
            </a:pPr>
            <a:endParaRPr lang="sr-Cyrl-CS" sz="1800" dirty="0" smtClean="0">
              <a:solidFill>
                <a:srgbClr val="0070C0"/>
              </a:solidFill>
            </a:endParaRPr>
          </a:p>
          <a:p>
            <a:pPr algn="just">
              <a:spcBef>
                <a:spcPts val="0"/>
              </a:spcBef>
            </a:pPr>
            <a:endParaRPr lang="bs-Latn-BA" sz="1800" dirty="0" smtClean="0">
              <a:solidFill>
                <a:srgbClr val="0070C0"/>
              </a:solidFill>
            </a:endParaRPr>
          </a:p>
          <a:p>
            <a:pPr algn="just">
              <a:spcBef>
                <a:spcPts val="0"/>
              </a:spcBef>
            </a:pPr>
            <a:endParaRPr lang="sr-Latn-BA" sz="20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9552" y="476672"/>
            <a:ext cx="8352928" cy="0"/>
          </a:xfrm>
          <a:prstGeom prst="line">
            <a:avLst/>
          </a:prstGeom>
          <a:ln w="95250" cmpd="sng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9552" y="6165304"/>
            <a:ext cx="8352928" cy="0"/>
          </a:xfrm>
          <a:prstGeom prst="line">
            <a:avLst/>
          </a:prstGeom>
          <a:ln w="63500" cmpd="sng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ooter Placeholder 3"/>
          <p:cNvSpPr txBox="1">
            <a:spLocks/>
          </p:cNvSpPr>
          <p:nvPr/>
        </p:nvSpPr>
        <p:spPr>
          <a:xfrm>
            <a:off x="6838950" y="6165850"/>
            <a:ext cx="2305050" cy="652463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BA" sz="13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Министарство индустрије, енергетике и рударства</a:t>
            </a:r>
            <a:r>
              <a:rPr kumimoji="0" lang="bs-Latn-BA" sz="13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r-Cyrl-CS" sz="13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Републике Српске</a:t>
            </a:r>
            <a:endParaRPr kumimoji="0" lang="fr-FR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7544" y="6165304"/>
            <a:ext cx="432048" cy="569738"/>
          </a:xfrm>
        </p:spPr>
        <p:txBody>
          <a:bodyPr/>
          <a:lstStyle/>
          <a:p>
            <a:pPr algn="l">
              <a:defRPr/>
            </a:pPr>
            <a:fld id="{54D7BB8E-D950-4607-953A-23497CB9431E}" type="slidenum">
              <a:rPr lang="fr-FR" sz="1600" b="1" smtClean="0">
                <a:solidFill>
                  <a:schemeClr val="accent1">
                    <a:lumMod val="75000"/>
                  </a:schemeClr>
                </a:solidFill>
              </a:rPr>
              <a:pPr algn="l">
                <a:defRPr/>
              </a:pPr>
              <a:t>6</a:t>
            </a:fld>
            <a:endParaRPr lang="fr-FR" sz="16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6212584"/>
            <a:ext cx="603264" cy="600792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580269"/>
              </p:ext>
            </p:extLst>
          </p:nvPr>
        </p:nvGraphicFramePr>
        <p:xfrm>
          <a:off x="2123728" y="3706813"/>
          <a:ext cx="4406088" cy="1656186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602725"/>
                <a:gridCol w="1287558"/>
                <a:gridCol w="1515805"/>
              </a:tblGrid>
              <a:tr h="2365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</a:rPr>
                        <a:t>Производи</a:t>
                      </a:r>
                      <a:endParaRPr lang="sr-Latn-BA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828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</a:rPr>
                        <a:t>Капацитет  (м</a:t>
                      </a:r>
                      <a:r>
                        <a:rPr lang="sr-Latn-BA" sz="1000" baseline="30000">
                          <a:effectLst/>
                        </a:rPr>
                        <a:t>3</a:t>
                      </a:r>
                      <a:r>
                        <a:rPr lang="sr-Latn-BA" sz="1000">
                          <a:effectLst/>
                        </a:rPr>
                        <a:t>)</a:t>
                      </a:r>
                      <a:endParaRPr lang="sr-Latn-BA" sz="1200" b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</a:rPr>
                        <a:t>Инвестиције (ЕУР)</a:t>
                      </a:r>
                      <a:endParaRPr lang="sr-Latn-BA" sz="1200" b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5400" marR="25400" marT="0" marB="0"/>
                </a:tc>
              </a:tr>
              <a:tr h="2365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solidFill>
                            <a:srgbClr val="0066CC"/>
                          </a:solidFill>
                          <a:effectLst/>
                        </a:rPr>
                        <a:t>Моторни бензини</a:t>
                      </a:r>
                      <a:endParaRPr lang="sr-Latn-BA" sz="1200" b="0" dirty="0">
                        <a:solidFill>
                          <a:srgbClr val="0066CC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R="25590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solidFill>
                            <a:srgbClr val="0066CC"/>
                          </a:solidFill>
                          <a:effectLst/>
                        </a:rPr>
                        <a:t>50,000</a:t>
                      </a:r>
                      <a:endParaRPr lang="sr-Latn-BA" sz="1200" b="0">
                        <a:solidFill>
                          <a:srgbClr val="0066CC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R="3048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solidFill>
                            <a:srgbClr val="0066CC"/>
                          </a:solidFill>
                          <a:effectLst/>
                        </a:rPr>
                        <a:t>12,000,000</a:t>
                      </a:r>
                      <a:endParaRPr lang="sr-Latn-BA" sz="1200" b="0">
                        <a:solidFill>
                          <a:srgbClr val="0066CC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5400" marR="25400" marT="0" marB="0"/>
                </a:tc>
              </a:tr>
              <a:tr h="2365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solidFill>
                            <a:srgbClr val="0066CC"/>
                          </a:solidFill>
                          <a:effectLst/>
                        </a:rPr>
                        <a:t>Керозин и млазно гориво</a:t>
                      </a:r>
                      <a:endParaRPr lang="sr-Latn-BA" sz="1200" b="0" dirty="0">
                        <a:solidFill>
                          <a:srgbClr val="0066CC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R="25590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solidFill>
                            <a:srgbClr val="0066CC"/>
                          </a:solidFill>
                          <a:effectLst/>
                        </a:rPr>
                        <a:t>1,000</a:t>
                      </a:r>
                      <a:endParaRPr lang="sr-Latn-BA" sz="1200" b="0">
                        <a:solidFill>
                          <a:srgbClr val="0066CC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R="3048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solidFill>
                            <a:srgbClr val="0066CC"/>
                          </a:solidFill>
                          <a:effectLst/>
                        </a:rPr>
                        <a:t>240,000</a:t>
                      </a:r>
                      <a:endParaRPr lang="sr-Latn-BA" sz="1200" b="0">
                        <a:solidFill>
                          <a:srgbClr val="0066CC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5400" marR="25400" marT="0" marB="0"/>
                </a:tc>
              </a:tr>
              <a:tr h="2365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solidFill>
                            <a:srgbClr val="0066CC"/>
                          </a:solidFill>
                          <a:effectLst/>
                        </a:rPr>
                        <a:t>Дизел/гасно уље</a:t>
                      </a:r>
                      <a:endParaRPr lang="sr-Latn-BA" sz="1200" b="0">
                        <a:solidFill>
                          <a:srgbClr val="0066CC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R="25590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solidFill>
                            <a:srgbClr val="0066CC"/>
                          </a:solidFill>
                          <a:effectLst/>
                        </a:rPr>
                        <a:t>140,000</a:t>
                      </a:r>
                      <a:endParaRPr lang="sr-Latn-BA" sz="1200" b="0">
                        <a:solidFill>
                          <a:srgbClr val="0066CC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R="3048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solidFill>
                            <a:srgbClr val="0066CC"/>
                          </a:solidFill>
                          <a:effectLst/>
                        </a:rPr>
                        <a:t>33,600,000</a:t>
                      </a:r>
                      <a:endParaRPr lang="sr-Latn-BA" sz="1200" b="0">
                        <a:solidFill>
                          <a:srgbClr val="0066CC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5400" marR="25400" marT="0" marB="0"/>
                </a:tc>
              </a:tr>
              <a:tr h="2365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solidFill>
                            <a:srgbClr val="0066CC"/>
                          </a:solidFill>
                          <a:effectLst/>
                        </a:rPr>
                        <a:t>Лож уље</a:t>
                      </a:r>
                      <a:endParaRPr lang="sr-Latn-BA" sz="1200" b="0">
                        <a:solidFill>
                          <a:srgbClr val="0066CC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R="25590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solidFill>
                            <a:srgbClr val="0066CC"/>
                          </a:solidFill>
                          <a:effectLst/>
                        </a:rPr>
                        <a:t>15,000</a:t>
                      </a:r>
                      <a:endParaRPr lang="sr-Latn-BA" sz="1200" b="0">
                        <a:solidFill>
                          <a:srgbClr val="0066CC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R="3048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solidFill>
                            <a:srgbClr val="0066CC"/>
                          </a:solidFill>
                          <a:effectLst/>
                        </a:rPr>
                        <a:t>3,600,000</a:t>
                      </a:r>
                      <a:endParaRPr lang="sr-Latn-BA" sz="1200" b="0">
                        <a:solidFill>
                          <a:srgbClr val="0066CC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5400" marR="25400" marT="0" marB="0"/>
                </a:tc>
              </a:tr>
              <a:tr h="2365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solidFill>
                            <a:srgbClr val="0066CC"/>
                          </a:solidFill>
                          <a:effectLst/>
                        </a:rPr>
                        <a:t>Сирова нафта</a:t>
                      </a:r>
                      <a:endParaRPr lang="sr-Latn-BA" sz="1200" b="0">
                        <a:solidFill>
                          <a:srgbClr val="0066CC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R="25590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solidFill>
                            <a:srgbClr val="0066CC"/>
                          </a:solidFill>
                          <a:effectLst/>
                        </a:rPr>
                        <a:t>450,000</a:t>
                      </a:r>
                      <a:endParaRPr lang="sr-Latn-BA" sz="1200" b="0">
                        <a:solidFill>
                          <a:srgbClr val="0066CC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R="3048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solidFill>
                            <a:srgbClr val="0066CC"/>
                          </a:solidFill>
                          <a:effectLst/>
                        </a:rPr>
                        <a:t>90,000,000</a:t>
                      </a:r>
                      <a:endParaRPr lang="sr-Latn-BA" sz="1200" b="0" dirty="0">
                        <a:solidFill>
                          <a:srgbClr val="0066CC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5400" marR="25400" marT="0" marB="0"/>
                </a:tc>
              </a:tr>
              <a:tr h="2365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 smtClean="0">
                          <a:solidFill>
                            <a:srgbClr val="0066CC"/>
                          </a:solidFill>
                          <a:effectLst/>
                        </a:rPr>
                        <a:t>УКУПНО</a:t>
                      </a:r>
                      <a:endParaRPr lang="sr-Latn-BA" sz="1200" b="0" dirty="0">
                        <a:solidFill>
                          <a:srgbClr val="0066CC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R="25590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solidFill>
                            <a:srgbClr val="0066CC"/>
                          </a:solidFill>
                          <a:effectLst/>
                        </a:rPr>
                        <a:t>656,000</a:t>
                      </a:r>
                      <a:endParaRPr lang="sr-Latn-BA" sz="1200" b="0">
                        <a:solidFill>
                          <a:srgbClr val="0066CC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R="3048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solidFill>
                            <a:srgbClr val="0066CC"/>
                          </a:solidFill>
                          <a:effectLst/>
                        </a:rPr>
                        <a:t>139,440,000</a:t>
                      </a:r>
                      <a:endParaRPr lang="sr-Latn-BA" sz="1200" b="0" dirty="0">
                        <a:solidFill>
                          <a:srgbClr val="0066CC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335213" y="32496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R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76465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539552" y="476672"/>
            <a:ext cx="8352928" cy="0"/>
          </a:xfrm>
          <a:prstGeom prst="line">
            <a:avLst/>
          </a:prstGeom>
          <a:ln w="95250" cmpd="sng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9552" y="6165304"/>
            <a:ext cx="8352928" cy="0"/>
          </a:xfrm>
          <a:prstGeom prst="line">
            <a:avLst/>
          </a:prstGeom>
          <a:ln w="63500" cmpd="sng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539552" y="620688"/>
            <a:ext cx="8208912" cy="5386933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gamma/>
                  <a:tint val="0"/>
                  <a:invGamma/>
                  <a:alpha val="75000"/>
                </a:schemeClr>
              </a:gs>
            </a:gsLst>
            <a:lin ang="0" scaled="1"/>
          </a:gra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r-Latn-BA" sz="800" b="1" u="sng" dirty="0" smtClean="0"/>
          </a:p>
          <a:p>
            <a:r>
              <a:rPr lang="en-US" sz="2000" b="1" dirty="0" err="1" smtClean="0">
                <a:solidFill>
                  <a:srgbClr val="0066CC"/>
                </a:solidFill>
              </a:rPr>
              <a:t>Сигурност</a:t>
            </a:r>
            <a:r>
              <a:rPr lang="en-US" sz="2000" b="1" dirty="0" smtClean="0">
                <a:solidFill>
                  <a:srgbClr val="0066CC"/>
                </a:solidFill>
              </a:rPr>
              <a:t> </a:t>
            </a:r>
            <a:r>
              <a:rPr lang="en-US" sz="2000" b="1" dirty="0" err="1">
                <a:solidFill>
                  <a:srgbClr val="0066CC"/>
                </a:solidFill>
              </a:rPr>
              <a:t>снабдијевања</a:t>
            </a:r>
            <a:r>
              <a:rPr lang="en-US" sz="2000" b="1" dirty="0">
                <a:solidFill>
                  <a:srgbClr val="0066CC"/>
                </a:solidFill>
              </a:rPr>
              <a:t> </a:t>
            </a:r>
            <a:r>
              <a:rPr lang="en-US" sz="2000" b="1" dirty="0" err="1">
                <a:solidFill>
                  <a:srgbClr val="0066CC"/>
                </a:solidFill>
              </a:rPr>
              <a:t>осталим</a:t>
            </a:r>
            <a:r>
              <a:rPr lang="en-US" sz="2000" b="1" dirty="0">
                <a:solidFill>
                  <a:srgbClr val="0066CC"/>
                </a:solidFill>
              </a:rPr>
              <a:t> </a:t>
            </a:r>
            <a:r>
              <a:rPr lang="en-US" sz="2000" b="1" dirty="0" err="1">
                <a:solidFill>
                  <a:srgbClr val="0066CC"/>
                </a:solidFill>
              </a:rPr>
              <a:t>енергентима</a:t>
            </a:r>
            <a:endParaRPr lang="sr-Latn-BA" sz="2000" dirty="0">
              <a:solidFill>
                <a:srgbClr val="0066CC"/>
              </a:solidFill>
            </a:endParaRPr>
          </a:p>
          <a:p>
            <a:r>
              <a:rPr lang="sr-Cyrl-BA" sz="2000" b="1" dirty="0" smtClean="0">
                <a:solidFill>
                  <a:srgbClr val="0066CC"/>
                </a:solidFill>
              </a:rPr>
              <a:t>–</a:t>
            </a:r>
            <a:r>
              <a:rPr lang="sr-Latn-BA" sz="2000" dirty="0" smtClean="0">
                <a:solidFill>
                  <a:srgbClr val="0066CC"/>
                </a:solidFill>
              </a:rPr>
              <a:t> </a:t>
            </a:r>
            <a:r>
              <a:rPr lang="sr-Cyrl-BA" sz="2000" b="1" dirty="0" smtClean="0">
                <a:solidFill>
                  <a:srgbClr val="0066CC"/>
                </a:solidFill>
              </a:rPr>
              <a:t>Гас –</a:t>
            </a:r>
            <a:endParaRPr lang="sr-Latn-BA" sz="2000" b="1" dirty="0" smtClean="0">
              <a:solidFill>
                <a:srgbClr val="0066CC"/>
              </a:solidFill>
            </a:endParaRPr>
          </a:p>
          <a:p>
            <a:endParaRPr lang="sr-Latn-BA" sz="1800" dirty="0">
              <a:solidFill>
                <a:srgbClr val="0066CC"/>
              </a:solidFill>
            </a:endParaRPr>
          </a:p>
          <a:p>
            <a:pPr marL="355600" lvl="0" indent="-177800" algn="l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sr-Cyrl-CS" sz="1800" dirty="0">
                <a:solidFill>
                  <a:srgbClr val="0066CC"/>
                </a:solidFill>
              </a:rPr>
              <a:t>У координацији са Секретаријатом </a:t>
            </a:r>
            <a:r>
              <a:rPr lang="sr-Cyrl-CS" sz="1800" dirty="0" smtClean="0">
                <a:solidFill>
                  <a:srgbClr val="0066CC"/>
                </a:solidFill>
              </a:rPr>
              <a:t>Енергетске </a:t>
            </a:r>
            <a:r>
              <a:rPr lang="sr-Cyrl-CS" sz="1800" dirty="0">
                <a:solidFill>
                  <a:srgbClr val="0066CC"/>
                </a:solidFill>
              </a:rPr>
              <a:t>заједнице </a:t>
            </a:r>
            <a:r>
              <a:rPr lang="sr-Cyrl-CS" sz="1800" dirty="0" smtClean="0">
                <a:solidFill>
                  <a:srgbClr val="0066CC"/>
                </a:solidFill>
              </a:rPr>
              <a:t>за период 2014-2015. године, </a:t>
            </a:r>
            <a:r>
              <a:rPr lang="sr-Cyrl-CS" sz="1800" dirty="0">
                <a:solidFill>
                  <a:srgbClr val="0066CC"/>
                </a:solidFill>
              </a:rPr>
              <a:t>земље </a:t>
            </a:r>
            <a:r>
              <a:rPr lang="sr-Cyrl-CS" sz="1800" dirty="0" smtClean="0">
                <a:solidFill>
                  <a:srgbClr val="0066CC"/>
                </a:solidFill>
              </a:rPr>
              <a:t>региона </a:t>
            </a:r>
            <a:r>
              <a:rPr lang="sr-Cyrl-CS" sz="1800" dirty="0">
                <a:solidFill>
                  <a:srgbClr val="0066CC"/>
                </a:solidFill>
              </a:rPr>
              <a:t>израдиле су Извјештај о  </a:t>
            </a:r>
            <a:r>
              <a:rPr lang="bs-Latn-BA" sz="1800" b="1" dirty="0">
                <a:solidFill>
                  <a:srgbClr val="0066CC"/>
                </a:solidFill>
              </a:rPr>
              <a:t>„STRESS TEST“ </a:t>
            </a:r>
            <a:r>
              <a:rPr lang="sr-Cyrl-BA" sz="1800" b="1" dirty="0" smtClean="0">
                <a:solidFill>
                  <a:srgbClr val="0066CC"/>
                </a:solidFill>
              </a:rPr>
              <a:t>–у </a:t>
            </a:r>
            <a:r>
              <a:rPr lang="bs-Latn-BA" sz="1800" b="1" dirty="0" smtClean="0">
                <a:solidFill>
                  <a:srgbClr val="0066CC"/>
                </a:solidFill>
              </a:rPr>
              <a:t>за </a:t>
            </a:r>
            <a:r>
              <a:rPr lang="bs-Latn-BA" sz="1800" b="1" dirty="0">
                <a:solidFill>
                  <a:srgbClr val="0066CC"/>
                </a:solidFill>
              </a:rPr>
              <a:t>могући сценарио прекида снабдијевања природним гасом</a:t>
            </a:r>
            <a:r>
              <a:rPr lang="sr-Cyrl-BA" sz="1800" b="1" dirty="0">
                <a:solidFill>
                  <a:srgbClr val="0066CC"/>
                </a:solidFill>
              </a:rPr>
              <a:t>;</a:t>
            </a:r>
            <a:endParaRPr lang="sr-Latn-BA" sz="1800" dirty="0">
              <a:solidFill>
                <a:srgbClr val="0066CC"/>
              </a:solidFill>
            </a:endParaRPr>
          </a:p>
          <a:p>
            <a:pPr marL="355600" lvl="0" indent="-177800" algn="l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sr-Cyrl-CS" sz="1800" dirty="0">
                <a:solidFill>
                  <a:srgbClr val="0066CC"/>
                </a:solidFill>
              </a:rPr>
              <a:t>Република Српска </a:t>
            </a:r>
            <a:r>
              <a:rPr lang="sr-Cyrl-CS" sz="1800" dirty="0" smtClean="0">
                <a:solidFill>
                  <a:srgbClr val="0066CC"/>
                </a:solidFill>
              </a:rPr>
              <a:t>је узела </a:t>
            </a:r>
            <a:r>
              <a:rPr lang="sr-Cyrl-CS" sz="1800" dirty="0">
                <a:solidFill>
                  <a:srgbClr val="0066CC"/>
                </a:solidFill>
              </a:rPr>
              <a:t>активно </a:t>
            </a:r>
            <a:r>
              <a:rPr lang="sr-Cyrl-CS" sz="1800" dirty="0" smtClean="0">
                <a:solidFill>
                  <a:srgbClr val="0066CC"/>
                </a:solidFill>
              </a:rPr>
              <a:t>учешће</a:t>
            </a:r>
            <a:r>
              <a:rPr lang="sr-Latn-BA" sz="1800" dirty="0" smtClean="0">
                <a:solidFill>
                  <a:srgbClr val="0066CC"/>
                </a:solidFill>
              </a:rPr>
              <a:t>;</a:t>
            </a:r>
            <a:endParaRPr lang="sr-Latn-BA" sz="1800" dirty="0">
              <a:solidFill>
                <a:srgbClr val="0066CC"/>
              </a:solidFill>
            </a:endParaRPr>
          </a:p>
          <a:p>
            <a:pPr marL="355600" lvl="0" indent="-177800" algn="l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sr-Cyrl-BA" sz="1800" dirty="0">
                <a:solidFill>
                  <a:srgbClr val="0066CC"/>
                </a:solidFill>
              </a:rPr>
              <a:t>Влада </a:t>
            </a:r>
            <a:r>
              <a:rPr lang="sr-Cyrl-BA" sz="1800" dirty="0" smtClean="0">
                <a:solidFill>
                  <a:srgbClr val="0066CC"/>
                </a:solidFill>
              </a:rPr>
              <a:t>РС </a:t>
            </a:r>
            <a:r>
              <a:rPr lang="sr-Cyrl-BA" sz="1800" dirty="0">
                <a:solidFill>
                  <a:srgbClr val="0066CC"/>
                </a:solidFill>
              </a:rPr>
              <a:t>на годишњем нивоу усваја </a:t>
            </a:r>
            <a:r>
              <a:rPr lang="bs-Latn-BA" sz="1800" dirty="0" err="1">
                <a:solidFill>
                  <a:srgbClr val="0066CC"/>
                </a:solidFill>
              </a:rPr>
              <a:t>План</a:t>
            </a:r>
            <a:r>
              <a:rPr lang="bs-Latn-BA" sz="1800" dirty="0">
                <a:solidFill>
                  <a:srgbClr val="0066CC"/>
                </a:solidFill>
              </a:rPr>
              <a:t> </a:t>
            </a:r>
            <a:r>
              <a:rPr lang="bs-Latn-BA" sz="1800" dirty="0" err="1">
                <a:solidFill>
                  <a:srgbClr val="0066CC"/>
                </a:solidFill>
              </a:rPr>
              <a:t>мјера</a:t>
            </a:r>
            <a:r>
              <a:rPr lang="bs-Latn-BA" sz="1800" dirty="0">
                <a:solidFill>
                  <a:srgbClr val="0066CC"/>
                </a:solidFill>
              </a:rPr>
              <a:t> у </a:t>
            </a:r>
            <a:r>
              <a:rPr lang="bs-Latn-BA" sz="1800" dirty="0" err="1">
                <a:solidFill>
                  <a:srgbClr val="0066CC"/>
                </a:solidFill>
              </a:rPr>
              <a:t>случају</a:t>
            </a:r>
            <a:r>
              <a:rPr lang="bs-Latn-BA" sz="1800" dirty="0">
                <a:solidFill>
                  <a:srgbClr val="0066CC"/>
                </a:solidFill>
              </a:rPr>
              <a:t> </a:t>
            </a:r>
            <a:r>
              <a:rPr lang="bs-Latn-BA" sz="1800" dirty="0" err="1">
                <a:solidFill>
                  <a:srgbClr val="0066CC"/>
                </a:solidFill>
              </a:rPr>
              <a:t>опште</a:t>
            </a:r>
            <a:r>
              <a:rPr lang="bs-Latn-BA" sz="1800" dirty="0">
                <a:solidFill>
                  <a:srgbClr val="0066CC"/>
                </a:solidFill>
              </a:rPr>
              <a:t> </a:t>
            </a:r>
            <a:r>
              <a:rPr lang="bs-Latn-BA" sz="1800" dirty="0" err="1">
                <a:solidFill>
                  <a:srgbClr val="0066CC"/>
                </a:solidFill>
              </a:rPr>
              <a:t>несташице</a:t>
            </a:r>
            <a:r>
              <a:rPr lang="bs-Latn-BA" sz="1800" dirty="0">
                <a:solidFill>
                  <a:srgbClr val="0066CC"/>
                </a:solidFill>
              </a:rPr>
              <a:t> </a:t>
            </a:r>
            <a:r>
              <a:rPr lang="bs-Latn-BA" sz="1800" dirty="0" err="1">
                <a:solidFill>
                  <a:srgbClr val="0066CC"/>
                </a:solidFill>
              </a:rPr>
              <a:t>гаса</a:t>
            </a:r>
            <a:r>
              <a:rPr lang="sr-Cyrl-BA" sz="1800" dirty="0">
                <a:solidFill>
                  <a:srgbClr val="0066CC"/>
                </a:solidFill>
              </a:rPr>
              <a:t>;</a:t>
            </a:r>
            <a:endParaRPr lang="sr-Latn-BA" sz="1800" dirty="0">
              <a:solidFill>
                <a:srgbClr val="0066CC"/>
              </a:solidFill>
            </a:endParaRPr>
          </a:p>
          <a:p>
            <a:pPr marL="355600" lvl="0" indent="-177800" algn="l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sr-Cyrl-BA" sz="1800" dirty="0">
                <a:solidFill>
                  <a:srgbClr val="0066CC"/>
                </a:solidFill>
              </a:rPr>
              <a:t>Ограничен утицај у случају </a:t>
            </a:r>
            <a:r>
              <a:rPr lang="sr-Cyrl-BA" sz="1800" dirty="0" smtClean="0">
                <a:solidFill>
                  <a:srgbClr val="0066CC"/>
                </a:solidFill>
              </a:rPr>
              <a:t>прекида снабдијевања</a:t>
            </a:r>
            <a:endParaRPr lang="sr-Latn-BA" sz="1800" dirty="0">
              <a:solidFill>
                <a:srgbClr val="0066CC"/>
              </a:solidFill>
            </a:endParaRPr>
          </a:p>
        </p:txBody>
      </p:sp>
      <p:sp>
        <p:nvSpPr>
          <p:cNvPr id="14" name="Footer Placeholder 3"/>
          <p:cNvSpPr txBox="1">
            <a:spLocks/>
          </p:cNvSpPr>
          <p:nvPr/>
        </p:nvSpPr>
        <p:spPr>
          <a:xfrm>
            <a:off x="6838950" y="6165850"/>
            <a:ext cx="2305050" cy="652463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BA" sz="13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Министарство индустрије, енергетике и рударства</a:t>
            </a:r>
            <a:r>
              <a:rPr kumimoji="0" lang="bs-Latn-BA" sz="13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r-Cyrl-CS" sz="13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Републике Српске</a:t>
            </a:r>
            <a:endParaRPr kumimoji="0" lang="fr-FR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7544" y="6165304"/>
            <a:ext cx="432048" cy="569738"/>
          </a:xfrm>
        </p:spPr>
        <p:txBody>
          <a:bodyPr/>
          <a:lstStyle/>
          <a:p>
            <a:pPr algn="l">
              <a:defRPr/>
            </a:pPr>
            <a:fld id="{54D7BB8E-D950-4607-953A-23497CB9431E}" type="slidenum">
              <a:rPr lang="fr-FR" sz="1600" b="1" smtClean="0">
                <a:solidFill>
                  <a:schemeClr val="accent1">
                    <a:lumMod val="75000"/>
                  </a:schemeClr>
                </a:solidFill>
              </a:rPr>
              <a:pPr algn="l">
                <a:defRPr/>
              </a:pPr>
              <a:t>7</a:t>
            </a:fld>
            <a:endParaRPr lang="fr-FR" sz="16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6212584"/>
            <a:ext cx="603264" cy="600792"/>
          </a:xfrm>
          <a:prstGeom prst="rect">
            <a:avLst/>
          </a:prstGeom>
        </p:spPr>
      </p:pic>
      <p:pic>
        <p:nvPicPr>
          <p:cNvPr id="1026" name="Picture 2" descr="C:\Users\a.vukasinovic\Desktop\65173_gasovod-banatski-dvor01-fonet-fonetnenad-orevi_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2699" y="4216092"/>
            <a:ext cx="3296999" cy="1895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474370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55576" y="620688"/>
            <a:ext cx="8136904" cy="54726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 smtClean="0">
                <a:solidFill>
                  <a:srgbClr val="0066CC"/>
                </a:solidFill>
              </a:rPr>
              <a:t>ЗАКЉУЧАК</a:t>
            </a:r>
            <a:endParaRPr lang="sr-Cyrl-BA" sz="1800" b="1" dirty="0" smtClean="0">
              <a:solidFill>
                <a:srgbClr val="0066CC"/>
              </a:solidFill>
            </a:endParaRPr>
          </a:p>
          <a:p>
            <a:pPr algn="l"/>
            <a:endParaRPr lang="sr-Latn-BA" sz="800" dirty="0">
              <a:solidFill>
                <a:srgbClr val="0066CC"/>
              </a:solidFill>
            </a:endParaRPr>
          </a:p>
          <a:p>
            <a:pPr marL="285750" lvl="0" indent="-285750" algn="l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srgbClr val="0066CC"/>
                </a:solidFill>
              </a:rPr>
              <a:t>Обезбиједити сигурност снабдијевања енергијом по економски одр</a:t>
            </a:r>
            <a:r>
              <a:rPr lang="en-US" sz="1600" dirty="0">
                <a:solidFill>
                  <a:srgbClr val="0066CC"/>
                </a:solidFill>
              </a:rPr>
              <a:t>ж</a:t>
            </a:r>
            <a:r>
              <a:rPr lang="ru-RU" sz="1600" dirty="0">
                <a:solidFill>
                  <a:srgbClr val="0066CC"/>
                </a:solidFill>
              </a:rPr>
              <a:t>ивим цијенама воде</a:t>
            </a:r>
            <a:r>
              <a:rPr lang="en-US" sz="1600" dirty="0">
                <a:solidFill>
                  <a:srgbClr val="0066CC"/>
                </a:solidFill>
              </a:rPr>
              <a:t>ћ</a:t>
            </a:r>
            <a:r>
              <a:rPr lang="ru-RU" sz="1600" dirty="0">
                <a:solidFill>
                  <a:srgbClr val="0066CC"/>
                </a:solidFill>
              </a:rPr>
              <a:t>и ра</a:t>
            </a:r>
            <a:r>
              <a:rPr lang="en-US" sz="1600" dirty="0">
                <a:solidFill>
                  <a:srgbClr val="0066CC"/>
                </a:solidFill>
              </a:rPr>
              <a:t>ч</a:t>
            </a:r>
            <a:r>
              <a:rPr lang="ru-RU" sz="1600" dirty="0">
                <a:solidFill>
                  <a:srgbClr val="0066CC"/>
                </a:solidFill>
              </a:rPr>
              <a:t>уна о </a:t>
            </a:r>
            <a:r>
              <a:rPr lang="ru-RU" sz="1600" dirty="0" smtClean="0">
                <a:solidFill>
                  <a:srgbClr val="0066CC"/>
                </a:solidFill>
              </a:rPr>
              <a:t>потребама </a:t>
            </a:r>
            <a:r>
              <a:rPr lang="en-US" sz="1600" dirty="0" err="1">
                <a:solidFill>
                  <a:srgbClr val="0066CC"/>
                </a:solidFill>
              </a:rPr>
              <a:t>социјално</a:t>
            </a:r>
            <a:r>
              <a:rPr lang="en-US" sz="1600" dirty="0">
                <a:solidFill>
                  <a:srgbClr val="0066CC"/>
                </a:solidFill>
              </a:rPr>
              <a:t> </a:t>
            </a:r>
            <a:r>
              <a:rPr lang="en-US" sz="1600" dirty="0" err="1" smtClean="0">
                <a:solidFill>
                  <a:srgbClr val="0066CC"/>
                </a:solidFill>
              </a:rPr>
              <a:t>осјетљиви</a:t>
            </a:r>
            <a:r>
              <a:rPr lang="sr-Cyrl-BA" sz="1600" dirty="0">
                <a:solidFill>
                  <a:srgbClr val="0066CC"/>
                </a:solidFill>
              </a:rPr>
              <a:t>х</a:t>
            </a:r>
            <a:r>
              <a:rPr lang="en-US" sz="1600" dirty="0" smtClean="0">
                <a:solidFill>
                  <a:srgbClr val="0066CC"/>
                </a:solidFill>
              </a:rPr>
              <a:t> </a:t>
            </a:r>
            <a:r>
              <a:rPr lang="en-US" sz="1600" dirty="0" err="1">
                <a:solidFill>
                  <a:srgbClr val="0066CC"/>
                </a:solidFill>
              </a:rPr>
              <a:t>категорија</a:t>
            </a:r>
            <a:r>
              <a:rPr lang="en-US" sz="1600" dirty="0">
                <a:solidFill>
                  <a:srgbClr val="0066CC"/>
                </a:solidFill>
              </a:rPr>
              <a:t>;</a:t>
            </a:r>
            <a:endParaRPr lang="sr-Latn-BA" sz="1600" dirty="0">
              <a:solidFill>
                <a:srgbClr val="0066CC"/>
              </a:solidFill>
            </a:endParaRPr>
          </a:p>
          <a:p>
            <a:pPr marL="285750" lvl="0" indent="-285750" algn="l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err="1">
                <a:solidFill>
                  <a:srgbClr val="0066CC"/>
                </a:solidFill>
              </a:rPr>
              <a:t>Подстицати</a:t>
            </a:r>
            <a:r>
              <a:rPr lang="en-US" sz="1600" dirty="0">
                <a:solidFill>
                  <a:srgbClr val="0066CC"/>
                </a:solidFill>
              </a:rPr>
              <a:t> </a:t>
            </a:r>
            <a:r>
              <a:rPr lang="ru-RU" sz="1600" dirty="0">
                <a:solidFill>
                  <a:srgbClr val="0066CC"/>
                </a:solidFill>
              </a:rPr>
              <a:t>улагање у енергетски сектор – у пројекте од интереса за сваку појединачну земљу и у пројекте од интереса за земље региона;</a:t>
            </a:r>
            <a:endParaRPr lang="sr-Latn-BA" sz="1600" dirty="0">
              <a:solidFill>
                <a:srgbClr val="0066CC"/>
              </a:solidFill>
            </a:endParaRPr>
          </a:p>
          <a:p>
            <a:pPr marL="285750" lvl="0" indent="-285750" algn="l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CS" sz="1600" dirty="0">
                <a:solidFill>
                  <a:srgbClr val="0066CC"/>
                </a:solidFill>
              </a:rPr>
              <a:t>Подстицати пројекте </a:t>
            </a:r>
            <a:r>
              <a:rPr lang="sr-Cyrl-CS" sz="1600" dirty="0" smtClean="0">
                <a:solidFill>
                  <a:srgbClr val="0066CC"/>
                </a:solidFill>
              </a:rPr>
              <a:t>енергетске </a:t>
            </a:r>
            <a:r>
              <a:rPr lang="sr-Cyrl-CS" sz="1600" dirty="0">
                <a:solidFill>
                  <a:srgbClr val="0066CC"/>
                </a:solidFill>
              </a:rPr>
              <a:t>ефикасности и обновљивих извори енергије;</a:t>
            </a:r>
            <a:endParaRPr lang="sr-Latn-BA" sz="1600" dirty="0">
              <a:solidFill>
                <a:srgbClr val="0066CC"/>
              </a:solidFill>
            </a:endParaRPr>
          </a:p>
          <a:p>
            <a:pPr marL="285750" lvl="0" indent="-285750" algn="l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srgbClr val="0066CC"/>
                </a:solidFill>
              </a:rPr>
              <a:t>Пове</a:t>
            </a:r>
            <a:r>
              <a:rPr lang="en-US" sz="1600" dirty="0">
                <a:solidFill>
                  <a:srgbClr val="0066CC"/>
                </a:solidFill>
              </a:rPr>
              <a:t>ћ</a:t>
            </a:r>
            <a:r>
              <a:rPr lang="ru-RU" sz="1600" dirty="0">
                <a:solidFill>
                  <a:srgbClr val="0066CC"/>
                </a:solidFill>
              </a:rPr>
              <a:t>ати ефикасност производње</a:t>
            </a:r>
            <a:r>
              <a:rPr lang="en-US" sz="1600" dirty="0">
                <a:solidFill>
                  <a:srgbClr val="0066CC"/>
                </a:solidFill>
              </a:rPr>
              <a:t>, </a:t>
            </a:r>
            <a:r>
              <a:rPr lang="ru-RU" sz="1600" dirty="0">
                <a:solidFill>
                  <a:srgbClr val="0066CC"/>
                </a:solidFill>
              </a:rPr>
              <a:t>транспорта</a:t>
            </a:r>
            <a:r>
              <a:rPr lang="hr-HR" sz="1600" dirty="0">
                <a:solidFill>
                  <a:srgbClr val="0066CC"/>
                </a:solidFill>
              </a:rPr>
              <a:t>/</a:t>
            </a:r>
            <a:r>
              <a:rPr lang="ru-RU" sz="1600" dirty="0">
                <a:solidFill>
                  <a:srgbClr val="0066CC"/>
                </a:solidFill>
              </a:rPr>
              <a:t>преноса</a:t>
            </a:r>
            <a:r>
              <a:rPr lang="en-US" sz="1600" dirty="0">
                <a:solidFill>
                  <a:srgbClr val="0066CC"/>
                </a:solidFill>
              </a:rPr>
              <a:t>, </a:t>
            </a:r>
            <a:r>
              <a:rPr lang="ru-RU" sz="1600" dirty="0">
                <a:solidFill>
                  <a:srgbClr val="0066CC"/>
                </a:solidFill>
              </a:rPr>
              <a:t>дистрибуције и потро</a:t>
            </a:r>
            <a:r>
              <a:rPr lang="en-US" sz="1600" dirty="0">
                <a:solidFill>
                  <a:srgbClr val="0066CC"/>
                </a:solidFill>
              </a:rPr>
              <a:t>ш</a:t>
            </a:r>
            <a:r>
              <a:rPr lang="ru-RU" sz="1600" dirty="0">
                <a:solidFill>
                  <a:srgbClr val="0066CC"/>
                </a:solidFill>
              </a:rPr>
              <a:t>ње енергије</a:t>
            </a:r>
            <a:r>
              <a:rPr lang="en-US" sz="1600" dirty="0">
                <a:solidFill>
                  <a:srgbClr val="0066CC"/>
                </a:solidFill>
              </a:rPr>
              <a:t>;</a:t>
            </a:r>
            <a:endParaRPr lang="sr-Latn-BA" sz="1600" dirty="0">
              <a:solidFill>
                <a:srgbClr val="0066CC"/>
              </a:solidFill>
            </a:endParaRPr>
          </a:p>
          <a:p>
            <a:pPr marL="285750" lvl="0" indent="-285750" algn="l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srgbClr val="0066CC"/>
                </a:solidFill>
              </a:rPr>
              <a:t>Развијати </a:t>
            </a:r>
            <a:r>
              <a:rPr lang="sr-Cyrl-CS" sz="1600" dirty="0" err="1">
                <a:solidFill>
                  <a:srgbClr val="0066CC"/>
                </a:solidFill>
              </a:rPr>
              <a:t>прекограничну</a:t>
            </a:r>
            <a:r>
              <a:rPr lang="sr-Cyrl-CS" sz="1600" dirty="0">
                <a:solidFill>
                  <a:srgbClr val="0066CC"/>
                </a:solidFill>
              </a:rPr>
              <a:t> сарадњу и повезаност </a:t>
            </a:r>
            <a:r>
              <a:rPr lang="sr-Cyrl-CS" sz="1600" dirty="0" err="1">
                <a:solidFill>
                  <a:srgbClr val="0066CC"/>
                </a:solidFill>
              </a:rPr>
              <a:t>трансевропских</a:t>
            </a:r>
            <a:r>
              <a:rPr lang="sr-Cyrl-CS" sz="1600" dirty="0">
                <a:solidFill>
                  <a:srgbClr val="0066CC"/>
                </a:solidFill>
              </a:rPr>
              <a:t> енергетских система у циљу </a:t>
            </a:r>
            <a:r>
              <a:rPr lang="sr-Cyrl-CS" sz="1600" dirty="0" err="1">
                <a:solidFill>
                  <a:srgbClr val="0066CC"/>
                </a:solidFill>
              </a:rPr>
              <a:t>обезбјеђења</a:t>
            </a:r>
            <a:r>
              <a:rPr lang="sr-Cyrl-CS" sz="1600" dirty="0">
                <a:solidFill>
                  <a:srgbClr val="0066CC"/>
                </a:solidFill>
              </a:rPr>
              <a:t> сигурности снабдијевања сваке појединачне земље и регије у цјелини;</a:t>
            </a:r>
            <a:endParaRPr lang="sr-Latn-BA" sz="1600" dirty="0">
              <a:solidFill>
                <a:srgbClr val="0066CC"/>
              </a:solidFill>
            </a:endParaRPr>
          </a:p>
          <a:p>
            <a:pPr marL="285750" lvl="0" indent="-285750" algn="l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CS" sz="1600" dirty="0" err="1">
                <a:solidFill>
                  <a:srgbClr val="0066CC"/>
                </a:solidFill>
              </a:rPr>
              <a:t>Обезбиједити</a:t>
            </a:r>
            <a:r>
              <a:rPr lang="sr-Cyrl-CS" sz="1600" dirty="0">
                <a:solidFill>
                  <a:srgbClr val="0066CC"/>
                </a:solidFill>
              </a:rPr>
              <a:t> адекватно резервно снабдијевање енергијом или енергентом;  </a:t>
            </a:r>
            <a:endParaRPr lang="sr-Latn-BA" sz="1600" dirty="0">
              <a:solidFill>
                <a:srgbClr val="0066CC"/>
              </a:solidFill>
            </a:endParaRPr>
          </a:p>
          <a:p>
            <a:pPr marL="285750" lvl="0" indent="-285750" algn="l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CS" sz="1600" dirty="0">
                <a:solidFill>
                  <a:srgbClr val="0066CC"/>
                </a:solidFill>
              </a:rPr>
              <a:t>Разрадити планове хитних оперативних мјера у случају опште несташице или прекида у снабдијевању од стране једног или више извора енергије, укључујући и план хитне и ефикасне размјене информација међу државама у ванредним ситуацијама.</a:t>
            </a:r>
            <a:endParaRPr lang="sr-Latn-BA" sz="1600" dirty="0">
              <a:solidFill>
                <a:srgbClr val="0066CC"/>
              </a:solidFill>
            </a:endParaRPr>
          </a:p>
          <a:p>
            <a:pPr marL="285750" lvl="0" indent="-285750" algn="l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err="1">
                <a:solidFill>
                  <a:srgbClr val="0066CC"/>
                </a:solidFill>
              </a:rPr>
              <a:t>Обезбједити</a:t>
            </a:r>
            <a:r>
              <a:rPr lang="en-US" sz="1600" dirty="0">
                <a:solidFill>
                  <a:srgbClr val="0066CC"/>
                </a:solidFill>
              </a:rPr>
              <a:t> </a:t>
            </a:r>
            <a:r>
              <a:rPr lang="sr-Cyrl-CS" sz="1600" dirty="0">
                <a:solidFill>
                  <a:srgbClr val="0066CC"/>
                </a:solidFill>
              </a:rPr>
              <a:t>диверсификацију (разноликост) праваца снабдијевања и извора енергије;</a:t>
            </a:r>
            <a:endParaRPr lang="sr-Latn-BA" sz="1600" dirty="0">
              <a:solidFill>
                <a:srgbClr val="0066CC"/>
              </a:solidFill>
            </a:endParaRPr>
          </a:p>
          <a:p>
            <a:pPr marL="285750" lvl="0" indent="-285750" algn="l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srgbClr val="0066CC"/>
                </a:solidFill>
              </a:rPr>
              <a:t>Имплементирати обавезе преузете из Уговора о успостави Енергетске заједнице југоисточне Европе у домаће законодавство.</a:t>
            </a:r>
            <a:endParaRPr lang="sr-Latn-BA" sz="1600" dirty="0">
              <a:solidFill>
                <a:srgbClr val="0066CC"/>
              </a:solidFill>
            </a:endParaRPr>
          </a:p>
          <a:p>
            <a:pPr algn="just"/>
            <a:endParaRPr lang="bs-Latn-BA" sz="1600" b="1" u="sng" dirty="0" smtClean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4" name="Footer Placeholder 3"/>
          <p:cNvSpPr txBox="1">
            <a:spLocks/>
          </p:cNvSpPr>
          <p:nvPr/>
        </p:nvSpPr>
        <p:spPr>
          <a:xfrm>
            <a:off x="6838950" y="6165850"/>
            <a:ext cx="2305050" cy="652463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BA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Министарство индустрије, енергетике и рударства</a:t>
            </a:r>
            <a:r>
              <a:rPr kumimoji="0" lang="bs-Latn-BA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r-Cyrl-CS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Републике Српске</a:t>
            </a:r>
            <a:endParaRPr kumimoji="0" lang="fr-FR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39552" y="6165304"/>
            <a:ext cx="8352928" cy="0"/>
          </a:xfrm>
          <a:prstGeom prst="line">
            <a:avLst/>
          </a:prstGeom>
          <a:ln w="63500" cmpd="sng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39552" y="476672"/>
            <a:ext cx="8352928" cy="0"/>
          </a:xfrm>
          <a:prstGeom prst="line">
            <a:avLst/>
          </a:prstGeom>
          <a:ln w="95250" cmpd="sng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7544" y="6165304"/>
            <a:ext cx="432048" cy="569738"/>
          </a:xfrm>
        </p:spPr>
        <p:txBody>
          <a:bodyPr/>
          <a:lstStyle/>
          <a:p>
            <a:pPr algn="l">
              <a:defRPr/>
            </a:pPr>
            <a:fld id="{54D7BB8E-D950-4607-953A-23497CB9431E}" type="slidenum">
              <a:rPr lang="fr-FR" sz="1600" b="1" smtClean="0">
                <a:solidFill>
                  <a:schemeClr val="accent1">
                    <a:lumMod val="75000"/>
                  </a:schemeClr>
                </a:solidFill>
              </a:rPr>
              <a:pPr algn="l">
                <a:defRPr/>
              </a:pPr>
              <a:t>8</a:t>
            </a:fld>
            <a:endParaRPr lang="fr-FR" sz="16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6212584"/>
            <a:ext cx="603264" cy="600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28524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Slika 16" descr="Balkan_map_wanis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692697"/>
            <a:ext cx="7560840" cy="5328592"/>
          </a:xfrm>
          <a:prstGeom prst="rect">
            <a:avLst/>
          </a:prstGeom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899592" y="692695"/>
            <a:ext cx="7560840" cy="5328593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gamma/>
                  <a:tint val="0"/>
                  <a:invGamma/>
                  <a:alpha val="75000"/>
                </a:schemeClr>
              </a:gs>
            </a:gsLst>
            <a:lin ang="0" scaled="1"/>
          </a:gra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sr-Cyrl-BA" sz="6000" b="1" dirty="0" smtClean="0">
              <a:solidFill>
                <a:schemeClr val="tx1"/>
              </a:solidFill>
            </a:endParaRPr>
          </a:p>
          <a:p>
            <a:pPr algn="l"/>
            <a:r>
              <a:rPr lang="sr-Cyrl-BA" sz="6000" b="1" dirty="0" smtClean="0">
                <a:solidFill>
                  <a:schemeClr val="tx1"/>
                </a:solidFill>
              </a:rPr>
              <a:t>          </a:t>
            </a:r>
            <a:r>
              <a:rPr lang="sr-Cyrl-BA" sz="4000" b="1" dirty="0" smtClean="0">
                <a:solidFill>
                  <a:schemeClr val="tx2">
                    <a:lumMod val="75000"/>
                  </a:schemeClr>
                </a:solidFill>
              </a:rPr>
              <a:t>ХВАЛА НА ПАЖЊИ</a:t>
            </a:r>
          </a:p>
          <a:p>
            <a:pPr algn="l"/>
            <a:endParaRPr lang="sr-Cyrl-BA" sz="4400" b="1" dirty="0" smtClean="0">
              <a:solidFill>
                <a:schemeClr val="tx1"/>
              </a:solidFill>
            </a:endParaRPr>
          </a:p>
          <a:p>
            <a:pPr algn="l"/>
            <a:endParaRPr lang="bs-Latn-BA" sz="1200" b="1" dirty="0" smtClean="0">
              <a:solidFill>
                <a:srgbClr val="0070C0"/>
              </a:solidFill>
              <a:effectLst>
                <a:outerShdw blurRad="50800" dist="38100" sx="1000" sy="1000" algn="l" rotWithShape="0">
                  <a:prstClr val="black"/>
                </a:outerShdw>
              </a:effectLst>
              <a:latin typeface="Cambria" pitchFamily="18" charset="0"/>
              <a:cs typeface="Arial" pitchFamily="34" charset="0"/>
            </a:endParaRPr>
          </a:p>
          <a:p>
            <a:pPr algn="l"/>
            <a:endParaRPr lang="bs-Latn-BA" sz="1200" b="1" dirty="0" smtClean="0">
              <a:solidFill>
                <a:srgbClr val="0070C0"/>
              </a:solidFill>
              <a:effectLst>
                <a:outerShdw blurRad="50800" dist="38100" sx="1000" sy="1000" algn="l" rotWithShape="0">
                  <a:prstClr val="black"/>
                </a:outerShdw>
              </a:effectLst>
              <a:latin typeface="Cambria" pitchFamily="18" charset="0"/>
              <a:cs typeface="Arial" pitchFamily="34" charset="0"/>
            </a:endParaRPr>
          </a:p>
          <a:p>
            <a:pPr algn="l"/>
            <a:endParaRPr lang="sr-Cyrl-BA" sz="1600" b="1" dirty="0" smtClean="0">
              <a:solidFill>
                <a:schemeClr val="tx1"/>
              </a:solidFill>
              <a:latin typeface="Cambria" pitchFamily="18" charset="0"/>
            </a:endParaRPr>
          </a:p>
          <a:p>
            <a:pPr algn="l"/>
            <a:r>
              <a:rPr lang="sr-Cyrl-BA" sz="19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Петар Ђокић, </a:t>
            </a:r>
          </a:p>
          <a:p>
            <a:pPr algn="l"/>
            <a:r>
              <a:rPr lang="sr-Cyrl-CS" sz="19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ми</a:t>
            </a:r>
            <a:r>
              <a:rPr lang="sr-Cyrl-BA" sz="19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нистар индустрије, енергетике и рударства</a:t>
            </a:r>
            <a:endParaRPr lang="sr-Cyrl-CS" sz="1900" b="1" dirty="0" smtClean="0">
              <a:solidFill>
                <a:schemeClr val="tx2">
                  <a:lumMod val="75000"/>
                </a:schemeClr>
              </a:solidFill>
              <a:effectLst>
                <a:outerShdw blurRad="50800" dist="38100" sx="1000" sy="1000" algn="l" rotWithShape="0">
                  <a:prstClr val="black"/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l"/>
            <a:r>
              <a:rPr lang="sr-Latn-BA" sz="1600" dirty="0" smtClean="0">
                <a:solidFill>
                  <a:srgbClr val="002060"/>
                </a:solidFill>
                <a:effectLst>
                  <a:outerShdw blurRad="50800" dist="38100" sx="1000" sy="1000" algn="l" rotWithShape="0">
                    <a:prstClr val="black"/>
                  </a:outerShdw>
                </a:effectLst>
                <a:latin typeface="Calibri" pitchFamily="34" charset="0"/>
                <a:cs typeface="Calibri" pitchFamily="34" charset="0"/>
              </a:rPr>
              <a:t>e-mail</a:t>
            </a:r>
            <a:r>
              <a:rPr lang="sr-Cyrl-BA" sz="1600" dirty="0" smtClean="0">
                <a:solidFill>
                  <a:srgbClr val="002060"/>
                </a:solidFill>
                <a:effectLst>
                  <a:outerShdw blurRad="50800" dist="38100" sx="1000" sy="1000" algn="l" rotWithShape="0">
                    <a:prstClr val="black"/>
                  </a:outerShdw>
                </a:effectLst>
                <a:latin typeface="Calibri" pitchFamily="34" charset="0"/>
                <a:cs typeface="Calibri" pitchFamily="34" charset="0"/>
              </a:rPr>
              <a:t>: </a:t>
            </a:r>
            <a:r>
              <a:rPr lang="bs-Latn-BA" sz="1600" dirty="0" smtClean="0">
                <a:solidFill>
                  <a:srgbClr val="002060"/>
                </a:solidFill>
                <a:effectLst>
                  <a:outerShdw blurRad="50800" dist="38100" sx="1000" sy="1000" algn="l" rotWithShape="0">
                    <a:prstClr val="black"/>
                  </a:outerShdw>
                </a:effectLst>
                <a:latin typeface="Calibri" pitchFamily="34" charset="0"/>
                <a:cs typeface="Calibri" pitchFamily="34" charset="0"/>
              </a:rPr>
              <a:t>mier@mier.vladars.net</a:t>
            </a:r>
          </a:p>
          <a:p>
            <a:pPr algn="l"/>
            <a:endParaRPr lang="sr-Cyrl-BA" sz="1400" b="1" dirty="0" smtClean="0">
              <a:solidFill>
                <a:srgbClr val="0070C0"/>
              </a:solidFill>
              <a:latin typeface="Cambria" pitchFamily="18" charset="0"/>
            </a:endParaRPr>
          </a:p>
          <a:p>
            <a:pPr algn="l"/>
            <a:endParaRPr lang="sr-Cyrl-BA" sz="1600" dirty="0" smtClean="0">
              <a:solidFill>
                <a:schemeClr val="tx1"/>
              </a:solidFill>
              <a:latin typeface="Cambria" pitchFamily="18" charset="0"/>
            </a:endParaRPr>
          </a:p>
          <a:p>
            <a:pPr algn="l"/>
            <a:endParaRPr lang="bs-Latn-BA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sr-Cyrl-BA" sz="2400" b="1" dirty="0" smtClean="0">
              <a:solidFill>
                <a:schemeClr val="tx1"/>
              </a:solidFill>
            </a:endParaRPr>
          </a:p>
          <a:p>
            <a:endParaRPr lang="sr-Latn-BA" sz="20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9552" y="476672"/>
            <a:ext cx="8352928" cy="0"/>
          </a:xfrm>
          <a:prstGeom prst="line">
            <a:avLst/>
          </a:prstGeom>
          <a:ln w="95250" cmpd="sng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11560" y="6165304"/>
            <a:ext cx="8208912" cy="0"/>
          </a:xfrm>
          <a:prstGeom prst="line">
            <a:avLst/>
          </a:prstGeom>
          <a:ln w="63500" cmpd="sng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7544" y="6165304"/>
            <a:ext cx="432048" cy="569738"/>
          </a:xfrm>
        </p:spPr>
        <p:txBody>
          <a:bodyPr/>
          <a:lstStyle/>
          <a:p>
            <a:pPr algn="l">
              <a:defRPr/>
            </a:pPr>
            <a:fld id="{54D7BB8E-D950-4607-953A-23497CB9431E}" type="slidenum">
              <a:rPr lang="fr-FR" sz="1600" b="1" smtClean="0">
                <a:solidFill>
                  <a:schemeClr val="accent1">
                    <a:lumMod val="75000"/>
                  </a:schemeClr>
                </a:solidFill>
              </a:rPr>
              <a:pPr algn="l">
                <a:defRPr/>
              </a:pPr>
              <a:t>9</a:t>
            </a:fld>
            <a:endParaRPr lang="fr-FR" sz="16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6212584"/>
            <a:ext cx="603264" cy="600792"/>
          </a:xfrm>
          <a:prstGeom prst="rect">
            <a:avLst/>
          </a:prstGeom>
        </p:spPr>
      </p:pic>
      <p:sp>
        <p:nvSpPr>
          <p:cNvPr id="21" name="Footer Placeholder 3"/>
          <p:cNvSpPr txBox="1">
            <a:spLocks/>
          </p:cNvSpPr>
          <p:nvPr/>
        </p:nvSpPr>
        <p:spPr>
          <a:xfrm>
            <a:off x="6838950" y="6165850"/>
            <a:ext cx="2305050" cy="652463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BA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Министарство индустрије, енергетике и рударства</a:t>
            </a:r>
            <a:r>
              <a:rPr kumimoji="0" lang="bs-Latn-BA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r-Cyrl-CS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Републике Српске</a:t>
            </a:r>
            <a:endParaRPr kumimoji="0" lang="fr-FR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940876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М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Tema МЈ</Template>
  <TotalTime>970</TotalTime>
  <Words>451</Words>
  <Application>Microsoft Office PowerPoint</Application>
  <PresentationFormat>On-screen Show (4:3)</PresentationFormat>
  <Paragraphs>135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Tema МЈ</vt:lpstr>
      <vt:lpstr>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Predrag T</dc:creator>
  <cp:lastModifiedBy>Aleksandra Vukasinovic</cp:lastModifiedBy>
  <cp:revision>106</cp:revision>
  <cp:lastPrinted>2015-02-18T15:49:06Z</cp:lastPrinted>
  <dcterms:created xsi:type="dcterms:W3CDTF">2015-02-02T10:48:08Z</dcterms:created>
  <dcterms:modified xsi:type="dcterms:W3CDTF">2015-02-18T17:32:12Z</dcterms:modified>
</cp:coreProperties>
</file>