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86" r:id="rId6"/>
    <p:sldId id="287" r:id="rId7"/>
    <p:sldId id="288" r:id="rId8"/>
    <p:sldId id="285" r:id="rId9"/>
    <p:sldId id="289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8" autoAdjust="0"/>
    <p:restoredTop sz="94660"/>
  </p:normalViewPr>
  <p:slideViewPr>
    <p:cSldViewPr>
      <p:cViewPr varScale="1">
        <p:scale>
          <a:sx n="69" d="100"/>
          <a:sy n="69" d="100"/>
        </p:scale>
        <p:origin x="8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23A7D-7994-4C96-A13F-7E11B2BE183F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8CCB5-1719-4D8A-B7ED-6DB5710376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3F8A5-BEC1-405B-85F4-FC6188FCAF4A}" type="datetimeFigureOut">
              <a:rPr lang="en-US" smtClean="0"/>
              <a:pPr/>
              <a:t>10/8/2016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45CDD-0019-4862-AB55-CE2F54FD2B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0364" y="1628800"/>
            <a:ext cx="6031668" cy="1470025"/>
          </a:xfrm>
        </p:spPr>
        <p:txBody>
          <a:bodyPr>
            <a:normAutofit/>
          </a:bodyPr>
          <a:lstStyle/>
          <a:p>
            <a:r>
              <a:rPr lang="sr-Latn-C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Strategija ličnog razvoja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707904" y="3212976"/>
            <a:ext cx="507893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57554" y="3419173"/>
            <a:ext cx="542928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 Dragan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LONČAR, CFA</a:t>
            </a:r>
            <a:endParaRPr lang="sr-Latn-C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sr-Latn-C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 Iva VUKSANOVIĆ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KONOMSKI</a:t>
            </a:r>
            <a:r>
              <a:rPr lang="en-US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FAKULTET U</a:t>
            </a:r>
            <a:r>
              <a:rPr lang="en-US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</a:t>
            </a: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EOGRADU</a:t>
            </a:r>
          </a:p>
          <a:p>
            <a:pPr algn="ctr"/>
            <a:r>
              <a:rPr lang="en-US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ETERHOF CONSULTING</a:t>
            </a:r>
          </a:p>
          <a:p>
            <a:pPr algn="ctr"/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6" descr="idea-to-succe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35755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Važnost ličnog strateškog planiranja</a:t>
            </a:r>
            <a:endParaRPr lang="en-US" sz="28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3114" y="1461259"/>
            <a:ext cx="81808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i="1" dirty="0" smtClean="0"/>
              <a:t>“Nikada se bitka nije odigrala onako kako sam planirao, ali da nisam planirao svaku bih bitku izgubio” </a:t>
            </a:r>
            <a:r>
              <a:rPr lang="sr-Latn-CS" dirty="0" smtClean="0"/>
              <a:t>(Napoleon Bonaparta)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sr-Latn-CS" dirty="0" smtClean="0"/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Planiranje je sve, plan je ništa (Ekonomisti)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sr-Latn-CS" dirty="0" smtClean="0"/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Budućnost se ne može predvideti sa sigurnošću, ali se za nju možemo pripremiti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sr-Latn-CS" dirty="0" smtClean="0"/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Strategija je: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Najvažnija planska odluka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Način na koji se ostvaruju ciljevi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“</a:t>
            </a:r>
            <a:r>
              <a:rPr lang="sr-Latn-CS" i="1" dirty="0" smtClean="0"/>
              <a:t>Evolucija početno uvedene ideje za kontinuelno menjajuće uslove” </a:t>
            </a:r>
            <a:r>
              <a:rPr lang="sr-Latn-CS" dirty="0" smtClean="0"/>
              <a:t>(Helmut Von Moltke)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sr-Latn-CS" dirty="0" smtClean="0"/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Ako nemate svoju strategiju, verovatno se deo nečije druge strategije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Strategija</a:t>
            </a:r>
            <a:endParaRPr lang="en-US" sz="28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114" y="1461259"/>
            <a:ext cx="8180852" cy="4523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dirty="0" smtClean="0">
                <a:latin typeface="+mj-lt"/>
              </a:rPr>
              <a:t>Prvo vizija...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dirty="0" smtClean="0">
                <a:latin typeface="+mj-lt"/>
              </a:rPr>
              <a:t>Pa ciljevi...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dirty="0" smtClean="0">
                <a:latin typeface="+mj-lt"/>
              </a:rPr>
              <a:t>Pa strategija...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dirty="0" smtClean="0">
                <a:latin typeface="+mj-lt"/>
              </a:rPr>
              <a:t>Pa njena konzistentna implementacija</a:t>
            </a:r>
            <a:endParaRPr lang="sr-Latn-CS" dirty="0" smtClean="0">
              <a:latin typeface="+mj-lt"/>
            </a:endParaRPr>
          </a:p>
          <a:p>
            <a:pPr lvl="1">
              <a:lnSpc>
                <a:spcPct val="120000"/>
              </a:lnSpc>
              <a:spcAft>
                <a:spcPts val="200"/>
              </a:spcAft>
            </a:pPr>
            <a:endParaRPr lang="x-none" dirty="0" smtClean="0">
              <a:latin typeface="+mj-lt"/>
            </a:endParaRPr>
          </a:p>
          <a:p>
            <a:pPr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dirty="0" smtClean="0">
                <a:latin typeface="+mj-lt"/>
              </a:rPr>
              <a:t>Šta je tvoja vizija?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dirty="0" smtClean="0">
                <a:latin typeface="+mj-lt"/>
              </a:rPr>
              <a:t>Da li imaš neke jasno definisane ciljeve na putu ostvarenja tvoje vizije?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dirty="0" smtClean="0">
                <a:latin typeface="+mj-lt"/>
              </a:rPr>
              <a:t>Ako imaš, da li imaš strategiju kako to da ostvariš?</a:t>
            </a:r>
            <a:endParaRPr lang="sr-Latn-CS" dirty="0" smtClean="0">
              <a:latin typeface="+mj-lt"/>
            </a:endParaRP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endParaRPr lang="sr-Latn-CS" dirty="0" smtClean="0">
              <a:latin typeface="+mj-lt"/>
            </a:endParaRPr>
          </a:p>
          <a:p>
            <a:pPr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sr-Latn-CS" dirty="0" smtClean="0">
                <a:latin typeface="+mj-lt"/>
              </a:rPr>
              <a:t>Vizija je uvek usidrena u sistem vrednosti</a:t>
            </a:r>
            <a:endParaRPr lang="x-none" dirty="0" smtClean="0">
              <a:latin typeface="+mj-lt"/>
            </a:endParaRP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sr-Latn-CS" dirty="0" smtClean="0">
                <a:latin typeface="+mj-lt"/>
              </a:rPr>
              <a:t>Šta čini tvoj sistem vrednosti</a:t>
            </a:r>
            <a:r>
              <a:rPr lang="x-none" dirty="0" smtClean="0">
                <a:latin typeface="+mj-lt"/>
              </a:rPr>
              <a:t>?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sr-Latn-C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www.global-business-school.org/files/folder_2/social-entrepreneurship-750x420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521" b="3077"/>
          <a:stretch/>
        </p:blipFill>
        <p:spPr bwMode="auto">
          <a:xfrm>
            <a:off x="3071802" y="1214422"/>
            <a:ext cx="6054458" cy="563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endParaRPr lang="x-none" sz="2800" smtClean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48" y="1142984"/>
            <a:ext cx="6000776" cy="5787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600" dirty="0" smtClean="0"/>
              <a:t>Odaberi 3 vrednosti sa liste ili dodaj ako nisu na listi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en-US" sz="1400" dirty="0" smtClean="0"/>
              <a:t>P</a:t>
            </a:r>
            <a:r>
              <a:rPr lang="x-none" sz="1400" dirty="0" smtClean="0"/>
              <a:t>ravednost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Konzistentnost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Rezultat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Uspeh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Odgovornost</a:t>
            </a:r>
            <a:endParaRPr lang="sr-Latn-CS" sz="1400" dirty="0" smtClean="0"/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Lični napredak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Lično zadovoljstvo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Lični interes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Imati ideale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Sigurnost</a:t>
            </a:r>
            <a:endParaRPr lang="en-US" sz="1400" dirty="0" smtClean="0"/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en-US" sz="1400" dirty="0" err="1" smtClean="0"/>
              <a:t>Stabilnost</a:t>
            </a:r>
            <a:endParaRPr lang="x-none" sz="1400" dirty="0" smtClean="0"/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Rizik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Svestranost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Skromnost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Briga o drugima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Etičnost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Kreativnost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Lepota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x-none" sz="1400" dirty="0" smtClean="0"/>
              <a:t>...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9600" y="427038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 sz="28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Sistem vrednosti</a:t>
            </a:r>
            <a:endParaRPr lang="en-US" sz="28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Strategijsko planiranje</a:t>
            </a:r>
            <a:endParaRPr lang="en-US" sz="28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3114" y="1461259"/>
            <a:ext cx="8180852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spcAft>
                <a:spcPts val="300"/>
              </a:spcAft>
              <a:buFont typeface="+mj-lt"/>
              <a:buAutoNum type="romanUcPeriod"/>
            </a:pPr>
            <a:r>
              <a:rPr lang="sr-Latn-CS" dirty="0" smtClean="0"/>
              <a:t>Situaciona analiza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SWOT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Koje su moje snage, slabosti, šta su šanse i pretnje u okruženju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sr-Latn-CS" dirty="0" smtClean="0"/>
          </a:p>
          <a:p>
            <a:pPr marL="400050" indent="-400050">
              <a:spcAft>
                <a:spcPts val="300"/>
              </a:spcAft>
              <a:buFont typeface="+mj-lt"/>
              <a:buAutoNum type="romanUcPeriod"/>
            </a:pPr>
            <a:r>
              <a:rPr lang="sr-Latn-CS" dirty="0" smtClean="0"/>
              <a:t>Definisanje ciljeva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SMART ciljevi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Usklađena lista ciljeva (</a:t>
            </a:r>
            <a:r>
              <a:rPr lang="sr-Latn-CS" i="1" dirty="0" smtClean="0"/>
              <a:t>Balanced Scorecard</a:t>
            </a:r>
            <a:r>
              <a:rPr lang="sr-Latn-CS" dirty="0" smtClean="0"/>
              <a:t>)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U skladu sa vizijom i sistemom vrednosti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sr-Latn-CS" dirty="0" smtClean="0"/>
          </a:p>
          <a:p>
            <a:pPr marL="400050" indent="-400050">
              <a:spcAft>
                <a:spcPts val="300"/>
              </a:spcAft>
              <a:buFont typeface="+mj-lt"/>
              <a:buAutoNum type="romanUcPeriod"/>
            </a:pPr>
            <a:r>
              <a:rPr lang="sr-Latn-CS" dirty="0" smtClean="0"/>
              <a:t>Implementacija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Strateška mapa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Akcioni plan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Projekti</a:t>
            </a:r>
          </a:p>
          <a:p>
            <a:pPr marL="742950" lvl="1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sr-Latn-CS" dirty="0" smtClean="0"/>
              <a:t>U skladu sa vizijom i sistemom vrednosti</a:t>
            </a:r>
          </a:p>
          <a:p>
            <a:pPr marL="400050" indent="-400050">
              <a:spcAft>
                <a:spcPts val="300"/>
              </a:spcAft>
            </a:pPr>
            <a:endParaRPr lang="sr-Latn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Strateška mapa</a:t>
            </a:r>
            <a:endParaRPr lang="en-US" sz="28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8678863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7686" y="274638"/>
            <a:ext cx="4329114" cy="706090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Lična strateška mapa</a:t>
            </a:r>
            <a:endParaRPr lang="en-US" sz="28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16200000">
            <a:off x="3249607" y="4535499"/>
            <a:ext cx="550863" cy="522287"/>
          </a:xfrm>
          <a:custGeom>
            <a:avLst/>
            <a:gdLst>
              <a:gd name="G0" fmla="+- 15026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5026"/>
              <a:gd name="G7" fmla="*/ G6 4075 6079"/>
              <a:gd name="G8" fmla="+- G7 15026 0"/>
              <a:gd name="T0" fmla="*/ 15026 w 21600"/>
              <a:gd name="T1" fmla="*/ 0 h 21600"/>
              <a:gd name="T2" fmla="*/ 15026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026" y="0"/>
                </a:lnTo>
                <a:lnTo>
                  <a:pt x="15026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5026" y="8083"/>
                </a:lnTo>
                <a:lnTo>
                  <a:pt x="15026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3087688" y="3346457"/>
            <a:ext cx="2792412" cy="1082675"/>
            <a:chOff x="1794" y="1888"/>
            <a:chExt cx="1625" cy="682"/>
          </a:xfrm>
          <a:solidFill>
            <a:schemeClr val="bg1"/>
          </a:solidFill>
        </p:grpSpPr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794" y="1888"/>
              <a:ext cx="1625" cy="682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lIns="76078" tIns="38039" rIns="76078" bIns="38039">
              <a:flatTx/>
            </a:bodyPr>
            <a:lstStyle/>
            <a:p>
              <a:pPr eaLnBrk="0" hangingPunct="0"/>
              <a:endParaRPr lang="en-US" sz="2400">
                <a:solidFill>
                  <a:srgbClr val="000099"/>
                </a:solidFill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845" y="2110"/>
              <a:ext cx="491" cy="442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lIns="43200" tIns="0" rIns="0" bIns="36000" anchor="ctr">
              <a:flatTx/>
            </a:bodyPr>
            <a:lstStyle/>
            <a:p>
              <a:pPr algn="ctr" eaLnBrk="0" hangingPunct="0"/>
              <a:r>
                <a:rPr lang="sr-Latn-CS" sz="1050" i="1" dirty="0" smtClean="0">
                  <a:solidFill>
                    <a:srgbClr val="000099"/>
                  </a:solidFill>
                </a:rPr>
                <a:t>Kako da kreiram dobar odnos sa drugima</a:t>
              </a:r>
              <a:r>
                <a:rPr lang="en-US" sz="1050" i="1" dirty="0" smtClean="0">
                  <a:solidFill>
                    <a:srgbClr val="000099"/>
                  </a:solidFill>
                </a:rPr>
                <a:t>?</a:t>
              </a:r>
              <a:endParaRPr lang="en-US" sz="1050" i="1" dirty="0">
                <a:solidFill>
                  <a:srgbClr val="000099"/>
                </a:solidFill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794" y="1888"/>
              <a:ext cx="1625" cy="136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99FF"/>
              </a:extrusionClr>
            </a:sp3d>
          </p:spPr>
          <p:txBody>
            <a:bodyPr lIns="76078" tIns="0" rIns="76078" bIns="0" anchor="ctr">
              <a:flatTx/>
            </a:bodyPr>
            <a:lstStyle/>
            <a:p>
              <a:pPr eaLnBrk="0" hangingPunct="0"/>
              <a:r>
                <a:rPr lang="sr-Latn-CS" sz="1400" b="1" dirty="0" smtClean="0">
                  <a:solidFill>
                    <a:srgbClr val="000099"/>
                  </a:solidFill>
                </a:rPr>
                <a:t>Socijalni odnosi</a:t>
              </a:r>
              <a:endParaRPr lang="en-US" sz="1400" b="1" dirty="0">
                <a:solidFill>
                  <a:srgbClr val="000099"/>
                </a:solidFill>
              </a:endParaRPr>
            </a:p>
          </p:txBody>
        </p: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2420" y="2066"/>
              <a:ext cx="955" cy="454"/>
              <a:chOff x="2423" y="1207"/>
              <a:chExt cx="955" cy="454"/>
            </a:xfrm>
            <a:grpFill/>
          </p:grpSpPr>
          <p:grpSp>
            <p:nvGrpSpPr>
              <p:cNvPr id="11" name="Group 11"/>
              <p:cNvGrpSpPr>
                <a:grpSpLocks/>
              </p:cNvGrpSpPr>
              <p:nvPr/>
            </p:nvGrpSpPr>
            <p:grpSpPr bwMode="auto">
              <a:xfrm>
                <a:off x="2423" y="1207"/>
                <a:ext cx="955" cy="246"/>
                <a:chOff x="40" y="136"/>
                <a:chExt cx="200" cy="51"/>
              </a:xfrm>
              <a:grpFill/>
            </p:grpSpPr>
            <p:cxnSp>
              <p:nvCxnSpPr>
                <p:cNvPr id="25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6" name="AutoShape 13"/>
                <p:cNvCxnSpPr>
                  <a:cxnSpLocks noChangeShapeType="1"/>
                </p:cNvCxnSpPr>
                <p:nvPr/>
              </p:nvCxnSpPr>
              <p:spPr bwMode="auto">
                <a:xfrm flipV="1">
                  <a:off x="16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7" name="AutoShape 14"/>
                <p:cNvCxnSpPr>
                  <a:cxnSpLocks noChangeShapeType="1"/>
                </p:cNvCxnSpPr>
                <p:nvPr/>
              </p:nvCxnSpPr>
              <p:spPr bwMode="auto">
                <a:xfrm flipV="1">
                  <a:off x="12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" name="AutoShape 15"/>
                <p:cNvCxnSpPr>
                  <a:cxnSpLocks noChangeShapeType="1"/>
                </p:cNvCxnSpPr>
                <p:nvPr/>
              </p:nvCxnSpPr>
              <p:spPr bwMode="auto">
                <a:xfrm flipV="1">
                  <a:off x="8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9" name="AutoShape 1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12" name="WordArt 17"/>
              <p:cNvSpPr>
                <a:spLocks noChangeArrowheads="1" noChangeShapeType="1" noTextEdit="1"/>
              </p:cNvSpPr>
              <p:nvPr/>
            </p:nvSpPr>
            <p:spPr bwMode="auto">
              <a:xfrm rot="-2537751">
                <a:off x="2864" y="1266"/>
                <a:ext cx="282" cy="111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Očekivanja</a:t>
                </a:r>
              </a:p>
            </p:txBody>
          </p:sp>
          <p:sp>
            <p:nvSpPr>
              <p:cNvPr id="13" name="WordArt 18"/>
              <p:cNvSpPr>
                <a:spLocks noChangeArrowheads="1" noChangeShapeType="1" noTextEdit="1"/>
              </p:cNvSpPr>
              <p:nvPr/>
            </p:nvSpPr>
            <p:spPr bwMode="auto">
              <a:xfrm rot="-2183525">
                <a:off x="2703" y="1303"/>
                <a:ext cx="165" cy="102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 dirty="0" err="1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Merila</a:t>
                </a:r>
                <a:endParaRPr lang="en-US" sz="800" kern="10" spc="160" dirty="0"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Arial"/>
                </a:endParaRPr>
              </a:p>
            </p:txBody>
          </p:sp>
          <p:sp>
            <p:nvSpPr>
              <p:cNvPr id="14" name="WordArt 19"/>
              <p:cNvSpPr>
                <a:spLocks noChangeArrowheads="1" noChangeShapeType="1" noTextEdit="1"/>
              </p:cNvSpPr>
              <p:nvPr/>
            </p:nvSpPr>
            <p:spPr bwMode="auto">
              <a:xfrm rot="-2124979">
                <a:off x="2509" y="1306"/>
                <a:ext cx="168" cy="117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Ciljevi</a:t>
                </a:r>
              </a:p>
            </p:txBody>
          </p:sp>
          <p:sp>
            <p:nvSpPr>
              <p:cNvPr id="15" name="WordArt 20"/>
              <p:cNvSpPr>
                <a:spLocks noChangeArrowheads="1" noChangeShapeType="1" noTextEdit="1"/>
              </p:cNvSpPr>
              <p:nvPr/>
            </p:nvSpPr>
            <p:spPr bwMode="auto">
              <a:xfrm rot="-2520000">
                <a:off x="3053" y="1262"/>
                <a:ext cx="287" cy="108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Inicijative</a:t>
                </a:r>
              </a:p>
            </p:txBody>
          </p:sp>
          <p:grpSp>
            <p:nvGrpSpPr>
              <p:cNvPr id="16" name="Group 21"/>
              <p:cNvGrpSpPr>
                <a:grpSpLocks/>
              </p:cNvGrpSpPr>
              <p:nvPr/>
            </p:nvGrpSpPr>
            <p:grpSpPr bwMode="auto">
              <a:xfrm>
                <a:off x="2423" y="1453"/>
                <a:ext cx="765" cy="208"/>
                <a:chOff x="40" y="374"/>
                <a:chExt cx="160" cy="68"/>
              </a:xfrm>
              <a:grpFill/>
            </p:grpSpPr>
            <p:grpSp>
              <p:nvGrpSpPr>
                <p:cNvPr id="17" name="Group 22"/>
                <p:cNvGrpSpPr>
                  <a:grpSpLocks/>
                </p:cNvGrpSpPr>
                <p:nvPr/>
              </p:nvGrpSpPr>
              <p:grpSpPr bwMode="auto">
                <a:xfrm>
                  <a:off x="40" y="374"/>
                  <a:ext cx="160" cy="68"/>
                  <a:chOff x="40" y="289"/>
                  <a:chExt cx="160" cy="68"/>
                </a:xfrm>
                <a:grpFill/>
              </p:grpSpPr>
              <p:sp>
                <p:nvSpPr>
                  <p:cNvPr id="19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40" y="289"/>
                    <a:ext cx="160" cy="68"/>
                  </a:xfrm>
                  <a:prstGeom prst="rect">
                    <a:avLst/>
                  </a:prstGeom>
                  <a:grpFill/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06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23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8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6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8" name="Line 29"/>
                <p:cNvSpPr>
                  <a:spLocks noChangeShapeType="1"/>
                </p:cNvSpPr>
                <p:nvPr/>
              </p:nvSpPr>
              <p:spPr bwMode="auto">
                <a:xfrm>
                  <a:off x="40" y="425"/>
                  <a:ext cx="160" cy="0"/>
                </a:xfrm>
                <a:prstGeom prst="lin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" name="AutoShape 30"/>
          <p:cNvSpPr>
            <a:spLocks noChangeArrowheads="1"/>
          </p:cNvSpPr>
          <p:nvPr/>
        </p:nvSpPr>
        <p:spPr bwMode="auto">
          <a:xfrm rot="16200000">
            <a:off x="3821782" y="5752326"/>
            <a:ext cx="550863" cy="517525"/>
          </a:xfrm>
          <a:custGeom>
            <a:avLst/>
            <a:gdLst>
              <a:gd name="G0" fmla="+- 15495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5495"/>
              <a:gd name="G7" fmla="*/ G6 4075 6079"/>
              <a:gd name="G8" fmla="+- G7 15495 0"/>
              <a:gd name="T0" fmla="*/ 15495 w 21600"/>
              <a:gd name="T1" fmla="*/ 0 h 21600"/>
              <a:gd name="T2" fmla="*/ 15495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495" y="0"/>
                </a:lnTo>
                <a:lnTo>
                  <a:pt x="15495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5495" y="8083"/>
                </a:lnTo>
                <a:lnTo>
                  <a:pt x="15495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31" name="Group 31"/>
          <p:cNvGrpSpPr>
            <a:grpSpLocks/>
          </p:cNvGrpSpPr>
          <p:nvPr/>
        </p:nvGrpSpPr>
        <p:grpSpPr bwMode="auto">
          <a:xfrm>
            <a:off x="4370288" y="5733256"/>
            <a:ext cx="2794000" cy="1082675"/>
            <a:chOff x="2480" y="3517"/>
            <a:chExt cx="1625" cy="682"/>
          </a:xfrm>
          <a:solidFill>
            <a:schemeClr val="bg1"/>
          </a:solidFill>
        </p:grpSpPr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2480" y="3517"/>
              <a:ext cx="1625" cy="682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lIns="76078" tIns="38039" rIns="76078" bIns="38039">
              <a:flatTx/>
            </a:bodyPr>
            <a:lstStyle/>
            <a:p>
              <a:pPr eaLnBrk="0" hangingPunct="0"/>
              <a:endParaRPr lang="en-US" sz="2400">
                <a:solidFill>
                  <a:srgbClr val="000099"/>
                </a:solidFill>
              </a:endParaRPr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2523" y="3729"/>
              <a:ext cx="487" cy="45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lIns="0" tIns="3600" rIns="0" bIns="36000">
              <a:flatTx/>
            </a:bodyPr>
            <a:lstStyle/>
            <a:p>
              <a:pPr algn="ctr" eaLnBrk="0" hangingPunct="0"/>
              <a:r>
                <a:rPr lang="en-US" sz="1000" i="1" dirty="0" err="1">
                  <a:solidFill>
                    <a:srgbClr val="000099"/>
                  </a:solidFill>
                </a:rPr>
                <a:t>Koja</a:t>
              </a:r>
              <a:r>
                <a:rPr lang="en-US" sz="1000" i="1" dirty="0">
                  <a:solidFill>
                    <a:srgbClr val="000099"/>
                  </a:solidFill>
                </a:rPr>
                <a:t> </a:t>
              </a:r>
              <a:r>
                <a:rPr lang="en-US" sz="1000" i="1" dirty="0" err="1">
                  <a:solidFill>
                    <a:srgbClr val="000099"/>
                  </a:solidFill>
                </a:rPr>
                <a:t>znanja</a:t>
              </a:r>
              <a:r>
                <a:rPr lang="en-US" sz="1000" i="1" dirty="0">
                  <a:solidFill>
                    <a:srgbClr val="000099"/>
                  </a:solidFill>
                </a:rPr>
                <a:t> </a:t>
              </a:r>
              <a:r>
                <a:rPr lang="en-US" sz="1000" i="1" dirty="0" err="1">
                  <a:solidFill>
                    <a:srgbClr val="000099"/>
                  </a:solidFill>
                </a:rPr>
                <a:t>su</a:t>
              </a:r>
              <a:r>
                <a:rPr lang="en-US" sz="1000" i="1" dirty="0">
                  <a:solidFill>
                    <a:srgbClr val="000099"/>
                  </a:solidFill>
                </a:rPr>
                <a:t> </a:t>
              </a:r>
              <a:r>
                <a:rPr lang="en-US" sz="1000" i="1" dirty="0" err="1">
                  <a:solidFill>
                    <a:srgbClr val="000099"/>
                  </a:solidFill>
                </a:rPr>
                <a:t>potrebna</a:t>
              </a:r>
              <a:r>
                <a:rPr lang="en-US" sz="1000" i="1" dirty="0">
                  <a:solidFill>
                    <a:srgbClr val="000099"/>
                  </a:solidFill>
                </a:rPr>
                <a:t> </a:t>
              </a:r>
              <a:r>
                <a:rPr lang="en-US" sz="1000" i="1" dirty="0" err="1">
                  <a:solidFill>
                    <a:srgbClr val="000099"/>
                  </a:solidFill>
                </a:rPr>
                <a:t>da</a:t>
              </a:r>
              <a:r>
                <a:rPr lang="en-US" sz="1000" i="1" dirty="0">
                  <a:solidFill>
                    <a:srgbClr val="000099"/>
                  </a:solidFill>
                </a:rPr>
                <a:t> bi se </a:t>
              </a:r>
              <a:r>
                <a:rPr lang="en-US" sz="1000" i="1" dirty="0" err="1" smtClean="0">
                  <a:solidFill>
                    <a:srgbClr val="000099"/>
                  </a:solidFill>
                </a:rPr>
                <a:t>ostvarila</a:t>
              </a:r>
              <a:r>
                <a:rPr lang="en-US" sz="1000" i="1" dirty="0" smtClean="0">
                  <a:solidFill>
                    <a:srgbClr val="000099"/>
                  </a:solidFill>
                </a:rPr>
                <a:t> </a:t>
              </a:r>
              <a:r>
                <a:rPr lang="en-US" sz="1000" i="1" dirty="0" err="1">
                  <a:solidFill>
                    <a:srgbClr val="000099"/>
                  </a:solidFill>
                </a:rPr>
                <a:t>vizija</a:t>
              </a:r>
              <a:r>
                <a:rPr lang="en-US" sz="1000" i="1" dirty="0">
                  <a:solidFill>
                    <a:srgbClr val="000099"/>
                  </a:solidFill>
                </a:rPr>
                <a:t>?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2480" y="3517"/>
              <a:ext cx="1625" cy="136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99FF"/>
              </a:extrusionClr>
            </a:sp3d>
          </p:spPr>
          <p:txBody>
            <a:bodyPr lIns="76078" tIns="0" rIns="76078" bIns="0" anchor="ctr">
              <a:flatTx/>
            </a:bodyPr>
            <a:lstStyle/>
            <a:p>
              <a:pPr eaLnBrk="0" hangingPunct="0"/>
              <a:r>
                <a:rPr lang="sr-Latn-CS" sz="1400" b="1" dirty="0" smtClean="0">
                  <a:solidFill>
                    <a:srgbClr val="000099"/>
                  </a:solidFill>
                </a:rPr>
                <a:t>Lični razvoj i rad na sebi</a:t>
              </a:r>
              <a:endParaRPr lang="en-US" sz="1400" b="1" dirty="0">
                <a:solidFill>
                  <a:srgbClr val="000099"/>
                </a:solidFill>
              </a:endParaRPr>
            </a:p>
          </p:txBody>
        </p:sp>
        <p:grpSp>
          <p:nvGrpSpPr>
            <p:cNvPr id="35" name="Group 35"/>
            <p:cNvGrpSpPr>
              <a:grpSpLocks/>
            </p:cNvGrpSpPr>
            <p:nvPr/>
          </p:nvGrpSpPr>
          <p:grpSpPr bwMode="auto">
            <a:xfrm>
              <a:off x="3101" y="3696"/>
              <a:ext cx="955" cy="454"/>
              <a:chOff x="2423" y="1207"/>
              <a:chExt cx="955" cy="454"/>
            </a:xfrm>
            <a:grpFill/>
          </p:grpSpPr>
          <p:grpSp>
            <p:nvGrpSpPr>
              <p:cNvPr id="36" name="Group 36"/>
              <p:cNvGrpSpPr>
                <a:grpSpLocks/>
              </p:cNvGrpSpPr>
              <p:nvPr/>
            </p:nvGrpSpPr>
            <p:grpSpPr bwMode="auto">
              <a:xfrm>
                <a:off x="2423" y="1207"/>
                <a:ext cx="955" cy="246"/>
                <a:chOff x="40" y="136"/>
                <a:chExt cx="200" cy="51"/>
              </a:xfrm>
              <a:grpFill/>
            </p:grpSpPr>
            <p:cxnSp>
              <p:nvCxnSpPr>
                <p:cNvPr id="50" name="AutoShape 37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51" name="AutoShape 38"/>
                <p:cNvCxnSpPr>
                  <a:cxnSpLocks noChangeShapeType="1"/>
                </p:cNvCxnSpPr>
                <p:nvPr/>
              </p:nvCxnSpPr>
              <p:spPr bwMode="auto">
                <a:xfrm flipV="1">
                  <a:off x="16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52" name="AutoShape 39"/>
                <p:cNvCxnSpPr>
                  <a:cxnSpLocks noChangeShapeType="1"/>
                </p:cNvCxnSpPr>
                <p:nvPr/>
              </p:nvCxnSpPr>
              <p:spPr bwMode="auto">
                <a:xfrm flipV="1">
                  <a:off x="12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53" name="AutoShape 40"/>
                <p:cNvCxnSpPr>
                  <a:cxnSpLocks noChangeShapeType="1"/>
                </p:cNvCxnSpPr>
                <p:nvPr/>
              </p:nvCxnSpPr>
              <p:spPr bwMode="auto">
                <a:xfrm flipV="1">
                  <a:off x="8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54" name="AutoShape 41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37" name="WordArt 42"/>
              <p:cNvSpPr>
                <a:spLocks noChangeArrowheads="1" noChangeShapeType="1" noTextEdit="1"/>
              </p:cNvSpPr>
              <p:nvPr/>
            </p:nvSpPr>
            <p:spPr bwMode="auto">
              <a:xfrm rot="-2537751">
                <a:off x="2864" y="1266"/>
                <a:ext cx="282" cy="111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 dirty="0" err="1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Očekivanja</a:t>
                </a:r>
                <a:endParaRPr lang="en-US" sz="800" kern="10" spc="160" dirty="0">
                  <a:ln w="317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cs typeface="Arial"/>
                </a:endParaRPr>
              </a:p>
            </p:txBody>
          </p:sp>
          <p:sp>
            <p:nvSpPr>
              <p:cNvPr id="38" name="WordArt 43"/>
              <p:cNvSpPr>
                <a:spLocks noChangeArrowheads="1" noChangeShapeType="1" noTextEdit="1"/>
              </p:cNvSpPr>
              <p:nvPr/>
            </p:nvSpPr>
            <p:spPr bwMode="auto">
              <a:xfrm rot="-2183525">
                <a:off x="2703" y="1303"/>
                <a:ext cx="165" cy="102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Merila</a:t>
                </a:r>
              </a:p>
            </p:txBody>
          </p:sp>
          <p:sp>
            <p:nvSpPr>
              <p:cNvPr id="39" name="WordArt 44"/>
              <p:cNvSpPr>
                <a:spLocks noChangeArrowheads="1" noChangeShapeType="1" noTextEdit="1"/>
              </p:cNvSpPr>
              <p:nvPr/>
            </p:nvSpPr>
            <p:spPr bwMode="auto">
              <a:xfrm rot="-2124979">
                <a:off x="2509" y="1306"/>
                <a:ext cx="168" cy="117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Ciljevi</a:t>
                </a:r>
              </a:p>
            </p:txBody>
          </p:sp>
          <p:sp>
            <p:nvSpPr>
              <p:cNvPr id="40" name="WordArt 45"/>
              <p:cNvSpPr>
                <a:spLocks noChangeArrowheads="1" noChangeShapeType="1" noTextEdit="1"/>
              </p:cNvSpPr>
              <p:nvPr/>
            </p:nvSpPr>
            <p:spPr bwMode="auto">
              <a:xfrm rot="-2520000">
                <a:off x="3053" y="1262"/>
                <a:ext cx="287" cy="108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Inicijative</a:t>
                </a:r>
              </a:p>
            </p:txBody>
          </p:sp>
          <p:grpSp>
            <p:nvGrpSpPr>
              <p:cNvPr id="41" name="Group 46"/>
              <p:cNvGrpSpPr>
                <a:grpSpLocks/>
              </p:cNvGrpSpPr>
              <p:nvPr/>
            </p:nvGrpSpPr>
            <p:grpSpPr bwMode="auto">
              <a:xfrm>
                <a:off x="2423" y="1453"/>
                <a:ext cx="765" cy="208"/>
                <a:chOff x="40" y="374"/>
                <a:chExt cx="160" cy="68"/>
              </a:xfrm>
              <a:grpFill/>
            </p:grpSpPr>
            <p:grpSp>
              <p:nvGrpSpPr>
                <p:cNvPr id="42" name="Group 47"/>
                <p:cNvGrpSpPr>
                  <a:grpSpLocks/>
                </p:cNvGrpSpPr>
                <p:nvPr/>
              </p:nvGrpSpPr>
              <p:grpSpPr bwMode="auto">
                <a:xfrm>
                  <a:off x="40" y="374"/>
                  <a:ext cx="160" cy="68"/>
                  <a:chOff x="40" y="289"/>
                  <a:chExt cx="160" cy="68"/>
                </a:xfrm>
                <a:grpFill/>
              </p:grpSpPr>
              <p:sp>
                <p:nvSpPr>
                  <p:cNvPr id="44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40" y="289"/>
                    <a:ext cx="160" cy="68"/>
                  </a:xfrm>
                  <a:prstGeom prst="rect">
                    <a:avLst/>
                  </a:prstGeom>
                  <a:grpFill/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5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06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6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23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8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2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9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16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3" name="Line 54"/>
                <p:cNvSpPr>
                  <a:spLocks noChangeShapeType="1"/>
                </p:cNvSpPr>
                <p:nvPr/>
              </p:nvSpPr>
              <p:spPr bwMode="auto">
                <a:xfrm>
                  <a:off x="40" y="425"/>
                  <a:ext cx="160" cy="0"/>
                </a:xfrm>
                <a:prstGeom prst="lin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5" name="AutoShape 55"/>
          <p:cNvSpPr>
            <a:spLocks noChangeArrowheads="1"/>
          </p:cNvSpPr>
          <p:nvPr/>
        </p:nvSpPr>
        <p:spPr bwMode="auto">
          <a:xfrm rot="16200000">
            <a:off x="2468687" y="3300066"/>
            <a:ext cx="549275" cy="519112"/>
          </a:xfrm>
          <a:custGeom>
            <a:avLst/>
            <a:gdLst>
              <a:gd name="G0" fmla="+- 14791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4791"/>
              <a:gd name="G7" fmla="*/ G6 4075 6079"/>
              <a:gd name="G8" fmla="+- G7 14791 0"/>
              <a:gd name="T0" fmla="*/ 14791 w 21600"/>
              <a:gd name="T1" fmla="*/ 0 h 21600"/>
              <a:gd name="T2" fmla="*/ 14791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791" y="0"/>
                </a:lnTo>
                <a:lnTo>
                  <a:pt x="14791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4791" y="8083"/>
                </a:lnTo>
                <a:lnTo>
                  <a:pt x="14791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6" name="AutoShape 56"/>
          <p:cNvSpPr>
            <a:spLocks noChangeArrowheads="1"/>
          </p:cNvSpPr>
          <p:nvPr/>
        </p:nvSpPr>
        <p:spPr bwMode="auto">
          <a:xfrm rot="16200000">
            <a:off x="1129482" y="799288"/>
            <a:ext cx="549275" cy="522287"/>
          </a:xfrm>
          <a:custGeom>
            <a:avLst/>
            <a:gdLst>
              <a:gd name="G0" fmla="+- 14791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4791"/>
              <a:gd name="G7" fmla="*/ G6 4075 6079"/>
              <a:gd name="G8" fmla="+- G7 14791 0"/>
              <a:gd name="T0" fmla="*/ 14791 w 21600"/>
              <a:gd name="T1" fmla="*/ 0 h 21600"/>
              <a:gd name="T2" fmla="*/ 14791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791" y="0"/>
                </a:lnTo>
                <a:lnTo>
                  <a:pt x="14791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4791" y="8083"/>
                </a:lnTo>
                <a:lnTo>
                  <a:pt x="14791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7" name="Text Box 57"/>
          <p:cNvSpPr txBox="1">
            <a:spLocks noChangeArrowheads="1"/>
          </p:cNvSpPr>
          <p:nvPr/>
        </p:nvSpPr>
        <p:spPr bwMode="auto">
          <a:xfrm>
            <a:off x="932954" y="285728"/>
            <a:ext cx="2774950" cy="4318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6699FF"/>
            </a:extrusionClr>
          </a:sp3d>
        </p:spPr>
        <p:txBody>
          <a:bodyPr lIns="76078" tIns="0" rIns="76078" bIns="0" anchor="ctr">
            <a:flatTx/>
          </a:bodyPr>
          <a:lstStyle/>
          <a:p>
            <a:pPr algn="ctr" eaLnBrk="0" hangingPunct="0"/>
            <a:r>
              <a:rPr lang="en-US" sz="2400" b="1" dirty="0" err="1">
                <a:solidFill>
                  <a:srgbClr val="000099"/>
                </a:solidFill>
              </a:rPr>
              <a:t>Vizija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i</a:t>
            </a:r>
            <a:r>
              <a:rPr lang="en-US" sz="2400" b="1" dirty="0">
                <a:solidFill>
                  <a:srgbClr val="000099"/>
                </a:solidFill>
              </a:rPr>
              <a:t> </a:t>
            </a:r>
            <a:r>
              <a:rPr lang="en-US" sz="2400" b="1" dirty="0" err="1">
                <a:solidFill>
                  <a:srgbClr val="000099"/>
                </a:solidFill>
              </a:rPr>
              <a:t>strategija</a:t>
            </a:r>
            <a:endParaRPr lang="en-US" sz="2400" b="1" dirty="0">
              <a:solidFill>
                <a:srgbClr val="000099"/>
              </a:solidFill>
            </a:endParaRPr>
          </a:p>
        </p:txBody>
      </p:sp>
      <p:grpSp>
        <p:nvGrpSpPr>
          <p:cNvPr id="58" name="Group 58"/>
          <p:cNvGrpSpPr>
            <a:grpSpLocks/>
          </p:cNvGrpSpPr>
          <p:nvPr/>
        </p:nvGrpSpPr>
        <p:grpSpPr bwMode="auto">
          <a:xfrm>
            <a:off x="1635124" y="1000108"/>
            <a:ext cx="2794000" cy="1084262"/>
            <a:chOff x="1451" y="1118"/>
            <a:chExt cx="1625" cy="683"/>
          </a:xfrm>
          <a:solidFill>
            <a:schemeClr val="bg1"/>
          </a:solidFill>
        </p:grpSpPr>
        <p:sp>
          <p:nvSpPr>
            <p:cNvPr id="59" name="Text Box 59"/>
            <p:cNvSpPr txBox="1">
              <a:spLocks noChangeArrowheads="1"/>
            </p:cNvSpPr>
            <p:nvPr/>
          </p:nvSpPr>
          <p:spPr bwMode="auto">
            <a:xfrm>
              <a:off x="1451" y="1118"/>
              <a:ext cx="1625" cy="683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lIns="76078" tIns="38039" rIns="76078" bIns="38039">
              <a:flatTx/>
            </a:bodyPr>
            <a:lstStyle/>
            <a:p>
              <a:pPr eaLnBrk="0" hangingPunct="0"/>
              <a:endParaRPr lang="en-US" sz="2400">
                <a:solidFill>
                  <a:srgbClr val="000099"/>
                </a:solidFill>
              </a:endParaRPr>
            </a:p>
          </p:txBody>
        </p:sp>
        <p:grpSp>
          <p:nvGrpSpPr>
            <p:cNvPr id="60" name="Group 60"/>
            <p:cNvGrpSpPr>
              <a:grpSpLocks/>
            </p:cNvGrpSpPr>
            <p:nvPr/>
          </p:nvGrpSpPr>
          <p:grpSpPr bwMode="auto">
            <a:xfrm>
              <a:off x="2072" y="1298"/>
              <a:ext cx="955" cy="454"/>
              <a:chOff x="2423" y="1207"/>
              <a:chExt cx="955" cy="454"/>
            </a:xfrm>
            <a:grpFill/>
          </p:grpSpPr>
          <p:grpSp>
            <p:nvGrpSpPr>
              <p:cNvPr id="63" name="Group 61"/>
              <p:cNvGrpSpPr>
                <a:grpSpLocks/>
              </p:cNvGrpSpPr>
              <p:nvPr/>
            </p:nvGrpSpPr>
            <p:grpSpPr bwMode="auto">
              <a:xfrm>
                <a:off x="2423" y="1207"/>
                <a:ext cx="955" cy="246"/>
                <a:chOff x="40" y="136"/>
                <a:chExt cx="200" cy="51"/>
              </a:xfrm>
              <a:grpFill/>
            </p:grpSpPr>
            <p:cxnSp>
              <p:nvCxnSpPr>
                <p:cNvPr id="77" name="AutoShape 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8" name="AutoShape 63"/>
                <p:cNvCxnSpPr>
                  <a:cxnSpLocks noChangeShapeType="1"/>
                </p:cNvCxnSpPr>
                <p:nvPr/>
              </p:nvCxnSpPr>
              <p:spPr bwMode="auto">
                <a:xfrm flipV="1">
                  <a:off x="16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9" name="AutoShape 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12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80" name="AutoShape 65"/>
                <p:cNvCxnSpPr>
                  <a:cxnSpLocks noChangeShapeType="1"/>
                </p:cNvCxnSpPr>
                <p:nvPr/>
              </p:nvCxnSpPr>
              <p:spPr bwMode="auto">
                <a:xfrm flipV="1">
                  <a:off x="8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81" name="AutoShape 6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64" name="WordArt 67"/>
              <p:cNvSpPr>
                <a:spLocks noChangeArrowheads="1" noChangeShapeType="1" noTextEdit="1"/>
              </p:cNvSpPr>
              <p:nvPr/>
            </p:nvSpPr>
            <p:spPr bwMode="auto">
              <a:xfrm rot="-2537751">
                <a:off x="2864" y="1266"/>
                <a:ext cx="282" cy="111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Očekivanja</a:t>
                </a:r>
              </a:p>
            </p:txBody>
          </p:sp>
          <p:sp>
            <p:nvSpPr>
              <p:cNvPr id="65" name="WordArt 68"/>
              <p:cNvSpPr>
                <a:spLocks noChangeArrowheads="1" noChangeShapeType="1" noTextEdit="1"/>
              </p:cNvSpPr>
              <p:nvPr/>
            </p:nvSpPr>
            <p:spPr bwMode="auto">
              <a:xfrm rot="-2183525">
                <a:off x="2703" y="1303"/>
                <a:ext cx="165" cy="102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Merila</a:t>
                </a:r>
              </a:p>
            </p:txBody>
          </p:sp>
          <p:sp>
            <p:nvSpPr>
              <p:cNvPr id="66" name="WordArt 69"/>
              <p:cNvSpPr>
                <a:spLocks noChangeArrowheads="1" noChangeShapeType="1" noTextEdit="1"/>
              </p:cNvSpPr>
              <p:nvPr/>
            </p:nvSpPr>
            <p:spPr bwMode="auto">
              <a:xfrm rot="-2124979">
                <a:off x="2509" y="1306"/>
                <a:ext cx="168" cy="117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Ciljevi</a:t>
                </a:r>
              </a:p>
            </p:txBody>
          </p:sp>
          <p:sp>
            <p:nvSpPr>
              <p:cNvPr id="67" name="WordArt 70"/>
              <p:cNvSpPr>
                <a:spLocks noChangeArrowheads="1" noChangeShapeType="1" noTextEdit="1"/>
              </p:cNvSpPr>
              <p:nvPr/>
            </p:nvSpPr>
            <p:spPr bwMode="auto">
              <a:xfrm rot="-2520000">
                <a:off x="3053" y="1262"/>
                <a:ext cx="287" cy="108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Inicijative</a:t>
                </a:r>
              </a:p>
            </p:txBody>
          </p:sp>
          <p:grpSp>
            <p:nvGrpSpPr>
              <p:cNvPr id="68" name="Group 71"/>
              <p:cNvGrpSpPr>
                <a:grpSpLocks/>
              </p:cNvGrpSpPr>
              <p:nvPr/>
            </p:nvGrpSpPr>
            <p:grpSpPr bwMode="auto">
              <a:xfrm>
                <a:off x="2423" y="1453"/>
                <a:ext cx="765" cy="208"/>
                <a:chOff x="40" y="374"/>
                <a:chExt cx="160" cy="68"/>
              </a:xfrm>
              <a:grpFill/>
            </p:grpSpPr>
            <p:grpSp>
              <p:nvGrpSpPr>
                <p:cNvPr id="69" name="Group 72"/>
                <p:cNvGrpSpPr>
                  <a:grpSpLocks/>
                </p:cNvGrpSpPr>
                <p:nvPr/>
              </p:nvGrpSpPr>
              <p:grpSpPr bwMode="auto">
                <a:xfrm>
                  <a:off x="40" y="374"/>
                  <a:ext cx="160" cy="68"/>
                  <a:chOff x="40" y="289"/>
                  <a:chExt cx="160" cy="68"/>
                </a:xfrm>
                <a:grpFill/>
              </p:grpSpPr>
              <p:sp>
                <p:nvSpPr>
                  <p:cNvPr id="71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40" y="289"/>
                    <a:ext cx="160" cy="68"/>
                  </a:xfrm>
                  <a:prstGeom prst="rect">
                    <a:avLst/>
                  </a:prstGeom>
                  <a:grpFill/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2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06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23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12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6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0" name="Line 79"/>
                <p:cNvSpPr>
                  <a:spLocks noChangeShapeType="1"/>
                </p:cNvSpPr>
                <p:nvPr/>
              </p:nvSpPr>
              <p:spPr bwMode="auto">
                <a:xfrm>
                  <a:off x="40" y="425"/>
                  <a:ext cx="160" cy="0"/>
                </a:xfrm>
                <a:prstGeom prst="lin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1" name="Text Box 80"/>
            <p:cNvSpPr txBox="1">
              <a:spLocks noChangeArrowheads="1"/>
            </p:cNvSpPr>
            <p:nvPr/>
          </p:nvSpPr>
          <p:spPr bwMode="auto">
            <a:xfrm>
              <a:off x="1494" y="1330"/>
              <a:ext cx="487" cy="43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lIns="0" tIns="0" rIns="0" bIns="0">
              <a:flatTx/>
            </a:bodyPr>
            <a:lstStyle/>
            <a:p>
              <a:pPr algn="ctr" eaLnBrk="0" hangingPunct="0"/>
              <a:r>
                <a:rPr lang="sr-Latn-CS" sz="1100" i="1" dirty="0" smtClean="0">
                  <a:solidFill>
                    <a:srgbClr val="000099"/>
                  </a:solidFill>
                </a:rPr>
                <a:t>Šta me čini srećnim?</a:t>
              </a:r>
              <a:endParaRPr lang="en-US" sz="1100" i="1" dirty="0">
                <a:solidFill>
                  <a:srgbClr val="000099"/>
                </a:solidFill>
              </a:endParaRPr>
            </a:p>
          </p:txBody>
        </p:sp>
        <p:sp>
          <p:nvSpPr>
            <p:cNvPr id="62" name="Text Box 81"/>
            <p:cNvSpPr txBox="1">
              <a:spLocks noChangeArrowheads="1"/>
            </p:cNvSpPr>
            <p:nvPr/>
          </p:nvSpPr>
          <p:spPr bwMode="auto">
            <a:xfrm>
              <a:off x="1451" y="1118"/>
              <a:ext cx="1625" cy="13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99FF"/>
              </a:extrusionClr>
            </a:sp3d>
          </p:spPr>
          <p:txBody>
            <a:bodyPr lIns="76078" tIns="0" rIns="76078" bIns="0">
              <a:flatTx/>
            </a:bodyPr>
            <a:lstStyle/>
            <a:p>
              <a:pPr eaLnBrk="0" hangingPunct="0"/>
              <a:r>
                <a:rPr lang="sr-Latn-CS" sz="1400" b="1" dirty="0" smtClean="0">
                  <a:solidFill>
                    <a:srgbClr val="000099"/>
                  </a:solidFill>
                </a:rPr>
                <a:t>Lična zadovoljstva</a:t>
              </a:r>
              <a:endParaRPr lang="en-US" sz="1400" b="1" dirty="0">
                <a:solidFill>
                  <a:srgbClr val="000099"/>
                </a:solidFill>
              </a:endParaRPr>
            </a:p>
          </p:txBody>
        </p:sp>
      </p:grpSp>
      <p:grpSp>
        <p:nvGrpSpPr>
          <p:cNvPr id="82" name="Group 82"/>
          <p:cNvGrpSpPr>
            <a:grpSpLocks/>
          </p:cNvGrpSpPr>
          <p:nvPr/>
        </p:nvGrpSpPr>
        <p:grpSpPr bwMode="auto">
          <a:xfrm>
            <a:off x="3778264" y="4559315"/>
            <a:ext cx="2794000" cy="1084263"/>
            <a:chOff x="2143" y="2747"/>
            <a:chExt cx="1625" cy="683"/>
          </a:xfrm>
          <a:solidFill>
            <a:schemeClr val="bg1"/>
          </a:solidFill>
        </p:grpSpPr>
        <p:sp>
          <p:nvSpPr>
            <p:cNvPr id="83" name="Text Box 83"/>
            <p:cNvSpPr txBox="1">
              <a:spLocks noChangeArrowheads="1"/>
            </p:cNvSpPr>
            <p:nvPr/>
          </p:nvSpPr>
          <p:spPr bwMode="auto">
            <a:xfrm>
              <a:off x="2143" y="2747"/>
              <a:ext cx="1625" cy="683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lIns="76078" tIns="38039" rIns="76078" bIns="38039">
              <a:flatTx/>
            </a:bodyPr>
            <a:lstStyle/>
            <a:p>
              <a:pPr eaLnBrk="0" hangingPunct="0"/>
              <a:endParaRPr lang="en-US" sz="2400">
                <a:solidFill>
                  <a:srgbClr val="000099"/>
                </a:solidFill>
              </a:endParaRPr>
            </a:p>
          </p:txBody>
        </p:sp>
        <p:sp>
          <p:nvSpPr>
            <p:cNvPr id="84" name="Text Box 84"/>
            <p:cNvSpPr txBox="1">
              <a:spLocks noChangeArrowheads="1"/>
            </p:cNvSpPr>
            <p:nvPr/>
          </p:nvSpPr>
          <p:spPr bwMode="auto">
            <a:xfrm>
              <a:off x="2186" y="2953"/>
              <a:ext cx="487" cy="43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lIns="0" tIns="3600" rIns="0" bIns="38039">
              <a:flatTx/>
            </a:bodyPr>
            <a:lstStyle/>
            <a:p>
              <a:pPr algn="ctr" eaLnBrk="0" hangingPunct="0"/>
              <a:r>
                <a:rPr lang="en-US" sz="1050" i="1" dirty="0">
                  <a:solidFill>
                    <a:srgbClr val="000099"/>
                  </a:solidFill>
                </a:rPr>
                <a:t>U </a:t>
              </a:r>
              <a:r>
                <a:rPr lang="en-US" sz="1050" i="1" dirty="0" err="1">
                  <a:solidFill>
                    <a:srgbClr val="000099"/>
                  </a:solidFill>
                </a:rPr>
                <a:t>čemu</a:t>
              </a:r>
              <a:r>
                <a:rPr lang="en-US" sz="1050" i="1" dirty="0">
                  <a:solidFill>
                    <a:srgbClr val="000099"/>
                  </a:solidFill>
                </a:rPr>
                <a:t>, </a:t>
              </a:r>
            </a:p>
            <a:p>
              <a:pPr algn="ctr" eaLnBrk="0" hangingPunct="0"/>
              <a:r>
                <a:rPr lang="en-US" sz="1050" i="1" dirty="0" err="1">
                  <a:solidFill>
                    <a:srgbClr val="000099"/>
                  </a:solidFill>
                </a:rPr>
                <a:t>i</a:t>
              </a:r>
              <a:r>
                <a:rPr lang="en-US" sz="1050" i="1" dirty="0">
                  <a:solidFill>
                    <a:srgbClr val="000099"/>
                  </a:solidFill>
                </a:rPr>
                <a:t> </a:t>
              </a:r>
              <a:r>
                <a:rPr lang="en-US" sz="1050" i="1" dirty="0" err="1">
                  <a:solidFill>
                    <a:srgbClr val="000099"/>
                  </a:solidFill>
                </a:rPr>
                <a:t>kako</a:t>
              </a:r>
              <a:r>
                <a:rPr lang="en-US" sz="1050" i="1" dirty="0">
                  <a:solidFill>
                    <a:srgbClr val="000099"/>
                  </a:solidFill>
                </a:rPr>
                <a:t> se </a:t>
              </a:r>
              <a:r>
                <a:rPr lang="en-US" sz="1050" i="1" dirty="0" err="1">
                  <a:solidFill>
                    <a:srgbClr val="000099"/>
                  </a:solidFill>
                </a:rPr>
                <a:t>spezijalizo-vati</a:t>
              </a:r>
              <a:r>
                <a:rPr lang="en-US" sz="1050" i="1" dirty="0">
                  <a:solidFill>
                    <a:srgbClr val="000099"/>
                  </a:solidFill>
                </a:rPr>
                <a:t>?</a:t>
              </a:r>
            </a:p>
          </p:txBody>
        </p:sp>
        <p:sp>
          <p:nvSpPr>
            <p:cNvPr id="85" name="Text Box 85"/>
            <p:cNvSpPr txBox="1">
              <a:spLocks noChangeArrowheads="1"/>
            </p:cNvSpPr>
            <p:nvPr/>
          </p:nvSpPr>
          <p:spPr bwMode="auto">
            <a:xfrm>
              <a:off x="2143" y="2747"/>
              <a:ext cx="1625" cy="136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99FF"/>
              </a:extrusionClr>
            </a:sp3d>
          </p:spPr>
          <p:txBody>
            <a:bodyPr lIns="76078" tIns="0" rIns="76078" bIns="0" anchor="ctr">
              <a:flatTx/>
            </a:bodyPr>
            <a:lstStyle/>
            <a:p>
              <a:pPr eaLnBrk="0" hangingPunct="0"/>
              <a:r>
                <a:rPr lang="sr-Latn-CS" sz="1400" b="1" dirty="0" smtClean="0">
                  <a:solidFill>
                    <a:srgbClr val="000099"/>
                  </a:solidFill>
                </a:rPr>
                <a:t>Karijera</a:t>
              </a:r>
              <a:endParaRPr lang="en-US" sz="1400" b="1" dirty="0">
                <a:solidFill>
                  <a:srgbClr val="000099"/>
                </a:solidFill>
              </a:endParaRPr>
            </a:p>
          </p:txBody>
        </p:sp>
        <p:grpSp>
          <p:nvGrpSpPr>
            <p:cNvPr id="86" name="Group 86"/>
            <p:cNvGrpSpPr>
              <a:grpSpLocks/>
            </p:cNvGrpSpPr>
            <p:nvPr/>
          </p:nvGrpSpPr>
          <p:grpSpPr bwMode="auto">
            <a:xfrm>
              <a:off x="2765" y="2923"/>
              <a:ext cx="955" cy="454"/>
              <a:chOff x="2423" y="1207"/>
              <a:chExt cx="955" cy="454"/>
            </a:xfrm>
            <a:grpFill/>
          </p:grpSpPr>
          <p:grpSp>
            <p:nvGrpSpPr>
              <p:cNvPr id="87" name="Group 87"/>
              <p:cNvGrpSpPr>
                <a:grpSpLocks/>
              </p:cNvGrpSpPr>
              <p:nvPr/>
            </p:nvGrpSpPr>
            <p:grpSpPr bwMode="auto">
              <a:xfrm>
                <a:off x="2423" y="1207"/>
                <a:ext cx="955" cy="246"/>
                <a:chOff x="40" y="136"/>
                <a:chExt cx="200" cy="51"/>
              </a:xfrm>
              <a:grpFill/>
            </p:grpSpPr>
            <p:cxnSp>
              <p:nvCxnSpPr>
                <p:cNvPr id="101" name="AutoShape 8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2" name="AutoShape 89"/>
                <p:cNvCxnSpPr>
                  <a:cxnSpLocks noChangeShapeType="1"/>
                </p:cNvCxnSpPr>
                <p:nvPr/>
              </p:nvCxnSpPr>
              <p:spPr bwMode="auto">
                <a:xfrm flipV="1">
                  <a:off x="16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3" name="AutoShape 90"/>
                <p:cNvCxnSpPr>
                  <a:cxnSpLocks noChangeShapeType="1"/>
                </p:cNvCxnSpPr>
                <p:nvPr/>
              </p:nvCxnSpPr>
              <p:spPr bwMode="auto">
                <a:xfrm flipV="1">
                  <a:off x="12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4" name="AutoShape 91"/>
                <p:cNvCxnSpPr>
                  <a:cxnSpLocks noChangeShapeType="1"/>
                </p:cNvCxnSpPr>
                <p:nvPr/>
              </p:nvCxnSpPr>
              <p:spPr bwMode="auto">
                <a:xfrm flipV="1">
                  <a:off x="8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105" name="AutoShape 92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88" name="WordArt 93"/>
              <p:cNvSpPr>
                <a:spLocks noChangeArrowheads="1" noChangeShapeType="1" noTextEdit="1"/>
              </p:cNvSpPr>
              <p:nvPr/>
            </p:nvSpPr>
            <p:spPr bwMode="auto">
              <a:xfrm rot="-2537751">
                <a:off x="2864" y="1266"/>
                <a:ext cx="282" cy="111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Očekivanja</a:t>
                </a:r>
              </a:p>
            </p:txBody>
          </p:sp>
          <p:sp>
            <p:nvSpPr>
              <p:cNvPr id="89" name="WordArt 94"/>
              <p:cNvSpPr>
                <a:spLocks noChangeArrowheads="1" noChangeShapeType="1" noTextEdit="1"/>
              </p:cNvSpPr>
              <p:nvPr/>
            </p:nvSpPr>
            <p:spPr bwMode="auto">
              <a:xfrm rot="-2183525">
                <a:off x="2703" y="1303"/>
                <a:ext cx="165" cy="102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Merila</a:t>
                </a:r>
              </a:p>
            </p:txBody>
          </p:sp>
          <p:sp>
            <p:nvSpPr>
              <p:cNvPr id="90" name="WordArt 95"/>
              <p:cNvSpPr>
                <a:spLocks noChangeArrowheads="1" noChangeShapeType="1" noTextEdit="1"/>
              </p:cNvSpPr>
              <p:nvPr/>
            </p:nvSpPr>
            <p:spPr bwMode="auto">
              <a:xfrm rot="-2124979">
                <a:off x="2509" y="1306"/>
                <a:ext cx="168" cy="117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Ciljevi</a:t>
                </a:r>
              </a:p>
            </p:txBody>
          </p:sp>
          <p:sp>
            <p:nvSpPr>
              <p:cNvPr id="91" name="WordArt 96"/>
              <p:cNvSpPr>
                <a:spLocks noChangeArrowheads="1" noChangeShapeType="1" noTextEdit="1"/>
              </p:cNvSpPr>
              <p:nvPr/>
            </p:nvSpPr>
            <p:spPr bwMode="auto">
              <a:xfrm rot="-2520000">
                <a:off x="3053" y="1262"/>
                <a:ext cx="287" cy="108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Inicijative</a:t>
                </a:r>
              </a:p>
            </p:txBody>
          </p:sp>
          <p:grpSp>
            <p:nvGrpSpPr>
              <p:cNvPr id="92" name="Group 97"/>
              <p:cNvGrpSpPr>
                <a:grpSpLocks/>
              </p:cNvGrpSpPr>
              <p:nvPr/>
            </p:nvGrpSpPr>
            <p:grpSpPr bwMode="auto">
              <a:xfrm>
                <a:off x="2423" y="1453"/>
                <a:ext cx="765" cy="208"/>
                <a:chOff x="40" y="374"/>
                <a:chExt cx="160" cy="68"/>
              </a:xfrm>
              <a:grpFill/>
            </p:grpSpPr>
            <p:grpSp>
              <p:nvGrpSpPr>
                <p:cNvPr id="93" name="Group 98"/>
                <p:cNvGrpSpPr>
                  <a:grpSpLocks/>
                </p:cNvGrpSpPr>
                <p:nvPr/>
              </p:nvGrpSpPr>
              <p:grpSpPr bwMode="auto">
                <a:xfrm>
                  <a:off x="40" y="374"/>
                  <a:ext cx="160" cy="68"/>
                  <a:chOff x="40" y="289"/>
                  <a:chExt cx="160" cy="68"/>
                </a:xfrm>
                <a:grpFill/>
              </p:grpSpPr>
              <p:sp>
                <p:nvSpPr>
                  <p:cNvPr id="95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40" y="289"/>
                    <a:ext cx="160" cy="68"/>
                  </a:xfrm>
                  <a:prstGeom prst="rect">
                    <a:avLst/>
                  </a:prstGeom>
                  <a:grpFill/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06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23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8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8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9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12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0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16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4" name="Line 105"/>
                <p:cNvSpPr>
                  <a:spLocks noChangeShapeType="1"/>
                </p:cNvSpPr>
                <p:nvPr/>
              </p:nvSpPr>
              <p:spPr bwMode="auto">
                <a:xfrm>
                  <a:off x="40" y="425"/>
                  <a:ext cx="160" cy="0"/>
                </a:xfrm>
                <a:prstGeom prst="lin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6" name="AutoShape 106"/>
          <p:cNvSpPr>
            <a:spLocks noChangeArrowheads="1"/>
          </p:cNvSpPr>
          <p:nvPr/>
        </p:nvSpPr>
        <p:spPr bwMode="auto">
          <a:xfrm rot="5400000">
            <a:off x="5287963" y="2749549"/>
            <a:ext cx="550862" cy="522288"/>
          </a:xfrm>
          <a:custGeom>
            <a:avLst/>
            <a:gdLst>
              <a:gd name="G0" fmla="+- 14556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4556"/>
              <a:gd name="G7" fmla="*/ G6 4075 6079"/>
              <a:gd name="G8" fmla="+- G7 14556 0"/>
              <a:gd name="T0" fmla="*/ 14556 w 21600"/>
              <a:gd name="T1" fmla="*/ 0 h 21600"/>
              <a:gd name="T2" fmla="*/ 14556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556" y="0"/>
                </a:lnTo>
                <a:lnTo>
                  <a:pt x="14556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4556" y="8083"/>
                </a:lnTo>
                <a:lnTo>
                  <a:pt x="14556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7" name="AutoShape 107"/>
          <p:cNvSpPr>
            <a:spLocks noChangeArrowheads="1"/>
          </p:cNvSpPr>
          <p:nvPr/>
        </p:nvSpPr>
        <p:spPr bwMode="auto">
          <a:xfrm rot="5400000">
            <a:off x="5880894" y="3964789"/>
            <a:ext cx="549275" cy="522287"/>
          </a:xfrm>
          <a:custGeom>
            <a:avLst/>
            <a:gdLst>
              <a:gd name="G0" fmla="+- 14556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4556"/>
              <a:gd name="G7" fmla="*/ G6 4075 6079"/>
              <a:gd name="G8" fmla="+- G7 14556 0"/>
              <a:gd name="T0" fmla="*/ 14556 w 21600"/>
              <a:gd name="T1" fmla="*/ 0 h 21600"/>
              <a:gd name="T2" fmla="*/ 14556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556" y="0"/>
                </a:lnTo>
                <a:lnTo>
                  <a:pt x="14556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4556" y="8083"/>
                </a:lnTo>
                <a:lnTo>
                  <a:pt x="14556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8" name="AutoShape 108"/>
          <p:cNvSpPr>
            <a:spLocks noChangeArrowheads="1"/>
          </p:cNvSpPr>
          <p:nvPr/>
        </p:nvSpPr>
        <p:spPr bwMode="auto">
          <a:xfrm rot="5400000">
            <a:off x="3688878" y="448448"/>
            <a:ext cx="542925" cy="503238"/>
          </a:xfrm>
          <a:custGeom>
            <a:avLst/>
            <a:gdLst>
              <a:gd name="G0" fmla="+- 14556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4556"/>
              <a:gd name="G7" fmla="*/ G6 4075 6079"/>
              <a:gd name="G8" fmla="+- G7 14556 0"/>
              <a:gd name="T0" fmla="*/ 14556 w 21600"/>
              <a:gd name="T1" fmla="*/ 0 h 21600"/>
              <a:gd name="T2" fmla="*/ 14556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556" y="0"/>
                </a:lnTo>
                <a:lnTo>
                  <a:pt x="14556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4556" y="8083"/>
                </a:lnTo>
                <a:lnTo>
                  <a:pt x="14556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9" name="AutoShape 109"/>
          <p:cNvSpPr>
            <a:spLocks noChangeArrowheads="1"/>
          </p:cNvSpPr>
          <p:nvPr/>
        </p:nvSpPr>
        <p:spPr bwMode="auto">
          <a:xfrm rot="5400000">
            <a:off x="6628506" y="5145883"/>
            <a:ext cx="550863" cy="520700"/>
          </a:xfrm>
          <a:custGeom>
            <a:avLst/>
            <a:gdLst>
              <a:gd name="G0" fmla="+- 14556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4556"/>
              <a:gd name="G7" fmla="*/ G6 4075 6079"/>
              <a:gd name="G8" fmla="+- G7 14556 0"/>
              <a:gd name="T0" fmla="*/ 14556 w 21600"/>
              <a:gd name="T1" fmla="*/ 0 h 21600"/>
              <a:gd name="T2" fmla="*/ 14556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556" y="0"/>
                </a:lnTo>
                <a:lnTo>
                  <a:pt x="14556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4556" y="8083"/>
                </a:lnTo>
                <a:lnTo>
                  <a:pt x="14556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264" name="Group 58"/>
          <p:cNvGrpSpPr>
            <a:grpSpLocks/>
          </p:cNvGrpSpPr>
          <p:nvPr/>
        </p:nvGrpSpPr>
        <p:grpSpPr bwMode="auto">
          <a:xfrm>
            <a:off x="2428860" y="2143116"/>
            <a:ext cx="2794000" cy="1084262"/>
            <a:chOff x="1451" y="1118"/>
            <a:chExt cx="1625" cy="683"/>
          </a:xfrm>
          <a:solidFill>
            <a:schemeClr val="bg1"/>
          </a:solidFill>
        </p:grpSpPr>
        <p:sp>
          <p:nvSpPr>
            <p:cNvPr id="265" name="Text Box 59"/>
            <p:cNvSpPr txBox="1">
              <a:spLocks noChangeArrowheads="1"/>
            </p:cNvSpPr>
            <p:nvPr/>
          </p:nvSpPr>
          <p:spPr bwMode="auto">
            <a:xfrm>
              <a:off x="1451" y="1118"/>
              <a:ext cx="1625" cy="683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lIns="76078" tIns="38039" rIns="76078" bIns="38039">
              <a:flatTx/>
            </a:bodyPr>
            <a:lstStyle/>
            <a:p>
              <a:pPr eaLnBrk="0" hangingPunct="0"/>
              <a:endParaRPr lang="en-US" sz="2400">
                <a:solidFill>
                  <a:srgbClr val="000099"/>
                </a:solidFill>
              </a:endParaRPr>
            </a:p>
          </p:txBody>
        </p:sp>
        <p:grpSp>
          <p:nvGrpSpPr>
            <p:cNvPr id="266" name="Group 60"/>
            <p:cNvGrpSpPr>
              <a:grpSpLocks/>
            </p:cNvGrpSpPr>
            <p:nvPr/>
          </p:nvGrpSpPr>
          <p:grpSpPr bwMode="auto">
            <a:xfrm>
              <a:off x="2072" y="1298"/>
              <a:ext cx="955" cy="454"/>
              <a:chOff x="2423" y="1207"/>
              <a:chExt cx="955" cy="454"/>
            </a:xfrm>
            <a:grpFill/>
          </p:grpSpPr>
          <p:grpSp>
            <p:nvGrpSpPr>
              <p:cNvPr id="269" name="Group 61"/>
              <p:cNvGrpSpPr>
                <a:grpSpLocks/>
              </p:cNvGrpSpPr>
              <p:nvPr/>
            </p:nvGrpSpPr>
            <p:grpSpPr bwMode="auto">
              <a:xfrm>
                <a:off x="2423" y="1207"/>
                <a:ext cx="955" cy="246"/>
                <a:chOff x="40" y="136"/>
                <a:chExt cx="200" cy="51"/>
              </a:xfrm>
              <a:grpFill/>
            </p:grpSpPr>
            <p:cxnSp>
              <p:nvCxnSpPr>
                <p:cNvPr id="283" name="AutoShape 62"/>
                <p:cNvCxnSpPr>
                  <a:cxnSpLocks noChangeShapeType="1"/>
                </p:cNvCxnSpPr>
                <p:nvPr/>
              </p:nvCxnSpPr>
              <p:spPr bwMode="auto">
                <a:xfrm flipV="1">
                  <a:off x="20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4" name="AutoShape 63"/>
                <p:cNvCxnSpPr>
                  <a:cxnSpLocks noChangeShapeType="1"/>
                </p:cNvCxnSpPr>
                <p:nvPr/>
              </p:nvCxnSpPr>
              <p:spPr bwMode="auto">
                <a:xfrm flipV="1">
                  <a:off x="16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5" name="AutoShape 64"/>
                <p:cNvCxnSpPr>
                  <a:cxnSpLocks noChangeShapeType="1"/>
                </p:cNvCxnSpPr>
                <p:nvPr/>
              </p:nvCxnSpPr>
              <p:spPr bwMode="auto">
                <a:xfrm flipV="1">
                  <a:off x="12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6" name="AutoShape 65"/>
                <p:cNvCxnSpPr>
                  <a:cxnSpLocks noChangeShapeType="1"/>
                </p:cNvCxnSpPr>
                <p:nvPr/>
              </p:nvCxnSpPr>
              <p:spPr bwMode="auto">
                <a:xfrm flipV="1">
                  <a:off x="8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287" name="AutoShape 6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0" y="136"/>
                  <a:ext cx="40" cy="51"/>
                </a:xfrm>
                <a:prstGeom prst="straightConnector1">
                  <a:avLst/>
                </a:prstGeom>
                <a:grp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270" name="WordArt 67"/>
              <p:cNvSpPr>
                <a:spLocks noChangeArrowheads="1" noChangeShapeType="1" noTextEdit="1"/>
              </p:cNvSpPr>
              <p:nvPr/>
            </p:nvSpPr>
            <p:spPr bwMode="auto">
              <a:xfrm rot="-2537751">
                <a:off x="2864" y="1266"/>
                <a:ext cx="282" cy="111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Očekivanja</a:t>
                </a:r>
              </a:p>
            </p:txBody>
          </p:sp>
          <p:sp>
            <p:nvSpPr>
              <p:cNvPr id="271" name="WordArt 68"/>
              <p:cNvSpPr>
                <a:spLocks noChangeArrowheads="1" noChangeShapeType="1" noTextEdit="1"/>
              </p:cNvSpPr>
              <p:nvPr/>
            </p:nvSpPr>
            <p:spPr bwMode="auto">
              <a:xfrm rot="-2183525">
                <a:off x="2703" y="1303"/>
                <a:ext cx="165" cy="102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Merila</a:t>
                </a:r>
              </a:p>
            </p:txBody>
          </p:sp>
          <p:sp>
            <p:nvSpPr>
              <p:cNvPr id="272" name="WordArt 69"/>
              <p:cNvSpPr>
                <a:spLocks noChangeArrowheads="1" noChangeShapeType="1" noTextEdit="1"/>
              </p:cNvSpPr>
              <p:nvPr/>
            </p:nvSpPr>
            <p:spPr bwMode="auto">
              <a:xfrm rot="-2124979">
                <a:off x="2509" y="1306"/>
                <a:ext cx="168" cy="117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Ciljevi</a:t>
                </a:r>
              </a:p>
            </p:txBody>
          </p:sp>
          <p:sp>
            <p:nvSpPr>
              <p:cNvPr id="273" name="WordArt 70"/>
              <p:cNvSpPr>
                <a:spLocks noChangeArrowheads="1" noChangeShapeType="1" noTextEdit="1"/>
              </p:cNvSpPr>
              <p:nvPr/>
            </p:nvSpPr>
            <p:spPr bwMode="auto">
              <a:xfrm rot="-2520000">
                <a:off x="3053" y="1262"/>
                <a:ext cx="287" cy="108"/>
              </a:xfrm>
              <a:prstGeom prst="rect">
                <a:avLst/>
              </a:prstGeom>
              <a:grpFill/>
            </p:spPr>
            <p:txBody>
              <a:bodyPr wrap="none" fromWordArt="1">
                <a:prstTxWarp prst="textSlantUp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800" kern="10" spc="160">
                    <a:ln w="317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cs typeface="Arial"/>
                  </a:rPr>
                  <a:t>Inicijative</a:t>
                </a:r>
              </a:p>
            </p:txBody>
          </p:sp>
          <p:grpSp>
            <p:nvGrpSpPr>
              <p:cNvPr id="274" name="Group 71"/>
              <p:cNvGrpSpPr>
                <a:grpSpLocks/>
              </p:cNvGrpSpPr>
              <p:nvPr/>
            </p:nvGrpSpPr>
            <p:grpSpPr bwMode="auto">
              <a:xfrm>
                <a:off x="2423" y="1453"/>
                <a:ext cx="765" cy="208"/>
                <a:chOff x="40" y="374"/>
                <a:chExt cx="160" cy="68"/>
              </a:xfrm>
              <a:grpFill/>
            </p:grpSpPr>
            <p:grpSp>
              <p:nvGrpSpPr>
                <p:cNvPr id="275" name="Group 72"/>
                <p:cNvGrpSpPr>
                  <a:grpSpLocks/>
                </p:cNvGrpSpPr>
                <p:nvPr/>
              </p:nvGrpSpPr>
              <p:grpSpPr bwMode="auto">
                <a:xfrm>
                  <a:off x="40" y="374"/>
                  <a:ext cx="160" cy="68"/>
                  <a:chOff x="40" y="289"/>
                  <a:chExt cx="160" cy="68"/>
                </a:xfrm>
                <a:grpFill/>
              </p:grpSpPr>
              <p:sp>
                <p:nvSpPr>
                  <p:cNvPr id="277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40" y="289"/>
                    <a:ext cx="160" cy="68"/>
                  </a:xfrm>
                  <a:prstGeom prst="rect">
                    <a:avLst/>
                  </a:prstGeom>
                  <a:grpFill/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8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06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9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40" y="323"/>
                    <a:ext cx="160" cy="0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0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1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12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2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60" y="289"/>
                    <a:ext cx="0" cy="68"/>
                  </a:xfrm>
                  <a:prstGeom prst="line">
                    <a:avLst/>
                  </a:prstGeom>
                  <a:grp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6" name="Line 79"/>
                <p:cNvSpPr>
                  <a:spLocks noChangeShapeType="1"/>
                </p:cNvSpPr>
                <p:nvPr/>
              </p:nvSpPr>
              <p:spPr bwMode="auto">
                <a:xfrm>
                  <a:off x="40" y="425"/>
                  <a:ext cx="160" cy="0"/>
                </a:xfrm>
                <a:prstGeom prst="lin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67" name="Text Box 80"/>
            <p:cNvSpPr txBox="1">
              <a:spLocks noChangeArrowheads="1"/>
            </p:cNvSpPr>
            <p:nvPr/>
          </p:nvSpPr>
          <p:spPr bwMode="auto">
            <a:xfrm>
              <a:off x="1494" y="1330"/>
              <a:ext cx="487" cy="43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5400" prstMaterial="legacyMatte">
              <a:bevelT w="13500" h="13500" prst="angle"/>
              <a:bevelB w="13500" h="13500" prst="angle"/>
              <a:extrusionClr>
                <a:schemeClr val="tx1"/>
              </a:extrusionClr>
            </a:sp3d>
          </p:spPr>
          <p:txBody>
            <a:bodyPr lIns="0" tIns="0" rIns="0" bIns="0">
              <a:flatTx/>
            </a:bodyPr>
            <a:lstStyle/>
            <a:p>
              <a:pPr algn="ctr" eaLnBrk="0" hangingPunct="0"/>
              <a:r>
                <a:rPr lang="en-US" sz="1050" i="1" dirty="0" err="1">
                  <a:solidFill>
                    <a:srgbClr val="000099"/>
                  </a:solidFill>
                </a:rPr>
                <a:t>Kako</a:t>
              </a:r>
              <a:r>
                <a:rPr lang="en-US" sz="1050" i="1" dirty="0">
                  <a:solidFill>
                    <a:srgbClr val="000099"/>
                  </a:solidFill>
                </a:rPr>
                <a:t> se </a:t>
              </a:r>
              <a:r>
                <a:rPr lang="en-US" sz="1050" i="1" dirty="0" err="1">
                  <a:solidFill>
                    <a:srgbClr val="000099"/>
                  </a:solidFill>
                </a:rPr>
                <a:t>odnosimo</a:t>
              </a:r>
              <a:r>
                <a:rPr lang="en-US" sz="1050" i="1" dirty="0">
                  <a:solidFill>
                    <a:srgbClr val="000099"/>
                  </a:solidFill>
                </a:rPr>
                <a:t> </a:t>
              </a:r>
              <a:r>
                <a:rPr lang="en-US" sz="1050" i="1" dirty="0" err="1">
                  <a:solidFill>
                    <a:srgbClr val="000099"/>
                  </a:solidFill>
                </a:rPr>
                <a:t>prema</a:t>
              </a:r>
              <a:r>
                <a:rPr lang="en-US" sz="1050" i="1" dirty="0">
                  <a:solidFill>
                    <a:srgbClr val="000099"/>
                  </a:solidFill>
                </a:rPr>
                <a:t> </a:t>
              </a:r>
              <a:r>
                <a:rPr lang="sr-Latn-CS" sz="1050" i="1" dirty="0" smtClean="0">
                  <a:solidFill>
                    <a:srgbClr val="000099"/>
                  </a:solidFill>
                </a:rPr>
                <a:t>novcu?</a:t>
              </a:r>
              <a:endParaRPr lang="en-US" sz="1050" i="1" dirty="0">
                <a:solidFill>
                  <a:srgbClr val="000099"/>
                </a:solidFill>
              </a:endParaRPr>
            </a:p>
          </p:txBody>
        </p:sp>
        <p:sp>
          <p:nvSpPr>
            <p:cNvPr id="268" name="Text Box 81"/>
            <p:cNvSpPr txBox="1">
              <a:spLocks noChangeArrowheads="1"/>
            </p:cNvSpPr>
            <p:nvPr/>
          </p:nvSpPr>
          <p:spPr bwMode="auto">
            <a:xfrm>
              <a:off x="1451" y="1118"/>
              <a:ext cx="1625" cy="13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99FF"/>
              </a:extrusionClr>
            </a:sp3d>
          </p:spPr>
          <p:txBody>
            <a:bodyPr lIns="76078" tIns="0" rIns="76078" bIns="0">
              <a:flatTx/>
            </a:bodyPr>
            <a:lstStyle/>
            <a:p>
              <a:pPr eaLnBrk="0" hangingPunct="0"/>
              <a:r>
                <a:rPr lang="en-US" sz="1400" b="1" dirty="0" err="1" smtClean="0">
                  <a:solidFill>
                    <a:srgbClr val="000099"/>
                  </a:solidFill>
                </a:rPr>
                <a:t>Finansijska</a:t>
              </a:r>
              <a:r>
                <a:rPr lang="en-US" sz="1400" b="1" dirty="0" smtClean="0">
                  <a:solidFill>
                    <a:srgbClr val="000099"/>
                  </a:solidFill>
                </a:rPr>
                <a:t> </a:t>
              </a:r>
              <a:r>
                <a:rPr lang="en-US" sz="1400" b="1" dirty="0" err="1" smtClean="0">
                  <a:solidFill>
                    <a:srgbClr val="000099"/>
                  </a:solidFill>
                </a:rPr>
                <a:t>perspektiva</a:t>
              </a:r>
              <a:endParaRPr lang="en-US" sz="1400" b="1" dirty="0">
                <a:solidFill>
                  <a:srgbClr val="000099"/>
                </a:solidFill>
              </a:endParaRPr>
            </a:p>
          </p:txBody>
        </p:sp>
      </p:grpSp>
      <p:sp>
        <p:nvSpPr>
          <p:cNvPr id="132" name="AutoShape 106"/>
          <p:cNvSpPr>
            <a:spLocks noChangeArrowheads="1"/>
          </p:cNvSpPr>
          <p:nvPr/>
        </p:nvSpPr>
        <p:spPr bwMode="auto">
          <a:xfrm rot="5400000">
            <a:off x="4467518" y="1508557"/>
            <a:ext cx="550862" cy="522288"/>
          </a:xfrm>
          <a:custGeom>
            <a:avLst/>
            <a:gdLst>
              <a:gd name="G0" fmla="+- 14556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4556"/>
              <a:gd name="G7" fmla="*/ G6 4075 6079"/>
              <a:gd name="G8" fmla="+- G7 14556 0"/>
              <a:gd name="T0" fmla="*/ 14556 w 21600"/>
              <a:gd name="T1" fmla="*/ 0 h 21600"/>
              <a:gd name="T2" fmla="*/ 14556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556" y="0"/>
                </a:lnTo>
                <a:lnTo>
                  <a:pt x="14556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4556" y="8083"/>
                </a:lnTo>
                <a:lnTo>
                  <a:pt x="14556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3" name="AutoShape 55"/>
          <p:cNvSpPr>
            <a:spLocks noChangeArrowheads="1"/>
          </p:cNvSpPr>
          <p:nvPr/>
        </p:nvSpPr>
        <p:spPr bwMode="auto">
          <a:xfrm rot="16200000">
            <a:off x="1820615" y="2174726"/>
            <a:ext cx="549275" cy="519112"/>
          </a:xfrm>
          <a:custGeom>
            <a:avLst/>
            <a:gdLst>
              <a:gd name="G0" fmla="+- 14791 0 0"/>
              <a:gd name="G1" fmla="+- 4075 0 0"/>
              <a:gd name="G2" fmla="+- 12158 0 4075"/>
              <a:gd name="G3" fmla="+- G2 0 4075"/>
              <a:gd name="G4" fmla="*/ G3 32768 32059"/>
              <a:gd name="G5" fmla="*/ G4 1 2"/>
              <a:gd name="G6" fmla="+- 21600 0 14791"/>
              <a:gd name="G7" fmla="*/ G6 4075 6079"/>
              <a:gd name="G8" fmla="+- G7 14791 0"/>
              <a:gd name="T0" fmla="*/ 14791 w 21600"/>
              <a:gd name="T1" fmla="*/ 0 h 21600"/>
              <a:gd name="T2" fmla="*/ 14791 w 21600"/>
              <a:gd name="T3" fmla="*/ 12158 h 21600"/>
              <a:gd name="T4" fmla="*/ 2049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791" y="0"/>
                </a:lnTo>
                <a:lnTo>
                  <a:pt x="14791" y="4075"/>
                </a:lnTo>
                <a:lnTo>
                  <a:pt x="12427" y="4075"/>
                </a:lnTo>
                <a:cubicBezTo>
                  <a:pt x="5564" y="4075"/>
                  <a:pt x="0" y="7694"/>
                  <a:pt x="0" y="12158"/>
                </a:cubicBezTo>
                <a:lnTo>
                  <a:pt x="0" y="21600"/>
                </a:lnTo>
                <a:lnTo>
                  <a:pt x="4097" y="21600"/>
                </a:lnTo>
                <a:lnTo>
                  <a:pt x="4097" y="12158"/>
                </a:lnTo>
                <a:cubicBezTo>
                  <a:pt x="4097" y="9907"/>
                  <a:pt x="7826" y="8083"/>
                  <a:pt x="12427" y="8083"/>
                </a:cubicBezTo>
                <a:lnTo>
                  <a:pt x="14791" y="8083"/>
                </a:lnTo>
                <a:lnTo>
                  <a:pt x="14791" y="12158"/>
                </a:lnTo>
                <a:close/>
              </a:path>
            </a:pathLst>
          </a:custGeom>
          <a:gradFill rotWithShape="1">
            <a:gsLst>
              <a:gs pos="0">
                <a:srgbClr val="EAEAEA">
                  <a:gamma/>
                  <a:shade val="46275"/>
                  <a:invGamma/>
                </a:srgbClr>
              </a:gs>
              <a:gs pos="50000">
                <a:srgbClr val="EAEAEA">
                  <a:alpha val="95000"/>
                </a:srgbClr>
              </a:gs>
              <a:gs pos="100000">
                <a:srgbClr val="EAEAEA">
                  <a:gamma/>
                  <a:shade val="46275"/>
                  <a:invGamma/>
                </a:srgbClr>
              </a:gs>
            </a:gsLst>
            <a:lin ang="18900000" scaled="1"/>
          </a:gra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>
            <a:flatTx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27.co/wp-content/uploads/2015/04/entrepreneur-success.jp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7"/>
          <a:stretch/>
        </p:blipFill>
        <p:spPr bwMode="auto">
          <a:xfrm>
            <a:off x="-1000" y="476672"/>
            <a:ext cx="9145000" cy="632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x-none" sz="2800" smtClean="0"/>
              <a:t>Moja filozofija ličnog strateškog planiranja</a:t>
            </a:r>
            <a:r>
              <a:rPr lang="sr-Latn-CS" sz="2800" dirty="0" smtClean="0"/>
              <a:t>                (neke preporuke)</a:t>
            </a:r>
            <a:endParaRPr lang="x-none" sz="2800" smtClean="0"/>
          </a:p>
        </p:txBody>
      </p:sp>
      <p:sp>
        <p:nvSpPr>
          <p:cNvPr id="5" name="TextBox 4"/>
          <p:cNvSpPr txBox="1"/>
          <p:nvPr/>
        </p:nvSpPr>
        <p:spPr>
          <a:xfrm>
            <a:off x="683568" y="1826118"/>
            <a:ext cx="7748364" cy="527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Uvek moraš da imaš neku viziju (“ako ne veruješ u čuda, </a:t>
            </a:r>
            <a:r>
              <a:rPr lang="sr-Latn-CS" sz="1600" dirty="0" smtClean="0"/>
              <a:t>                                              </a:t>
            </a:r>
            <a:r>
              <a:rPr lang="x-none" sz="1600" dirty="0" smtClean="0"/>
              <a:t>čudo ti se sigurno neće desiti”)</a:t>
            </a:r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Planiraj ali kontigentno (zadrži dozu spontanosti</a:t>
            </a:r>
            <a:r>
              <a:rPr lang="sr-Latn-CS" sz="1600" dirty="0" smtClean="0"/>
              <a:t>)</a:t>
            </a:r>
            <a:endParaRPr lang="x-none" sz="1600" dirty="0" smtClean="0"/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Strategija malih koraka (gledaj i napred i dole)</a:t>
            </a:r>
            <a:endParaRPr lang="en-US" sz="1600" dirty="0" smtClean="0"/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/>
              <a:t>Pravi dnevne i nedeljne planove i prati </a:t>
            </a:r>
            <a:r>
              <a:rPr lang="x-none" sz="1600" dirty="0" smtClean="0"/>
              <a:t>realizaciju</a:t>
            </a:r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Snaga sistema vrednosti</a:t>
            </a:r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Crpljenje motivacije iz porodice i najbližeg okruženja</a:t>
            </a:r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Slušaj svoju intuiciju</a:t>
            </a:r>
            <a:r>
              <a:rPr lang="sr-Latn-CS" sz="1600" dirty="0" smtClean="0"/>
              <a:t> i srce</a:t>
            </a:r>
            <a:endParaRPr lang="x-none" sz="1600" dirty="0" smtClean="0"/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Radi na svom samopouzdanju kroz logiku “rezultata kao odskočne daske”, a ne virtuelnim </a:t>
            </a:r>
            <a:r>
              <a:rPr lang="x-none" sz="1600" dirty="0" smtClean="0"/>
              <a:t>samoubeđivanjem</a:t>
            </a:r>
            <a:endParaRPr lang="en-US" sz="1600" dirty="0" smtClean="0"/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endParaRPr lang="x-none" sz="1600" dirty="0" smtClean="0"/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Skromnost kao vrlina (nikada ne podcenjuj problem, zadatak, osobu...)</a:t>
            </a:r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Kontinuirani rad na sebi na svim poljima (dubina + svestranost), posebno na znanju kao resursu koji korišćenjem uvećava svoju vrednost</a:t>
            </a:r>
          </a:p>
          <a:p>
            <a:pPr marL="800100" lvl="1" indent="-342900">
              <a:lnSpc>
                <a:spcPct val="120000"/>
              </a:lnSpc>
              <a:spcAft>
                <a:spcPts val="200"/>
              </a:spcAft>
              <a:buFont typeface="+mj-lt"/>
              <a:buAutoNum type="arabicPeriod"/>
            </a:pPr>
            <a:r>
              <a:rPr lang="x-none" sz="1600" dirty="0" smtClean="0"/>
              <a:t>Prioritizacija, sebičnost prema svom vremenu, dobro izbalansiran dan</a:t>
            </a:r>
          </a:p>
        </p:txBody>
      </p:sp>
    </p:spTree>
    <p:extLst>
      <p:ext uri="{BB962C8B-B14F-4D97-AF65-F5344CB8AC3E}">
        <p14:creationId xmlns:p14="http://schemas.microsoft.com/office/powerpoint/2010/main" val="27666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Zaklju</a:t>
            </a:r>
            <a:r>
              <a:rPr lang="sr-Latn-RS" sz="28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čci</a:t>
            </a:r>
            <a:endParaRPr lang="en-US" sz="28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2" descr="http://previews.123rf.com/images/dr911/dr9111504/dr911150400009/38814837-Human-heads-creating-a-new-idea-background-Eps10-vector-for-your-design-Stock-Vecto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73" b="12029"/>
          <a:stretch/>
        </p:blipFill>
        <p:spPr bwMode="auto">
          <a:xfrm>
            <a:off x="0" y="2506604"/>
            <a:ext cx="9144000" cy="435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1461259"/>
            <a:ext cx="8180852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300"/>
              </a:spcAft>
            </a:pPr>
            <a:endParaRPr lang="sr-Latn-CS" sz="1600" dirty="0" smtClean="0"/>
          </a:p>
          <a:p>
            <a:pPr marL="400050" indent="-4000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r-Latn-CS" i="1" dirty="0" smtClean="0"/>
              <a:t>Brain is a goal seeking organism</a:t>
            </a:r>
          </a:p>
          <a:p>
            <a:pPr marL="857250" lvl="1" indent="-4000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r-Latn-CS" dirty="0" smtClean="0"/>
              <a:t>Ne postavljajući ciljeve zanemarujete svoje kapacitete</a:t>
            </a:r>
          </a:p>
          <a:p>
            <a:pPr>
              <a:spcAft>
                <a:spcPts val="300"/>
              </a:spcAft>
            </a:pPr>
            <a:endParaRPr lang="sr-Latn-CS" i="1" dirty="0" smtClean="0"/>
          </a:p>
          <a:p>
            <a:pPr marL="400050" indent="-4000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r-Latn-CS" i="1" dirty="0" smtClean="0"/>
              <a:t>Sometimes unfullfilled wish is a pure stroke of luck</a:t>
            </a:r>
          </a:p>
          <a:p>
            <a:pPr marL="857250" lvl="1" indent="-4000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r-Latn-CS" dirty="0" smtClean="0"/>
              <a:t>Vredna životna lekcija koja se razume onda kada se nauči</a:t>
            </a: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22498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495</Words>
  <Application>Microsoft Office PowerPoint</Application>
  <PresentationFormat>On-screen Show (4:3)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Office Theme</vt:lpstr>
      <vt:lpstr>Strategija ličnog razvoja</vt:lpstr>
      <vt:lpstr>Važnost ličnog strateškog planiranja</vt:lpstr>
      <vt:lpstr>PowerPoint Presentation</vt:lpstr>
      <vt:lpstr>PowerPoint Presentation</vt:lpstr>
      <vt:lpstr>Strategijsko planiranje</vt:lpstr>
      <vt:lpstr>Strateška mapa</vt:lpstr>
      <vt:lpstr>Lična strateška mapa</vt:lpstr>
      <vt:lpstr>PowerPoint Presentation</vt:lpstr>
      <vt:lpstr>Zaključci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Izvori preduzetničkih ideja</dc:title>
  <dc:creator>Dragan Loncar</dc:creator>
  <cp:lastModifiedBy>Windows User</cp:lastModifiedBy>
  <cp:revision>87</cp:revision>
  <dcterms:created xsi:type="dcterms:W3CDTF">2016-05-23T14:11:40Z</dcterms:created>
  <dcterms:modified xsi:type="dcterms:W3CDTF">2016-10-08T09:10:52Z</dcterms:modified>
</cp:coreProperties>
</file>